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9" r:id="rId1"/>
  </p:sldMasterIdLst>
  <p:handoutMasterIdLst>
    <p:handoutMasterId r:id="rId1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23A1E-8DD5-4630-B8F1-D0EFAEA5E1FE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C2108-3A9A-402B-941E-3E0BAD3F59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387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2753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1194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714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306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136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293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3688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205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5809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423185-9573-406A-8068-0AB4F2335019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7447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1069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ustus@univers.su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5447" y="0"/>
            <a:ext cx="9068586" cy="33421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Какой взрослый может поддержать инициативу ребенка?</a:t>
            </a:r>
          </a:p>
        </p:txBody>
      </p:sp>
    </p:spTree>
    <p:extLst>
      <p:ext uri="{BB962C8B-B14F-4D97-AF65-F5344CB8AC3E}">
        <p14:creationId xmlns="" xmlns:p14="http://schemas.microsoft.com/office/powerpoint/2010/main" val="155511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8" y="1958010"/>
            <a:ext cx="9603275" cy="4525963"/>
          </a:xfrm>
        </p:spPr>
        <p:txBody>
          <a:bodyPr>
            <a:normAutofit/>
          </a:bodyPr>
          <a:lstStyle/>
          <a:p>
            <a:r>
              <a:rPr lang="ru-RU" sz="2800" dirty="0"/>
              <a:t>умеет преобразовывать пространство группы в соответствии с новыми задачами, </a:t>
            </a:r>
          </a:p>
          <a:p>
            <a:r>
              <a:rPr lang="ru-RU" sz="2800" dirty="0"/>
              <a:t>имеет собственный стиль организации пространства, </a:t>
            </a:r>
          </a:p>
          <a:p>
            <a:r>
              <a:rPr lang="ru-RU" sz="2800" dirty="0"/>
              <a:t>способен удерживать одновременную работу малых детских групп в разных местах группы, </a:t>
            </a:r>
          </a:p>
          <a:p>
            <a:r>
              <a:rPr lang="ru-RU" sz="2800" dirty="0"/>
              <a:t>умеет сотрудничать с детьми в оформлении пространства группы</a:t>
            </a:r>
          </a:p>
          <a:p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Что умеет взрослый? </a:t>
            </a:r>
          </a:p>
        </p:txBody>
      </p:sp>
    </p:spTree>
    <p:extLst>
      <p:ext uri="{BB962C8B-B14F-4D97-AF65-F5344CB8AC3E}">
        <p14:creationId xmlns="" xmlns:p14="http://schemas.microsoft.com/office/powerpoint/2010/main" val="301266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2940" y="1864231"/>
            <a:ext cx="10707756" cy="5563613"/>
          </a:xfrm>
        </p:spPr>
        <p:txBody>
          <a:bodyPr>
            <a:noAutofit/>
          </a:bodyPr>
          <a:lstStyle/>
          <a:p>
            <a:r>
              <a:rPr lang="ru-RU" sz="2400" dirty="0"/>
              <a:t>умеет удивляться и удивлять, </a:t>
            </a:r>
          </a:p>
          <a:p>
            <a:r>
              <a:rPr lang="ru-RU" sz="2400" dirty="0"/>
              <a:t>умеет услышать и поддержать детское любопытство, </a:t>
            </a:r>
          </a:p>
          <a:p>
            <a:r>
              <a:rPr lang="ru-RU" sz="2400" dirty="0"/>
              <a:t>способен изменить образовательную деятельность так, чтобы она способствовала поиску ответов на детские вопросы, </a:t>
            </a:r>
          </a:p>
          <a:p>
            <a:r>
              <a:rPr lang="ru-RU" sz="2400" dirty="0"/>
              <a:t>гибок в отношении планов дня и организации конкретной познавательной деятельности, </a:t>
            </a:r>
          </a:p>
          <a:p>
            <a:r>
              <a:rPr lang="ru-RU" sz="2400" dirty="0"/>
              <a:t>способен предъявить детский интерес родителям и включить их в работу, </a:t>
            </a:r>
          </a:p>
          <a:p>
            <a:r>
              <a:rPr lang="ru-RU" sz="2400" dirty="0"/>
              <a:t>умеет оформить результаты </a:t>
            </a:r>
          </a:p>
          <a:p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89179" y="416431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ru-RU" sz="3200" b="1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Что умеет взрослый? </a:t>
            </a:r>
          </a:p>
        </p:txBody>
      </p:sp>
    </p:spTree>
    <p:extLst>
      <p:ext uri="{BB962C8B-B14F-4D97-AF65-F5344CB8AC3E}">
        <p14:creationId xmlns="" xmlns:p14="http://schemas.microsoft.com/office/powerpoint/2010/main" val="3137642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518" y="303534"/>
            <a:ext cx="4487883" cy="1188845"/>
          </a:xfrm>
        </p:spPr>
        <p:txBody>
          <a:bodyPr/>
          <a:lstStyle/>
          <a:p>
            <a:r>
              <a:rPr lang="ru-RU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жизни группы </a:t>
            </a:r>
          </a:p>
          <a:p>
            <a:r>
              <a:rPr lang="ru-RU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(хотим видеть)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598" y="1883568"/>
            <a:ext cx="4642943" cy="4527734"/>
          </a:xfrm>
        </p:spPr>
        <p:txBody>
          <a:bodyPr>
            <a:noAutofit/>
          </a:bodyPr>
          <a:lstStyle/>
          <a:p>
            <a:r>
              <a:rPr lang="ru-RU" sz="2400" dirty="0"/>
              <a:t>Есть чем заинтересоваться</a:t>
            </a:r>
          </a:p>
          <a:p>
            <a:r>
              <a:rPr lang="ru-RU" sz="2400" dirty="0"/>
              <a:t>Можно выбрать вид деятельности</a:t>
            </a:r>
          </a:p>
          <a:p>
            <a:r>
              <a:rPr lang="ru-RU" sz="2400" dirty="0"/>
              <a:t>Можно выбирать партнеров</a:t>
            </a:r>
          </a:p>
          <a:p>
            <a:r>
              <a:rPr lang="ru-RU" sz="2400" dirty="0"/>
              <a:t>Можно выбрать адекватное место действия</a:t>
            </a:r>
          </a:p>
          <a:p>
            <a:r>
              <a:rPr lang="ru-RU" sz="2400" dirty="0"/>
              <a:t>Есть где предъявить достижения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56137" y="404712"/>
            <a:ext cx="3848591" cy="1087667"/>
          </a:xfrm>
        </p:spPr>
        <p:txBody>
          <a:bodyPr>
            <a:normAutofit/>
          </a:bodyPr>
          <a:lstStyle/>
          <a:p>
            <a:r>
              <a:rPr lang="ru-RU" sz="26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культуре сада </a:t>
            </a:r>
          </a:p>
          <a:p>
            <a:r>
              <a:rPr lang="ru-RU" sz="26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(делаем)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34799" y="1883568"/>
            <a:ext cx="5088835" cy="4255649"/>
          </a:xfrm>
        </p:spPr>
        <p:txBody>
          <a:bodyPr>
            <a:noAutofit/>
          </a:bodyPr>
          <a:lstStyle/>
          <a:p>
            <a:r>
              <a:rPr lang="ru-RU" sz="2400" dirty="0"/>
              <a:t>Веер возможностей</a:t>
            </a:r>
          </a:p>
          <a:p>
            <a:r>
              <a:rPr lang="ru-RU" sz="2400" dirty="0"/>
              <a:t>Реальный выбор для включения/ не включения  в деятельность</a:t>
            </a:r>
          </a:p>
          <a:p>
            <a:r>
              <a:rPr lang="ru-RU" sz="2400" dirty="0"/>
              <a:t>Командная организация</a:t>
            </a:r>
          </a:p>
          <a:p>
            <a:r>
              <a:rPr lang="ru-RU" sz="2400" dirty="0"/>
              <a:t>Можно влиять на важные решения</a:t>
            </a:r>
          </a:p>
          <a:p>
            <a:r>
              <a:rPr lang="ru-RU" sz="2400" dirty="0"/>
              <a:t>Возможность для проб</a:t>
            </a:r>
          </a:p>
          <a:p>
            <a:r>
              <a:rPr lang="ru-RU" sz="2400" dirty="0"/>
              <a:t>Предъявление опыта коллегам внутри сада и вне его</a:t>
            </a:r>
          </a:p>
        </p:txBody>
      </p:sp>
    </p:spTree>
    <p:extLst>
      <p:ext uri="{BB962C8B-B14F-4D97-AF65-F5344CB8AC3E}">
        <p14:creationId xmlns="" xmlns:p14="http://schemas.microsoft.com/office/powerpoint/2010/main" val="8283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Для сотрудничества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656" y="2133720"/>
            <a:ext cx="9460531" cy="377762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r>
              <a:rPr lang="ru-RU" sz="2400" dirty="0"/>
              <a:t>Юстус Татьяна Ивановна </a:t>
            </a:r>
          </a:p>
          <a:p>
            <a:pPr marL="0" indent="0" algn="r">
              <a:buNone/>
            </a:pPr>
            <a:r>
              <a:rPr lang="en-US" sz="2400" dirty="0">
                <a:hlinkClick r:id="rId2"/>
              </a:rPr>
              <a:t>yustus@univers.su</a:t>
            </a:r>
            <a:endParaRPr lang="en-US" sz="2400" dirty="0"/>
          </a:p>
          <a:p>
            <a:pPr marL="0" indent="0" algn="r">
              <a:buNone/>
            </a:pPr>
            <a:r>
              <a:rPr lang="en-US" sz="2400" dirty="0"/>
              <a:t>391 223 34 90</a:t>
            </a:r>
          </a:p>
          <a:p>
            <a:pPr marL="0" indent="0" algn="r">
              <a:buNone/>
            </a:pPr>
            <a:r>
              <a:rPr lang="ru-RU" sz="2400" dirty="0"/>
              <a:t>Г. Красноярск</a:t>
            </a:r>
          </a:p>
          <a:p>
            <a:pPr marL="0" indent="0" algn="r">
              <a:buNone/>
            </a:pPr>
            <a:r>
              <a:rPr lang="ru-RU" sz="2400" dirty="0"/>
              <a:t>Детский сад "</a:t>
            </a:r>
            <a:r>
              <a:rPr lang="ru-RU" sz="2400" dirty="0" err="1"/>
              <a:t>Журавушка</a:t>
            </a:r>
            <a:r>
              <a:rPr lang="ru-RU" sz="2400" dirty="0"/>
              <a:t>", </a:t>
            </a:r>
          </a:p>
          <a:p>
            <a:pPr marL="0" indent="0" algn="r">
              <a:buNone/>
            </a:pPr>
            <a:r>
              <a:rPr lang="ru-RU" sz="2400" dirty="0"/>
              <a:t>Гимназия </a:t>
            </a:r>
            <a:r>
              <a:rPr lang="en-US" sz="2400" dirty="0"/>
              <a:t>N 1 - </a:t>
            </a:r>
            <a:r>
              <a:rPr lang="ru-RU" sz="2400" dirty="0"/>
              <a:t> "</a:t>
            </a:r>
            <a:r>
              <a:rPr lang="ru-RU" sz="2400" dirty="0" err="1"/>
              <a:t>Универс</a:t>
            </a:r>
            <a:r>
              <a:rPr lang="ru-RU" sz="2400" dirty="0"/>
              <a:t>" </a:t>
            </a:r>
          </a:p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endParaRPr lang="ru-RU" sz="2400" dirty="0"/>
          </a:p>
          <a:p>
            <a:pPr marL="0" indent="0" algn="r">
              <a:buNone/>
            </a:pPr>
            <a:endParaRPr lang="ru-RU" sz="2400" dirty="0"/>
          </a:p>
        </p:txBody>
      </p:sp>
      <p:pic>
        <p:nvPicPr>
          <p:cNvPr id="4" name="Picture 2" descr="C:\Users\ef\Documents\copy univers\Фирменный стиль\Логотип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66" y="5459392"/>
            <a:ext cx="1132113" cy="451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8363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Инициативность  дошкольника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9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Способность преодолевать наличную ситуацию в соответствии с собственным замыслом</a:t>
            </a:r>
            <a:endParaRPr lang="ru-RU" altLang="ru-RU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81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618" y="420412"/>
            <a:ext cx="843528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Какие качества ее обеспечивают?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7618" y="1812236"/>
            <a:ext cx="8580783" cy="4525963"/>
          </a:xfrm>
        </p:spPr>
        <p:txBody>
          <a:bodyPr>
            <a:normAutofit fontScale="92500" lnSpcReduction="10000"/>
          </a:bodyPr>
          <a:lstStyle/>
          <a:p>
            <a:pPr defTabSz="650230">
              <a:spcAft>
                <a:spcPts val="853"/>
              </a:spcAft>
              <a:defRPr sz="1800" spc="0">
                <a:solidFill>
                  <a:srgbClr val="000000"/>
                </a:solidFill>
                <a:effectLst/>
              </a:defRPr>
            </a:pP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осознание своих потребностей, состояния, интересов</a:t>
            </a:r>
          </a:p>
          <a:p>
            <a:pPr defTabSz="650230">
              <a:spcAft>
                <a:spcPts val="853"/>
              </a:spcAft>
              <a:defRPr sz="1800" spc="0">
                <a:solidFill>
                  <a:srgbClr val="000000"/>
                </a:solidFill>
                <a:effectLst/>
              </a:defRPr>
            </a:pP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воображение</a:t>
            </a:r>
          </a:p>
          <a:p>
            <a:pPr defTabSz="650230">
              <a:spcAft>
                <a:spcPts val="853"/>
              </a:spcAft>
              <a:defRPr sz="1800" spc="0">
                <a:solidFill>
                  <a:srgbClr val="000000"/>
                </a:solidFill>
                <a:effectLst/>
              </a:defRPr>
            </a:pP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уверенность в себе</a:t>
            </a:r>
          </a:p>
          <a:p>
            <a:pPr defTabSz="650230">
              <a:spcAft>
                <a:spcPts val="853"/>
              </a:spcAft>
              <a:defRPr sz="1800" spc="0">
                <a:solidFill>
                  <a:srgbClr val="000000"/>
                </a:solidFill>
                <a:effectLst/>
              </a:defRPr>
            </a:pP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ориентация в социальных рамках</a:t>
            </a:r>
          </a:p>
          <a:p>
            <a:pPr defTabSz="650230">
              <a:spcAft>
                <a:spcPts val="853"/>
              </a:spcAft>
              <a:defRPr sz="1800" spc="0">
                <a:solidFill>
                  <a:srgbClr val="000000"/>
                </a:solidFill>
                <a:effectLst/>
              </a:defRPr>
            </a:pP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способность взаимодействовать с другими</a:t>
            </a:r>
          </a:p>
          <a:p>
            <a:pPr defTabSz="650230">
              <a:spcAft>
                <a:spcPts val="853"/>
              </a:spcAft>
              <a:defRPr sz="1800" spc="0">
                <a:solidFill>
                  <a:srgbClr val="000000"/>
                </a:solidFill>
                <a:effectLst/>
              </a:defRPr>
            </a:pP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sym typeface="Courier New" panose="02070309020205020404" pitchFamily="49" charset="0"/>
              </a:rPr>
              <a:t>владение средствами деятельности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378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983" y="327647"/>
            <a:ext cx="8219256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Где формируются эти качества?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7983" y="2132857"/>
            <a:ext cx="9554817" cy="4525963"/>
          </a:xfrm>
        </p:spPr>
        <p:txBody>
          <a:bodyPr>
            <a:normAutofit/>
          </a:bodyPr>
          <a:lstStyle/>
          <a:p>
            <a:r>
              <a:rPr lang="ru-RU" sz="4000" dirty="0"/>
              <a:t>Сюжетно-ролевая игра</a:t>
            </a:r>
          </a:p>
          <a:p>
            <a:r>
              <a:rPr lang="ru-RU" sz="4000" dirty="0"/>
              <a:t>Познавательная и продуктивная деятельность по собственному замыслу</a:t>
            </a:r>
          </a:p>
          <a:p>
            <a:r>
              <a:rPr lang="ru-RU" sz="4000" dirty="0"/>
              <a:t>Особый уклад жизни группы  </a:t>
            </a:r>
          </a:p>
        </p:txBody>
      </p:sp>
    </p:spTree>
    <p:extLst>
      <p:ext uri="{BB962C8B-B14F-4D97-AF65-F5344CB8AC3E}">
        <p14:creationId xmlns="" xmlns:p14="http://schemas.microsoft.com/office/powerpoint/2010/main" val="184211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Три обязательных условия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0140" y="1853755"/>
            <a:ext cx="8686800" cy="39639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200" b="1" dirty="0"/>
              <a:t>В группе созданы все условия для игры:</a:t>
            </a:r>
          </a:p>
          <a:p>
            <a:pPr marL="514350" indent="-514350">
              <a:buNone/>
            </a:pPr>
            <a:endParaRPr lang="ru-RU" sz="3200" b="1" dirty="0"/>
          </a:p>
          <a:p>
            <a:pPr marL="514350" indent="-514350">
              <a:buFontTx/>
              <a:buChar char="-"/>
            </a:pPr>
            <a:r>
              <a:rPr lang="ru-RU" sz="3200" dirty="0"/>
              <a:t>Время</a:t>
            </a:r>
          </a:p>
          <a:p>
            <a:pPr marL="514350" indent="-514350">
              <a:buFontTx/>
              <a:buChar char="-"/>
            </a:pPr>
            <a:r>
              <a:rPr lang="ru-RU" sz="3200" dirty="0"/>
              <a:t>Предметная среда </a:t>
            </a:r>
          </a:p>
          <a:p>
            <a:pPr marL="514350" indent="-514350">
              <a:buFontTx/>
              <a:buChar char="-"/>
            </a:pPr>
            <a:r>
              <a:rPr lang="ru-RU" sz="3200" dirty="0"/>
              <a:t>Умелый взрослый </a:t>
            </a:r>
          </a:p>
          <a:p>
            <a:pPr marL="514350" indent="-514350">
              <a:buNone/>
            </a:pPr>
            <a:r>
              <a:rPr lang="ru-RU" sz="3200" dirty="0"/>
              <a:t> 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41875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Три обязательных условия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9" y="1997766"/>
            <a:ext cx="8291264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3600" dirty="0"/>
              <a:t>2. </a:t>
            </a:r>
            <a:r>
              <a:rPr lang="ru-RU" sz="3600" b="1" dirty="0"/>
              <a:t>Дети – хозяева в пространстве группы</a:t>
            </a:r>
          </a:p>
          <a:p>
            <a:pPr marL="514350" indent="-514350">
              <a:buNone/>
            </a:pPr>
            <a:r>
              <a:rPr lang="ru-RU" sz="3600" b="1" dirty="0"/>
              <a:t> </a:t>
            </a:r>
          </a:p>
          <a:p>
            <a:pPr marL="514350" indent="-514350">
              <a:buFontTx/>
              <a:buChar char="-"/>
            </a:pPr>
            <a:r>
              <a:rPr lang="ru-RU" sz="3600" dirty="0"/>
              <a:t>Доступно </a:t>
            </a:r>
          </a:p>
          <a:p>
            <a:pPr marL="514350" indent="-514350">
              <a:buFontTx/>
              <a:buChar char="-"/>
            </a:pPr>
            <a:r>
              <a:rPr lang="ru-RU" sz="3600" dirty="0"/>
              <a:t>Гибко </a:t>
            </a:r>
          </a:p>
          <a:p>
            <a:pPr marL="514350" indent="-514350">
              <a:buFontTx/>
              <a:buChar char="-"/>
            </a:pPr>
            <a:r>
              <a:rPr lang="ru-RU" sz="3600" dirty="0"/>
              <a:t>Изменяемо </a:t>
            </a:r>
          </a:p>
          <a:p>
            <a:pPr marL="514350" indent="-514350">
              <a:buNone/>
            </a:pPr>
            <a:r>
              <a:rPr lang="ru-RU" sz="3600" dirty="0"/>
              <a:t> </a:t>
            </a:r>
          </a:p>
          <a:p>
            <a:pPr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771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Три обязательных условия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8" y="1853754"/>
            <a:ext cx="9401951" cy="4713387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dirty="0"/>
              <a:t>3. </a:t>
            </a:r>
            <a:r>
              <a:rPr lang="ru-RU" sz="2800" b="1" dirty="0"/>
              <a:t>В группе поддерживают интересы детей в познавательной и продуктивной деятельности</a:t>
            </a:r>
          </a:p>
          <a:p>
            <a:pPr marL="514350" indent="-514350">
              <a:buNone/>
            </a:pPr>
            <a:r>
              <a:rPr lang="ru-RU" sz="2800" dirty="0"/>
              <a:t>- Есть чем заинтересоваться</a:t>
            </a:r>
          </a:p>
          <a:p>
            <a:pPr marL="514350" indent="-514350">
              <a:buNone/>
            </a:pPr>
            <a:r>
              <a:rPr lang="ru-RU" sz="2800" dirty="0"/>
              <a:t>- Можно выбирать вид деятельности</a:t>
            </a:r>
          </a:p>
          <a:p>
            <a:pPr marL="514350" indent="-514350">
              <a:buNone/>
            </a:pPr>
            <a:r>
              <a:rPr lang="ru-RU" sz="2800" dirty="0"/>
              <a:t>- Можно выбирать и устраивать адекватное место действия</a:t>
            </a:r>
          </a:p>
          <a:p>
            <a:pPr marL="514350" indent="-514350">
              <a:buNone/>
            </a:pPr>
            <a:r>
              <a:rPr lang="ru-RU" sz="2800" dirty="0"/>
              <a:t>- Можно выбирать партнеров по действию</a:t>
            </a:r>
          </a:p>
          <a:p>
            <a:pPr marL="514350" indent="-514350">
              <a:buNone/>
            </a:pPr>
            <a:r>
              <a:rPr lang="ru-RU" sz="2800" dirty="0"/>
              <a:t>- Можно предъявить результат</a:t>
            </a:r>
          </a:p>
          <a:p>
            <a:pPr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2876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Как это уже делается?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9" y="2039284"/>
            <a:ext cx="8759221" cy="4925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None/>
            </a:pPr>
            <a:r>
              <a:rPr lang="ru-RU" sz="2800" dirty="0"/>
              <a:t>«Метод проектов»</a:t>
            </a:r>
          </a:p>
          <a:p>
            <a:pPr marL="514350" indent="-514350">
              <a:buNone/>
            </a:pPr>
            <a:r>
              <a:rPr lang="ru-RU" sz="2800" dirty="0"/>
              <a:t>«Клубный час»</a:t>
            </a:r>
          </a:p>
          <a:p>
            <a:pPr marL="514350" indent="-514350">
              <a:buNone/>
            </a:pPr>
            <a:r>
              <a:rPr lang="ru-RU" sz="2800" dirty="0"/>
              <a:t>«Свободный час» </a:t>
            </a:r>
          </a:p>
          <a:p>
            <a:pPr marL="514350" indent="-514350">
              <a:buNone/>
            </a:pPr>
            <a:r>
              <a:rPr lang="ru-RU" sz="2800" dirty="0"/>
              <a:t>Детский совет</a:t>
            </a:r>
          </a:p>
          <a:p>
            <a:pPr marL="514350" indent="-514350">
              <a:buNone/>
            </a:pPr>
            <a:r>
              <a:rPr lang="ru-RU" sz="2800" dirty="0"/>
              <a:t>Исследовательская деятельность</a:t>
            </a:r>
          </a:p>
          <a:p>
            <a:pPr marL="514350" indent="-514350">
              <a:buNone/>
            </a:pPr>
            <a:r>
              <a:rPr lang="ru-RU" sz="2800" dirty="0"/>
              <a:t>….</a:t>
            </a:r>
          </a:p>
          <a:p>
            <a:pPr marL="514350" indent="-51435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8480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Что умеет взрослый?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1578" y="2050775"/>
            <a:ext cx="9388699" cy="4525963"/>
          </a:xfrm>
        </p:spPr>
        <p:txBody>
          <a:bodyPr>
            <a:normAutofit/>
          </a:bodyPr>
          <a:lstStyle/>
          <a:p>
            <a:r>
              <a:rPr lang="ru-RU" sz="2800" dirty="0"/>
              <a:t>умеет играть сам и получает удовольствие от игры, </a:t>
            </a:r>
          </a:p>
          <a:p>
            <a:r>
              <a:rPr lang="ru-RU" sz="2800" dirty="0"/>
              <a:t>умеет создать условия для детской игры,</a:t>
            </a:r>
          </a:p>
          <a:p>
            <a:r>
              <a:rPr lang="ru-RU" sz="2800" dirty="0"/>
              <a:t> умеет включиться в игровую деятельность детей для ее </a:t>
            </a:r>
            <a:r>
              <a:rPr lang="ru-RU" sz="2800" dirty="0" err="1"/>
              <a:t>фасилитации</a:t>
            </a:r>
            <a:r>
              <a:rPr lang="ru-RU" sz="2800" dirty="0"/>
              <a:t>, </a:t>
            </a:r>
          </a:p>
          <a:p>
            <a:r>
              <a:rPr lang="ru-RU" sz="2800" dirty="0"/>
              <a:t>умеет наблюдать за свободной игрой детей и оценивать уровень развития игровых способностей</a:t>
            </a:r>
          </a:p>
        </p:txBody>
      </p:sp>
    </p:spTree>
    <p:extLst>
      <p:ext uri="{BB962C8B-B14F-4D97-AF65-F5344CB8AC3E}">
        <p14:creationId xmlns="" xmlns:p14="http://schemas.microsoft.com/office/powerpoint/2010/main" val="260006096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ранжевый и красный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385</Words>
  <Application>Microsoft Office PowerPoint</Application>
  <PresentationFormat>Произвольный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Галерея</vt:lpstr>
      <vt:lpstr>Какой взрослый может поддержать инициативу ребенка?</vt:lpstr>
      <vt:lpstr>Инициативность  дошкольника </vt:lpstr>
      <vt:lpstr>Какие качества ее обеспечивают?</vt:lpstr>
      <vt:lpstr>Где формируются эти качества?</vt:lpstr>
      <vt:lpstr>Три обязательных условия</vt:lpstr>
      <vt:lpstr>Три обязательных условия</vt:lpstr>
      <vt:lpstr>Три обязательных условия</vt:lpstr>
      <vt:lpstr>Как это уже делается?</vt:lpstr>
      <vt:lpstr>Что умеет взрослый? </vt:lpstr>
      <vt:lpstr>Что умеет взрослый? </vt:lpstr>
      <vt:lpstr>Слайд 11</vt:lpstr>
      <vt:lpstr>Слайд 12</vt:lpstr>
      <vt:lpstr>Для сотрудничества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взрослый может поддержать инициативу ребенка?</dc:title>
  <dc:creator>Олег Юстус</dc:creator>
  <cp:lastModifiedBy>Yustus</cp:lastModifiedBy>
  <cp:revision>7</cp:revision>
  <dcterms:created xsi:type="dcterms:W3CDTF">2017-04-19T14:08:33Z</dcterms:created>
  <dcterms:modified xsi:type="dcterms:W3CDTF">2018-08-30T10:58:25Z</dcterms:modified>
</cp:coreProperties>
</file>