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267" r:id="rId3"/>
    <p:sldId id="263" r:id="rId4"/>
    <p:sldId id="266" r:id="rId5"/>
    <p:sldId id="271" r:id="rId6"/>
    <p:sldId id="260" r:id="rId7"/>
    <p:sldId id="297" r:id="rId8"/>
    <p:sldId id="298" r:id="rId9"/>
    <p:sldId id="287" r:id="rId10"/>
    <p:sldId id="29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F07"/>
    <a:srgbClr val="281E77"/>
    <a:srgbClr val="F97D01"/>
    <a:srgbClr val="FE9D3C"/>
    <a:srgbClr val="FA7E40"/>
    <a:srgbClr val="FE942A"/>
    <a:srgbClr val="EB7801"/>
    <a:srgbClr val="DCFB7A"/>
    <a:srgbClr val="D9B6F0"/>
    <a:srgbClr val="E6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114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5AA0-8620-4B16-BA33-D958707AA188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68DD-D191-4CA3-87AB-FBF0215C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4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3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4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4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5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3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8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68DD-D191-4CA3-87AB-FBF0215C3C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3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0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9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0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7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BF39-466C-43A9-ABA7-3B076D5E0B0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E6C0-5848-49A1-B9FC-F7C70CA64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" y="200447"/>
            <a:ext cx="1634368" cy="1256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908" y="1416566"/>
            <a:ext cx="10824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Продвинутые технологии «ПРОДЕТЕЙ»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8540" y="3600833"/>
            <a:ext cx="2015556" cy="1133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0303" y="4655276"/>
            <a:ext cx="2015556" cy="1133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945" y="5588215"/>
            <a:ext cx="2015556" cy="1133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189" y="3966519"/>
            <a:ext cx="530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ЧДОУ </a:t>
            </a:r>
            <a:r>
              <a:rPr lang="ru-RU" sz="2000" dirty="0" smtClean="0">
                <a:solidFill>
                  <a:schemeClr val="bg1"/>
                </a:solidFill>
              </a:rPr>
              <a:t>Детский </a:t>
            </a:r>
            <a:r>
              <a:rPr lang="ru-RU" sz="2000" dirty="0">
                <a:solidFill>
                  <a:schemeClr val="bg1"/>
                </a:solidFill>
              </a:rPr>
              <a:t>сад «Кораблик</a:t>
            </a:r>
            <a:r>
              <a:rPr lang="ru-RU" sz="2000" dirty="0" smtClean="0">
                <a:solidFill>
                  <a:schemeClr val="bg1"/>
                </a:solidFill>
              </a:rPr>
              <a:t>», Гаврилов - Ям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189" y="4930346"/>
            <a:ext cx="4287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МДОУ </a:t>
            </a:r>
            <a:r>
              <a:rPr lang="ru-RU" sz="2000" dirty="0" smtClean="0">
                <a:solidFill>
                  <a:schemeClr val="bg1"/>
                </a:solidFill>
              </a:rPr>
              <a:t>Детский </a:t>
            </a:r>
            <a:r>
              <a:rPr lang="ru-RU" sz="2000" dirty="0">
                <a:solidFill>
                  <a:schemeClr val="bg1"/>
                </a:solidFill>
              </a:rPr>
              <a:t>сад №</a:t>
            </a:r>
            <a:r>
              <a:rPr lang="ru-RU" sz="2000" dirty="0" smtClean="0">
                <a:solidFill>
                  <a:schemeClr val="bg1"/>
                </a:solidFill>
              </a:rPr>
              <a:t>65, Ярославль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3330" y="6005383"/>
            <a:ext cx="461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МДОУ № 26 «</a:t>
            </a:r>
            <a:r>
              <a:rPr lang="ru-RU" sz="2000" dirty="0" smtClean="0">
                <a:solidFill>
                  <a:schemeClr val="bg1"/>
                </a:solidFill>
              </a:rPr>
              <a:t>Алёнушка», </a:t>
            </a:r>
            <a:r>
              <a:rPr lang="ru-RU" sz="2000" dirty="0" err="1" smtClean="0">
                <a:solidFill>
                  <a:schemeClr val="bg1"/>
                </a:solidFill>
              </a:rPr>
              <a:t>Тутаевский</a:t>
            </a:r>
            <a:r>
              <a:rPr lang="ru-RU" sz="2000" dirty="0" smtClean="0">
                <a:solidFill>
                  <a:schemeClr val="bg1"/>
                </a:solidFill>
              </a:rPr>
              <a:t> МР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2"/>
          <a:stretch/>
        </p:blipFill>
        <p:spPr>
          <a:xfrm>
            <a:off x="172995" y="3280146"/>
            <a:ext cx="8452022" cy="3577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37967" y="-251805"/>
            <a:ext cx="7973129" cy="4485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5816" y="303427"/>
            <a:ext cx="79375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Вас </a:t>
            </a:r>
            <a:r>
              <a:rPr lang="ru-RU" sz="4000" dirty="0" smtClean="0">
                <a:solidFill>
                  <a:srgbClr val="002060"/>
                </a:solidFill>
              </a:rPr>
              <a:t>заинтересовали инструменты, </a:t>
            </a:r>
            <a:r>
              <a:rPr lang="ru-RU" sz="4000" dirty="0">
                <a:solidFill>
                  <a:srgbClr val="002060"/>
                </a:solidFill>
              </a:rPr>
              <a:t>и </a:t>
            </a:r>
            <a:r>
              <a:rPr lang="ru-RU" sz="4000" dirty="0" smtClean="0">
                <a:solidFill>
                  <a:srgbClr val="002060"/>
                </a:solidFill>
              </a:rPr>
              <a:t>вы </a:t>
            </a:r>
            <a:r>
              <a:rPr lang="ru-RU" sz="4000" dirty="0">
                <a:solidFill>
                  <a:srgbClr val="002060"/>
                </a:solidFill>
              </a:rPr>
              <a:t>хотите практиковать – мы будем только рады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Приходите учиться </a:t>
            </a:r>
            <a:r>
              <a:rPr lang="ru-RU" sz="4000" dirty="0">
                <a:solidFill>
                  <a:srgbClr val="002060"/>
                </a:solidFill>
              </a:rPr>
              <a:t> </a:t>
            </a:r>
            <a:r>
              <a:rPr lang="ru-RU" sz="4000" dirty="0" smtClean="0">
                <a:solidFill>
                  <a:srgbClr val="002060"/>
                </a:solidFill>
              </a:rPr>
              <a:t>в программу    </a:t>
            </a:r>
            <a:r>
              <a:rPr lang="ru-RU" sz="4000" b="1" dirty="0" smtClean="0">
                <a:solidFill>
                  <a:schemeClr val="bg1"/>
                </a:solidFill>
              </a:rPr>
              <a:t>«ПРОДЕТЕЙ»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141" y="2372497"/>
            <a:ext cx="2767913" cy="35849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2123" y="321860"/>
            <a:ext cx="7926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будем делать</a:t>
            </a:r>
            <a:endParaRPr lang="en-US" sz="4800" b="1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81" y="1065051"/>
            <a:ext cx="96753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Актуализируем: что </a:t>
            </a:r>
            <a:r>
              <a:rPr lang="ru-RU" sz="2000" dirty="0"/>
              <a:t>такое «педагогическая технология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r>
              <a:rPr lang="ru-RU" sz="2000" dirty="0" smtClean="0"/>
              <a:t>2.  Приведем аргументы: предметно </a:t>
            </a:r>
            <a:r>
              <a:rPr lang="ru-RU" sz="2000" dirty="0"/>
              <a:t>– </a:t>
            </a:r>
            <a:r>
              <a:rPr lang="ru-RU" sz="2000" dirty="0" smtClean="0"/>
              <a:t>пространственная развивающая </a:t>
            </a:r>
            <a:r>
              <a:rPr lang="ru-RU" sz="2000" dirty="0"/>
              <a:t>среда как </a:t>
            </a:r>
            <a:r>
              <a:rPr lang="ru-RU" sz="2000" dirty="0" err="1" smtClean="0"/>
              <a:t>скаффолдинг</a:t>
            </a:r>
            <a:endParaRPr lang="ru-RU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«Мастера по среде»: </a:t>
            </a:r>
            <a:r>
              <a:rPr lang="ru-RU" sz="2000" b="1" dirty="0" smtClean="0"/>
              <a:t>Артемьева </a:t>
            </a:r>
            <a:r>
              <a:rPr lang="ru-RU" sz="2000" b="1" dirty="0" smtClean="0"/>
              <a:t>Наталья Викторовна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Берсенева</a:t>
            </a:r>
            <a:r>
              <a:rPr lang="ru-RU" sz="2000" b="1" dirty="0" smtClean="0"/>
              <a:t> Любовь Юрьевна, </a:t>
            </a:r>
            <a:r>
              <a:rPr lang="ru-RU" sz="2000" dirty="0"/>
              <a:t>Детский сад № 65 г. </a:t>
            </a:r>
            <a:r>
              <a:rPr lang="ru-RU" sz="2000" dirty="0" smtClean="0"/>
              <a:t>Ярославль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Методика «Графическая практика</a:t>
            </a:r>
            <a:r>
              <a:rPr lang="ru-RU" sz="2000" dirty="0" smtClean="0"/>
              <a:t>» - это не прописи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«</a:t>
            </a:r>
            <a:r>
              <a:rPr lang="ru-RU" sz="2000" dirty="0"/>
              <a:t>Мастера по графической практике»: </a:t>
            </a:r>
            <a:r>
              <a:rPr lang="ru-RU" sz="2000" b="1" dirty="0"/>
              <a:t>Алексеева Дарья Александровна</a:t>
            </a:r>
            <a:r>
              <a:rPr lang="ru-RU" sz="2000" dirty="0"/>
              <a:t>, </a:t>
            </a:r>
            <a:r>
              <a:rPr lang="ru-RU" sz="2000" b="1" dirty="0" err="1"/>
              <a:t>Хачева</a:t>
            </a:r>
            <a:r>
              <a:rPr lang="ru-RU" sz="2000" b="1" dirty="0"/>
              <a:t> Марина </a:t>
            </a:r>
            <a:r>
              <a:rPr lang="ru-RU" sz="2000" b="1" dirty="0" smtClean="0"/>
              <a:t>Борисовна, </a:t>
            </a:r>
            <a:r>
              <a:rPr lang="ru-RU" sz="2000" dirty="0"/>
              <a:t>Детский сад «Аленушка» </a:t>
            </a:r>
            <a:r>
              <a:rPr lang="ru-RU" sz="2000" dirty="0" err="1"/>
              <a:t>Тутаевского</a:t>
            </a:r>
            <a:r>
              <a:rPr lang="ru-RU" sz="2000" dirty="0"/>
              <a:t> </a:t>
            </a:r>
            <a:r>
              <a:rPr lang="ru-RU" sz="2000" dirty="0" smtClean="0"/>
              <a:t>МР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4. Технология «Волшебная лупа</a:t>
            </a:r>
            <a:r>
              <a:rPr lang="ru-RU" sz="2000" dirty="0" smtClean="0"/>
              <a:t>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«Мастер </a:t>
            </a:r>
            <a:r>
              <a:rPr lang="ru-RU" sz="2000" dirty="0"/>
              <a:t>по </a:t>
            </a:r>
            <a:r>
              <a:rPr lang="ru-RU" sz="2000" dirty="0" smtClean="0"/>
              <a:t>наблюдению»: </a:t>
            </a:r>
            <a:r>
              <a:rPr lang="ru-RU" sz="2000" b="1" dirty="0"/>
              <a:t>Павленко Марина Николаевна</a:t>
            </a:r>
            <a:r>
              <a:rPr lang="ru-RU" sz="2000" dirty="0"/>
              <a:t>, </a:t>
            </a:r>
            <a:r>
              <a:rPr lang="ru-RU" sz="2000" dirty="0" smtClean="0"/>
              <a:t>воспитатель, </a:t>
            </a:r>
            <a:r>
              <a:rPr lang="ru-RU" sz="2000" dirty="0"/>
              <a:t>Детский сад «Кораблик», г. Гаврилов – </a:t>
            </a:r>
            <a:r>
              <a:rPr lang="ru-RU" sz="2000" dirty="0" smtClean="0"/>
              <a:t>Ям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5. </a:t>
            </a:r>
            <a:r>
              <a:rPr lang="ru-RU" sz="2000" dirty="0" smtClean="0"/>
              <a:t>Узнаем экспертное мнение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«Мастера </a:t>
            </a:r>
            <a:r>
              <a:rPr lang="ru-RU" sz="2000" dirty="0"/>
              <a:t>оценки эффективности технологий»: </a:t>
            </a:r>
            <a:r>
              <a:rPr lang="ru-RU" sz="2000" b="1" dirty="0" err="1"/>
              <a:t>Надежина</a:t>
            </a:r>
            <a:r>
              <a:rPr lang="ru-RU" sz="2000" b="1" dirty="0"/>
              <a:t> Марина, </a:t>
            </a:r>
            <a:r>
              <a:rPr lang="ru-RU" sz="2000" b="1" dirty="0" err="1"/>
              <a:t>Аскерова</a:t>
            </a:r>
            <a:r>
              <a:rPr lang="ru-RU" sz="2000" b="1" dirty="0"/>
              <a:t> Аида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47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032" y="1514263"/>
            <a:ext cx="2087216" cy="117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389" y="678964"/>
            <a:ext cx="102846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есть «технологии»?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2812" y="1865870"/>
            <a:ext cx="10478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Технология</a:t>
            </a:r>
            <a:r>
              <a:rPr lang="ru-RU" sz="2000" dirty="0"/>
              <a:t> (от </a:t>
            </a:r>
            <a:r>
              <a:rPr lang="ru-RU" sz="2000" u="sng" dirty="0"/>
              <a:t>др.-греч.</a:t>
            </a:r>
            <a:r>
              <a:rPr lang="ru-RU" sz="2000" dirty="0"/>
              <a:t> </a:t>
            </a:r>
            <a:r>
              <a:rPr lang="ru-RU" sz="2000" dirty="0" err="1"/>
              <a:t>τέχνη</a:t>
            </a:r>
            <a:r>
              <a:rPr lang="ru-RU" sz="2000" dirty="0"/>
              <a:t> — искусство, мастерство, умение; </a:t>
            </a:r>
            <a:r>
              <a:rPr lang="ru-RU" sz="2000" dirty="0" err="1"/>
              <a:t>λόγος</a:t>
            </a:r>
            <a:r>
              <a:rPr lang="ru-RU" sz="2000" dirty="0"/>
              <a:t> — </a:t>
            </a:r>
            <a:r>
              <a:rPr lang="ru-RU" sz="2000" u="sng" dirty="0"/>
              <a:t>мысль, причина</a:t>
            </a:r>
            <a:r>
              <a:rPr lang="ru-RU" sz="2000" dirty="0"/>
              <a:t>; методика, способ производства) — в широком смысле — совокупность методов, процессов и материалов, используемых в какой-либо отрасли деятельности, а также научное описание способов </a:t>
            </a:r>
            <a:r>
              <a:rPr lang="ru-RU" sz="2000" u="sng" dirty="0"/>
              <a:t>технического</a:t>
            </a:r>
            <a:r>
              <a:rPr lang="ru-RU" sz="2000" dirty="0"/>
              <a:t> производства; в узком — комплекс организационных мер, операций и приемов, направленных на изготовление, </a:t>
            </a:r>
            <a:endParaRPr lang="ru-RU" sz="2000" dirty="0" smtClean="0"/>
          </a:p>
          <a:p>
            <a:r>
              <a:rPr lang="ru-RU" sz="2000" dirty="0" smtClean="0"/>
              <a:t>обслуживание</a:t>
            </a:r>
            <a:r>
              <a:rPr lang="ru-RU" sz="2000" dirty="0"/>
              <a:t>, ремонт и/или эксплуатацию изделия с номинальным качеством и 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оптимальными</a:t>
            </a:r>
            <a:r>
              <a:rPr lang="ru-RU" sz="2000" b="1" dirty="0">
                <a:solidFill>
                  <a:srgbClr val="FF0000"/>
                </a:solidFill>
              </a:rPr>
              <a:t> затратами</a:t>
            </a:r>
            <a:r>
              <a:rPr lang="ru-RU" sz="2000" dirty="0"/>
              <a:t>, и обусловленных текущим уровнем развития науки, техники и </a:t>
            </a:r>
            <a:endParaRPr lang="ru-RU" sz="2000" dirty="0" smtClean="0"/>
          </a:p>
          <a:p>
            <a:r>
              <a:rPr lang="ru-RU" sz="2000" dirty="0" smtClean="0"/>
              <a:t>общества</a:t>
            </a:r>
            <a:r>
              <a:rPr lang="ru-RU" sz="2000" dirty="0"/>
              <a:t> в </a:t>
            </a:r>
            <a:r>
              <a:rPr lang="ru-RU" sz="2000" dirty="0" smtClean="0"/>
              <a:t>целом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1367" y="4731139"/>
            <a:ext cx="2087216" cy="1174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3383" y="5090985"/>
            <a:ext cx="10169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Педагогическая (образовательная) технология </a:t>
            </a:r>
            <a:r>
              <a:rPr lang="ru-RU" sz="2000" dirty="0"/>
              <a:t>— это система функционирования всех компонентов </a:t>
            </a:r>
            <a:r>
              <a:rPr lang="ru-RU" sz="2000" dirty="0" smtClean="0"/>
              <a:t>педагогического </a:t>
            </a:r>
            <a:r>
              <a:rPr lang="ru-RU" sz="2000" dirty="0"/>
              <a:t>процесса, построенная на научной основе, </a:t>
            </a:r>
            <a:r>
              <a:rPr lang="ru-RU" sz="2000" dirty="0" smtClean="0"/>
              <a:t>запрограммированная </a:t>
            </a:r>
            <a:r>
              <a:rPr lang="ru-RU" sz="2000" dirty="0"/>
              <a:t>во времени и в пространстве и </a:t>
            </a:r>
            <a:r>
              <a:rPr lang="ru-RU" sz="2000" dirty="0" smtClean="0"/>
              <a:t>приводящая </a:t>
            </a:r>
            <a:r>
              <a:rPr lang="ru-RU" sz="2000" dirty="0"/>
              <a:t>к намеченным </a:t>
            </a:r>
            <a:r>
              <a:rPr lang="ru-RU" sz="2000" dirty="0" smtClean="0"/>
              <a:t>результатам</a:t>
            </a:r>
          </a:p>
          <a:p>
            <a:pPr algn="r"/>
            <a:r>
              <a:rPr lang="ru-RU" dirty="0" err="1" smtClean="0"/>
              <a:t>Селевко</a:t>
            </a:r>
            <a:r>
              <a:rPr lang="ru-RU" dirty="0" smtClean="0"/>
              <a:t> </a:t>
            </a:r>
            <a:r>
              <a:rPr lang="ru-RU" dirty="0"/>
              <a:t>Г.К.</a:t>
            </a:r>
          </a:p>
        </p:txBody>
      </p:sp>
    </p:spTree>
    <p:extLst>
      <p:ext uri="{BB962C8B-B14F-4D97-AF65-F5344CB8AC3E}">
        <p14:creationId xmlns:p14="http://schemas.microsoft.com/office/powerpoint/2010/main" val="16955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129" y="593640"/>
            <a:ext cx="5332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ЛЕВ</a:t>
            </a:r>
          </a:p>
          <a:p>
            <a:r>
              <a:rPr lang="ru-RU" sz="48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СЕМЕНОВИЧ ВЫГ</a:t>
            </a:r>
            <a:r>
              <a:rPr lang="ru-RU" sz="48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</a:t>
            </a:r>
            <a:r>
              <a:rPr lang="ru-RU" sz="48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ТСКИЙ </a:t>
            </a:r>
            <a:endParaRPr lang="en-US" sz="4800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25" y="1470454"/>
            <a:ext cx="3490977" cy="4820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5324" y="1978635"/>
            <a:ext cx="114072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</a:t>
            </a:r>
          </a:p>
          <a:p>
            <a:r>
              <a:rPr lang="ru-RU" sz="25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</a:t>
            </a:r>
            <a:endParaRPr lang="en-US" sz="2500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8850" y="5583938"/>
            <a:ext cx="114072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ru-RU" sz="2500" b="1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25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21</a:t>
            </a:r>
            <a:endParaRPr lang="en-US" sz="2500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9253" y="3292225"/>
            <a:ext cx="5332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Советский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психолог,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опередивший время.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Его труды легли в основу современной педагогики, нейропсихологии, дефектологии, психологии одаренности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психологии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искусства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052768">
            <a:off x="2354036" y="2091918"/>
            <a:ext cx="164654" cy="51401"/>
          </a:xfrm>
          <a:prstGeom prst="rect">
            <a:avLst/>
          </a:prstGeom>
          <a:solidFill>
            <a:srgbClr val="ACD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95" y="0"/>
            <a:ext cx="121881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16143" y="2190508"/>
            <a:ext cx="3889094" cy="9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3378" y="2190508"/>
            <a:ext cx="3889094" cy="9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693" y="2109486"/>
            <a:ext cx="4914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НАПРАВЛЕННОЕ</a:t>
            </a:r>
          </a:p>
          <a:p>
            <a:pPr algn="ctr"/>
            <a:r>
              <a:rPr lang="ru-RU" sz="35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ОБУЧЕНИЕ/</a:t>
            </a:r>
          </a:p>
          <a:p>
            <a:pPr algn="ctr"/>
            <a:r>
              <a:rPr lang="ru-RU" sz="35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ВОСПИТАНИЕ РЕБЕНКА</a:t>
            </a:r>
            <a:endParaRPr lang="ru-RU" sz="3500" b="1" dirty="0">
              <a:solidFill>
                <a:srgbClr val="ACDF0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2411" y="2109486"/>
            <a:ext cx="4914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ПОДДЕРЖКА ИНИЦИАТИВЫ</a:t>
            </a:r>
            <a:r>
              <a:rPr lang="ru-RU" sz="3500" b="1" dirty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ru-RU" sz="35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АКТИВНОСТИ</a:t>
            </a:r>
          </a:p>
          <a:p>
            <a:pPr algn="ctr"/>
            <a:r>
              <a:rPr lang="ru-RU" sz="35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РЕБЕНКА</a:t>
            </a:r>
            <a:endParaRPr lang="ru-RU" sz="3500" b="1" dirty="0">
              <a:solidFill>
                <a:srgbClr val="ACDF0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949" y="2780270"/>
            <a:ext cx="8157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Предметно </a:t>
            </a:r>
            <a:r>
              <a:rPr lang="ru-RU" sz="4000" dirty="0">
                <a:solidFill>
                  <a:schemeClr val="bg1"/>
                </a:solidFill>
              </a:rPr>
              <a:t>– </a:t>
            </a:r>
            <a:r>
              <a:rPr lang="ru-RU" sz="4000" dirty="0" smtClean="0">
                <a:solidFill>
                  <a:schemeClr val="bg1"/>
                </a:solidFill>
              </a:rPr>
              <a:t>пространственная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развивающая </a:t>
            </a:r>
            <a:r>
              <a:rPr lang="ru-RU" sz="4000" dirty="0">
                <a:solidFill>
                  <a:schemeClr val="bg1"/>
                </a:solidFill>
              </a:rPr>
              <a:t>среда как </a:t>
            </a:r>
            <a:r>
              <a:rPr lang="ru-RU" sz="4000" dirty="0" err="1" smtClean="0">
                <a:solidFill>
                  <a:schemeClr val="bg1"/>
                </a:solidFill>
              </a:rPr>
              <a:t>скаффолдинг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Линейный календарь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756" y="2619634"/>
            <a:ext cx="1692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bg1"/>
                </a:solidFill>
              </a:rPr>
              <a:t>1</a:t>
            </a:r>
            <a:endParaRPr lang="ru-RU" sz="1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549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2760" y="2483708"/>
            <a:ext cx="8157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«Графическая практика» - это не прописи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2286000"/>
            <a:ext cx="2409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bg1"/>
                </a:solidFill>
              </a:rPr>
              <a:t>2</a:t>
            </a:r>
            <a:endParaRPr lang="ru-RU" sz="1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043" y="2248930"/>
            <a:ext cx="2409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bg1"/>
                </a:solidFill>
              </a:rPr>
              <a:t>2</a:t>
            </a:r>
            <a:endParaRPr lang="ru-RU" sz="1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7"/>
            <a:ext cx="124054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756" y="2187145"/>
            <a:ext cx="1173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bg1"/>
                </a:solidFill>
              </a:rPr>
              <a:t>3</a:t>
            </a:r>
            <a:endParaRPr lang="ru-RU" sz="1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3837" y="2471351"/>
            <a:ext cx="6361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Технология </a:t>
            </a:r>
            <a:endParaRPr lang="ru-RU" sz="6000" dirty="0" smtClean="0">
              <a:solidFill>
                <a:schemeClr val="bg1"/>
              </a:solidFill>
            </a:endParaRPr>
          </a:p>
          <a:p>
            <a:r>
              <a:rPr lang="ru-RU" sz="6000" dirty="0" smtClean="0">
                <a:solidFill>
                  <a:schemeClr val="bg1"/>
                </a:solidFill>
              </a:rPr>
              <a:t>«</a:t>
            </a:r>
            <a:r>
              <a:rPr lang="ru-RU" sz="6000" dirty="0">
                <a:solidFill>
                  <a:schemeClr val="bg1"/>
                </a:solidFill>
              </a:rPr>
              <a:t>Волшебная лупа»</a:t>
            </a:r>
          </a:p>
        </p:txBody>
      </p:sp>
    </p:spTree>
    <p:extLst>
      <p:ext uri="{BB962C8B-B14F-4D97-AF65-F5344CB8AC3E}">
        <p14:creationId xmlns:p14="http://schemas.microsoft.com/office/powerpoint/2010/main" val="32096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55548" y="2236574"/>
            <a:ext cx="52262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скажет</a:t>
            </a:r>
            <a:endParaRPr lang="ru-RU" sz="6600" b="1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6600" b="1" dirty="0" smtClean="0">
                <a:solidFill>
                  <a:srgbClr val="ACDF0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эксперт</a:t>
            </a:r>
            <a:r>
              <a:rPr lang="ru-RU" sz="6600" b="1" dirty="0" smtClean="0">
                <a:solidFill>
                  <a:srgbClr val="281E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en-US" sz="6600" b="1" dirty="0" smtClean="0">
              <a:solidFill>
                <a:srgbClr val="281E7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37057"/>
          <a:stretch/>
        </p:blipFill>
        <p:spPr>
          <a:xfrm rot="10800000">
            <a:off x="6092142" y="0"/>
            <a:ext cx="6099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284</Words>
  <Application>Microsoft Office PowerPoint</Application>
  <PresentationFormat>Широкоэкранный</PresentationFormat>
  <Paragraphs>63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Учетная запись Майкрософт</cp:lastModifiedBy>
  <cp:revision>100</cp:revision>
  <dcterms:created xsi:type="dcterms:W3CDTF">2020-11-09T18:41:26Z</dcterms:created>
  <dcterms:modified xsi:type="dcterms:W3CDTF">2021-05-25T18:48:43Z</dcterms:modified>
</cp:coreProperties>
</file>