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23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0" name="Straight Connector 6"/>
          <p:cNvCxnSpPr>
            <a:cxnSpLocks/>
          </p:cNvCxnSpPr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>
            <a:srgbClr val="000000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>
            <a:srgbClr val="000000"/>
          </a:fontRef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1" name="Straight Connector 10"/>
          <p:cNvCxnSpPr>
            <a:cxnSpLocks/>
          </p:cNvCxnSpPr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2" name="Straight Connector 8"/>
          <p:cNvCxnSpPr>
            <a:cxnSpLocks/>
          </p:cNvCxnSpPr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7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79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9C0F98-7611-4D9D-8976-3D4C3D2F2BF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941760C-5F51-4663-9802-4DD394BFA7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err="1" smtClean="0"/>
              <a:t>Субъектность</a:t>
            </a:r>
            <a:r>
              <a:rPr lang="ru-RU" sz="3200" dirty="0" smtClean="0"/>
              <a:t> как образовательный приоритет: как это возможно?</a:t>
            </a:r>
            <a:endParaRPr lang="ru-RU" sz="3200" dirty="0"/>
          </a:p>
        </p:txBody>
      </p:sp>
      <p:sp>
        <p:nvSpPr>
          <p:cNvPr id="10485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6400800" cy="1252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Елена </a:t>
            </a:r>
            <a:r>
              <a:rPr lang="ru-RU" sz="1800" dirty="0" err="1" smtClean="0"/>
              <a:t>Ралюк</a:t>
            </a:r>
            <a:r>
              <a:rPr lang="ru-RU" sz="1800" dirty="0" smtClean="0"/>
              <a:t>,  г. Красноярск, </a:t>
            </a:r>
            <a:r>
              <a:rPr lang="ru-RU" sz="1800" dirty="0" err="1" smtClean="0"/>
              <a:t>дс</a:t>
            </a:r>
            <a:r>
              <a:rPr lang="ru-RU" sz="1800" dirty="0" smtClean="0"/>
              <a:t> </a:t>
            </a:r>
            <a:r>
              <a:rPr lang="ru-RU" sz="1800" dirty="0" err="1" smtClean="0"/>
              <a:t>Журавушка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63272" cy="1440160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Субъектность</a:t>
            </a:r>
            <a:r>
              <a:rPr lang="ru-RU" dirty="0" smtClean="0"/>
              <a:t>    ?    Инициативность</a:t>
            </a:r>
            <a:endParaRPr lang="ru-RU" dirty="0"/>
          </a:p>
        </p:txBody>
      </p:sp>
      <p:sp>
        <p:nvSpPr>
          <p:cNvPr id="1048596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522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Инициативность                                        </a:t>
            </a:r>
            <a:r>
              <a:rPr lang="ru-RU" sz="1800" dirty="0" smtClean="0"/>
              <a:t>любые условия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dirty="0" err="1" smtClean="0"/>
              <a:t>Субъектность</a:t>
            </a:r>
            <a:r>
              <a:rPr lang="ru-RU" dirty="0" smtClean="0"/>
              <a:t>             </a:t>
            </a:r>
            <a:r>
              <a:rPr lang="ru-RU" sz="1600" dirty="0" smtClean="0"/>
              <a:t>      </a:t>
            </a:r>
            <a:endParaRPr lang="ru-RU" sz="1600" dirty="0"/>
          </a:p>
        </p:txBody>
      </p:sp>
      <p:sp>
        <p:nvSpPr>
          <p:cNvPr id="1048599" name="Овал 3"/>
          <p:cNvSpPr/>
          <p:nvPr/>
        </p:nvSpPr>
        <p:spPr>
          <a:xfrm>
            <a:off x="1368836" y="23488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0" name="Равнобедренный треугольник 4"/>
          <p:cNvSpPr/>
          <p:nvPr/>
        </p:nvSpPr>
        <p:spPr>
          <a:xfrm>
            <a:off x="1177392" y="3306688"/>
            <a:ext cx="1297288" cy="17064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1" name="Капля 5"/>
          <p:cNvSpPr/>
          <p:nvPr/>
        </p:nvSpPr>
        <p:spPr>
          <a:xfrm>
            <a:off x="1583668" y="3758160"/>
            <a:ext cx="410344" cy="4320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48602" name="Штриховая стрелка вправо 6"/>
          <p:cNvSpPr/>
          <p:nvPr/>
        </p:nvSpPr>
        <p:spPr>
          <a:xfrm>
            <a:off x="3851920" y="3289532"/>
            <a:ext cx="158417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45729" name="Скругленная соединительная линия 8"/>
          <p:cNvCxnSpPr>
            <a:cxnSpLocks/>
          </p:cNvCxnSpPr>
          <p:nvPr/>
        </p:nvCxnSpPr>
        <p:spPr>
          <a:xfrm rot="16200000" flipH="1">
            <a:off x="5436096" y="2420888"/>
            <a:ext cx="4104456" cy="266429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3" name="Стрелка углом 23"/>
          <p:cNvSpPr/>
          <p:nvPr/>
        </p:nvSpPr>
        <p:spPr>
          <a:xfrm flipV="1">
            <a:off x="868704" y="2292296"/>
            <a:ext cx="500132" cy="1681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ru-RU" dirty="0" smtClean="0"/>
              <a:t>Что же в дошкольном ?</a:t>
            </a:r>
            <a:endParaRPr lang="ru-RU" dirty="0"/>
          </a:p>
        </p:txBody>
      </p:sp>
      <p:sp>
        <p:nvSpPr>
          <p:cNvPr id="104860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ведем себя так, будто ребенок уже субъект    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«Ребенок – не пустой сосуд…</a:t>
            </a:r>
            <a:r>
              <a:rPr lang="ru-RU" dirty="0" smtClean="0"/>
              <a:t>.» Л. </a:t>
            </a:r>
            <a:r>
              <a:rPr lang="ru-RU" dirty="0" err="1" smtClean="0"/>
              <a:t>Маллагуци</a:t>
            </a:r>
            <a:endParaRPr lang="ru-RU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«Презумпция смысла»</a:t>
            </a:r>
          </a:p>
          <a:p>
            <a:pPr marL="0" indent="0">
              <a:buNone/>
            </a:pPr>
            <a:r>
              <a:rPr lang="ru-RU" i="1" dirty="0" smtClean="0"/>
              <a:t>«Презумпция зрелости»    </a:t>
            </a:r>
            <a:r>
              <a:rPr lang="ru-RU" dirty="0" smtClean="0"/>
              <a:t>О.А. </a:t>
            </a:r>
            <a:r>
              <a:rPr lang="ru-RU" dirty="0" err="1" smtClean="0"/>
              <a:t>Шиян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Презумпция «могу-</a:t>
            </a:r>
            <a:r>
              <a:rPr lang="ru-RU" dirty="0" err="1" smtClean="0"/>
              <a:t>щества</a:t>
            </a:r>
            <a:r>
              <a:rPr lang="ru-RU" dirty="0" smtClean="0"/>
              <a:t>»  -   </a:t>
            </a:r>
            <a:r>
              <a:rPr lang="ru-RU" b="1" dirty="0" smtClean="0"/>
              <a:t>от желания к замыслу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       </a:t>
            </a:r>
            <a:r>
              <a:rPr lang="ru-RU" b="1" dirty="0" smtClean="0"/>
              <a:t>и его реализации</a:t>
            </a:r>
          </a:p>
        </p:txBody>
      </p:sp>
      <p:sp>
        <p:nvSpPr>
          <p:cNvPr id="1048606" name="Стрелка вправо 3"/>
          <p:cNvSpPr/>
          <p:nvPr/>
        </p:nvSpPr>
        <p:spPr>
          <a:xfrm>
            <a:off x="7605432" y="170316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фокусе у взрослого?</a:t>
            </a:r>
            <a:endParaRPr lang="ru-RU" dirty="0"/>
          </a:p>
        </p:txBody>
      </p:sp>
      <p:sp>
        <p:nvSpPr>
          <p:cNvPr id="1048608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848200"/>
          </a:xfrm>
        </p:spPr>
        <p:txBody>
          <a:bodyPr/>
          <a:lstStyle/>
          <a:p>
            <a:r>
              <a:rPr lang="ru-RU" dirty="0" smtClean="0"/>
              <a:t>Научить чему-то            </a:t>
            </a:r>
            <a:r>
              <a:rPr lang="en-US" dirty="0" smtClean="0"/>
              <a:t>VS                   </a:t>
            </a:r>
            <a:r>
              <a:rPr lang="ru-RU" dirty="0" smtClean="0"/>
              <a:t>открыть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возможности,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вместе прожить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i="1" dirty="0" smtClean="0"/>
              <a:t>Прожить с ребенком как можно больше опыта его «влияния», реализации его замыслов</a:t>
            </a:r>
            <a:r>
              <a:rPr lang="ru-RU" dirty="0" smtClean="0"/>
              <a:t>.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Привычка влияющей позиции                       </a:t>
            </a:r>
            <a:endParaRPr lang="ru-RU" dirty="0"/>
          </a:p>
        </p:txBody>
      </p:sp>
      <p:sp>
        <p:nvSpPr>
          <p:cNvPr id="1048609" name="Стрелка вниз 3"/>
          <p:cNvSpPr/>
          <p:nvPr/>
        </p:nvSpPr>
        <p:spPr>
          <a:xfrm>
            <a:off x="7092280" y="3078092"/>
            <a:ext cx="242316" cy="710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0" name="Стрелка вниз 4"/>
          <p:cNvSpPr/>
          <p:nvPr/>
        </p:nvSpPr>
        <p:spPr>
          <a:xfrm>
            <a:off x="3635896" y="4725144"/>
            <a:ext cx="242316" cy="710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Совместное оформление возможносте</a:t>
            </a:r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104861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59977"/>
            <a:ext cx="3949455" cy="5265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8482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зачем с детьми шить?</a:t>
            </a:r>
            <a:endParaRPr lang="ru-RU" dirty="0"/>
          </a:p>
        </p:txBody>
      </p:sp>
      <p:sp>
        <p:nvSpPr>
          <p:cNvPr id="1048614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r>
              <a:rPr lang="ru-RU" dirty="0" smtClean="0"/>
              <a:t>Ощущение, что получилось что-то настоящее, «взрослое», то есть открыты Большие возможности, «Я больше влияю»</a:t>
            </a:r>
            <a:endParaRPr lang="ru-RU" dirty="0"/>
          </a:p>
        </p:txBody>
      </p:sp>
      <p:pic>
        <p:nvPicPr>
          <p:cNvPr id="209715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240360" cy="43204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222486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как же культурные умения?</a:t>
            </a:r>
            <a:endParaRPr lang="ru-RU" dirty="0"/>
          </a:p>
        </p:txBody>
      </p:sp>
      <p:sp>
        <p:nvSpPr>
          <p:cNvPr id="1048616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/>
          <a:lstStyle/>
          <a:p>
            <a:r>
              <a:rPr lang="ru-RU" dirty="0" smtClean="0"/>
              <a:t>Чтобы эффективно влиять, нужно много чего уметь</a:t>
            </a:r>
            <a:endParaRPr lang="ru-RU" dirty="0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92688" cy="464451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Ясность</vt:lpstr>
      <vt:lpstr>Субъектность как образовательный приоритет: как это возможно?</vt:lpstr>
      <vt:lpstr>Субъектность    ?    Инициативность</vt:lpstr>
      <vt:lpstr>Презентация PowerPoint</vt:lpstr>
      <vt:lpstr>Что же в дошкольном ?</vt:lpstr>
      <vt:lpstr>Что в фокусе у взрослого?</vt:lpstr>
      <vt:lpstr>Совместное оформление возможностей</vt:lpstr>
      <vt:lpstr>А зачем с детьми шить?</vt:lpstr>
      <vt:lpstr>А как же культурные умения?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Субъектность как образовательный приоритет: как это возможно?</dc:title>
  <dc:creator>Teacher</dc:creator>
  <cp:lastModifiedBy>Наталья Николаевна Новикова</cp:lastModifiedBy>
  <cp:revision>2</cp:revision>
  <dcterms:created xsi:type="dcterms:W3CDTF">2022-03-13T13:01:42Z</dcterms:created>
  <dcterms:modified xsi:type="dcterms:W3CDTF">2022-05-25T12:13:29Z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38b71a9d3ffa4c5b85263de727a177b3</vt:lpwstr>
  </property>
</Properties>
</file>