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4">
  <p:sldMasterIdLst>
    <p:sldMasterId id="2147483648" r:id="rId1"/>
  </p:sldMasterIdLst>
  <p:notesMasterIdLst>
    <p:notesMasterId r:id="rId26"/>
  </p:notesMasterIdLst>
  <p:sldIdLst>
    <p:sldId id="256" r:id="rId2"/>
    <p:sldId id="300" r:id="rId3"/>
    <p:sldId id="259" r:id="rId4"/>
    <p:sldId id="326" r:id="rId5"/>
    <p:sldId id="301" r:id="rId6"/>
    <p:sldId id="302" r:id="rId7"/>
    <p:sldId id="303" r:id="rId8"/>
    <p:sldId id="304" r:id="rId9"/>
    <p:sldId id="327" r:id="rId10"/>
    <p:sldId id="306" r:id="rId11"/>
    <p:sldId id="307" r:id="rId12"/>
    <p:sldId id="308" r:id="rId13"/>
    <p:sldId id="328" r:id="rId14"/>
    <p:sldId id="310" r:id="rId15"/>
    <p:sldId id="311" r:id="rId16"/>
    <p:sldId id="331" r:id="rId17"/>
    <p:sldId id="332" r:id="rId18"/>
    <p:sldId id="333" r:id="rId19"/>
    <p:sldId id="330" r:id="rId20"/>
    <p:sldId id="323" r:id="rId21"/>
    <p:sldId id="339" r:id="rId22"/>
    <p:sldId id="269" r:id="rId23"/>
    <p:sldId id="334" r:id="rId24"/>
    <p:sldId id="335" r:id="rId2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6" autoAdjust="0"/>
    <p:restoredTop sz="94660"/>
  </p:normalViewPr>
  <p:slideViewPr>
    <p:cSldViewPr>
      <p:cViewPr varScale="1">
        <p:scale>
          <a:sx n="115" d="100"/>
          <a:sy n="115" d="100"/>
        </p:scale>
        <p:origin x="2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 contourW="9525">
                <a:contourClr>
                  <a:schemeClr val="lt1">
                    <a:shade val="95000"/>
                    <a:satMod val="10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44B-4F0C-AEC8-A1A279D6457B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 contourW="9525">
                <a:contourClr>
                  <a:schemeClr val="lt1">
                    <a:shade val="95000"/>
                    <a:satMod val="10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B44B-4F0C-AEC8-A1A279D6457B}"/>
              </c:ext>
            </c:extLst>
          </c:dPt>
          <c:dLbls>
            <c:dLbl>
              <c:idx val="0"/>
              <c:layout>
                <c:manualLayout>
                  <c:x val="0.12259605385697542"/>
                  <c:y val="9.620450502214029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4B-4F0C-AEC8-A1A279D6457B}"/>
                </c:ext>
              </c:extLst>
            </c:dLbl>
            <c:dLbl>
              <c:idx val="1"/>
              <c:layout>
                <c:manualLayout>
                  <c:x val="-0.21565602011645862"/>
                  <c:y val="-0.1336295725073280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44B-4F0C-AEC8-A1A279D645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МКДО</c:v>
                </c:pt>
                <c:pt idx="1">
                  <c:v>РСОКДО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</c:v>
                </c:pt>
                <c:pt idx="1">
                  <c:v>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4B-4F0C-AEC8-A1A279D6457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1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422C0-C955-42F6-AD2B-C0F26DCC6A2B}" type="datetimeFigureOut">
              <a:rPr lang="ru-RU" smtClean="0"/>
              <a:t>25.04.2023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2931E-7389-4A78-AC4F-FECAB257B7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06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2931E-7389-4A78-AC4F-FECAB257B78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52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2931E-7389-4A78-AC4F-FECAB257B78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826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2931E-7389-4A78-AC4F-FECAB257B78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46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2E54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2E54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94155" y="1610994"/>
            <a:ext cx="9925685" cy="3719195"/>
          </a:xfrm>
          <a:custGeom>
            <a:avLst/>
            <a:gdLst/>
            <a:ahLst/>
            <a:cxnLst/>
            <a:rect l="l" t="t" r="r" b="b"/>
            <a:pathLst>
              <a:path w="9925685" h="3719195">
                <a:moveTo>
                  <a:pt x="0" y="3718686"/>
                </a:moveTo>
                <a:lnTo>
                  <a:pt x="9925558" y="3718686"/>
                </a:lnTo>
                <a:lnTo>
                  <a:pt x="9925558" y="0"/>
                </a:lnTo>
                <a:lnTo>
                  <a:pt x="0" y="0"/>
                </a:lnTo>
                <a:lnTo>
                  <a:pt x="0" y="3718686"/>
                </a:lnTo>
                <a:close/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2E54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32966" y="1214373"/>
            <a:ext cx="8927465" cy="2056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8433" y="2772536"/>
            <a:ext cx="10831195" cy="2024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kd0.k@yandex.ru" TargetMode="External"/><Relationship Id="rId2" Type="http://schemas.openxmlformats.org/officeDocument/2006/relationships/hyperlink" Target="http://www.iro.yar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3195" y="1175638"/>
            <a:ext cx="9925685" cy="3129915"/>
          </a:xfrm>
          <a:custGeom>
            <a:avLst/>
            <a:gdLst/>
            <a:ahLst/>
            <a:cxnLst/>
            <a:rect l="l" t="t" r="r" b="b"/>
            <a:pathLst>
              <a:path w="9925685" h="3129915">
                <a:moveTo>
                  <a:pt x="0" y="3129661"/>
                </a:moveTo>
                <a:lnTo>
                  <a:pt x="9925558" y="3129661"/>
                </a:lnTo>
                <a:lnTo>
                  <a:pt x="9925558" y="0"/>
                </a:lnTo>
                <a:lnTo>
                  <a:pt x="0" y="0"/>
                </a:lnTo>
                <a:lnTo>
                  <a:pt x="0" y="3129661"/>
                </a:lnTo>
                <a:close/>
              </a:path>
            </a:pathLst>
          </a:custGeom>
          <a:ln w="12699">
            <a:noFill/>
          </a:ln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1608635"/>
            <a:ext cx="11408461" cy="73276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79705" marR="5080" indent="-167640" algn="ctr">
              <a:lnSpc>
                <a:spcPct val="90000"/>
              </a:lnSpc>
              <a:spcBef>
                <a:spcPts val="530"/>
              </a:spcBef>
            </a:pPr>
            <a:r>
              <a:rPr lang="ru-RU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Совещание руководителей образовательных организаций, </a:t>
            </a:r>
            <a:br>
              <a:rPr lang="ru-RU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реализующих программы дошкольного образования </a:t>
            </a:r>
            <a:endParaRPr sz="2400" spc="-25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44390" y="6019800"/>
            <a:ext cx="2904490" cy="804066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20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sz="2000" spc="-2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sz="20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ДП</a:t>
            </a:r>
            <a:r>
              <a:rPr sz="20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sz="2000" spc="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ЯО</a:t>
            </a:r>
            <a:r>
              <a:rPr sz="20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sz="20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sz="20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lang="en-US" sz="2000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</a:t>
            </a:r>
            <a:r>
              <a:rPr lang="ru-RU" sz="2000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апреля</a:t>
            </a:r>
            <a:r>
              <a:rPr sz="2000" spc="-2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34" y="0"/>
            <a:ext cx="11540728" cy="1432684"/>
          </a:xfrm>
          <a:prstGeom prst="rect">
            <a:avLst/>
          </a:prstGeom>
        </p:spPr>
      </p:pic>
      <p:sp>
        <p:nvSpPr>
          <p:cNvPr id="6" name="object 3"/>
          <p:cNvSpPr txBox="1">
            <a:spLocks/>
          </p:cNvSpPr>
          <p:nvPr/>
        </p:nvSpPr>
        <p:spPr>
          <a:xfrm>
            <a:off x="1600200" y="3200400"/>
            <a:ext cx="8927465" cy="1619161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79705" marR="5080" indent="-167640" algn="ctr">
              <a:lnSpc>
                <a:spcPct val="90000"/>
              </a:lnSpc>
              <a:spcBef>
                <a:spcPts val="530"/>
              </a:spcBef>
            </a:pPr>
            <a: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результатах регионального мониторинга </a:t>
            </a:r>
            <a:b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дошкольного образования </a:t>
            </a:r>
            <a:b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ДОО Ярославской области </a:t>
            </a:r>
            <a:b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2022 г.</a:t>
            </a:r>
            <a:endParaRPr lang="ru-RU" sz="2800" kern="0" spc="-25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87379"/>
            <a:ext cx="2819400" cy="4136517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фокусе внимания: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использование комплексных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парциальных авторских вариативных образовательных программ,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разработке обязательной части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ООП ДО, и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части, формируемой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участниками образовательных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отношений (вариативной)</a:t>
            </a:r>
          </a:p>
          <a:p>
            <a:pPr algn="just">
              <a:lnSpc>
                <a:spcPct val="120000"/>
              </a:lnSpc>
            </a:pP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32123" y="1049179"/>
            <a:ext cx="819150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Среди авторских комплексных образовательных программ, используемых ДОО при разработке обязательной части ООП ДО, доминируют: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«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рождения до школы» (инновационная версия под ред. Н.Е.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Вераксы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Т.С. Комаровой, Э.М. Дорофеевой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60,0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«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Детство» (под ред. Т.И. Бабаевой, А.Г. Гогоберидзе, З.А. Михайловой) – 12,7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32122" y="4676507"/>
            <a:ext cx="8191501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разработке </a:t>
            </a:r>
            <a:r>
              <a:rPr lang="ru-RU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вариативной части ООП ДО используются:</a:t>
            </a:r>
            <a:endParaRPr lang="ru-RU" sz="16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авторские парциальные программы дошкольного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  <a:endParaRPr lang="ru-RU" sz="16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программно-методические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материалы и методические пособия, не имеющие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официального статуса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парциальных образовательных программ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собственные авторские методические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разработки педагогов ДОО</a:t>
            </a:r>
            <a:endParaRPr lang="ru-RU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5969722" y="3774520"/>
            <a:ext cx="838200" cy="246221"/>
          </a:xfrm>
          <a:prstGeom prst="rect">
            <a:avLst/>
          </a:prstGeom>
          <a:ln w="12700">
            <a:noFill/>
          </a:ln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 г. </a:t>
            </a:r>
            <a:endParaRPr lang="ru-RU" sz="16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9398722" y="3774520"/>
            <a:ext cx="838200" cy="246221"/>
          </a:xfrm>
          <a:prstGeom prst="rect">
            <a:avLst/>
          </a:prstGeom>
          <a:ln w="12700">
            <a:noFill/>
          </a:ln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г. </a:t>
            </a:r>
            <a:endParaRPr lang="ru-RU" sz="16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81600" y="4109353"/>
            <a:ext cx="21018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49,1% </a:t>
            </a:r>
            <a:r>
              <a: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 </a:t>
            </a: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</a:t>
            </a:r>
            <a:endParaRPr lang="ru-RU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10600" y="4109353"/>
            <a:ext cx="21018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91,5% </a:t>
            </a:r>
            <a:r>
              <a: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 </a:t>
            </a: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</a:t>
            </a:r>
          </a:p>
        </p:txBody>
      </p:sp>
      <p:sp>
        <p:nvSpPr>
          <p:cNvPr id="13" name="Текст 2"/>
          <p:cNvSpPr txBox="1">
            <a:spLocks/>
          </p:cNvSpPr>
          <p:nvPr/>
        </p:nvSpPr>
        <p:spPr>
          <a:xfrm>
            <a:off x="3832122" y="3104599"/>
            <a:ext cx="8232459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Использование парциальных программ и программно-методических материалов в вариативной части ООП ДО:</a:t>
            </a:r>
          </a:p>
          <a:p>
            <a:pPr algn="ctr"/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sp>
        <p:nvSpPr>
          <p:cNvPr id="14" name="Овал 13"/>
          <p:cNvSpPr/>
          <p:nvPr/>
        </p:nvSpPr>
        <p:spPr>
          <a:xfrm>
            <a:off x="8631148" y="4107485"/>
            <a:ext cx="685800" cy="3481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28600" y="228600"/>
            <a:ext cx="117348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ru-RU" sz="20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повышения качества образовательных программ ДО: </a:t>
            </a:r>
            <a:endParaRPr lang="ru-RU" sz="200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содержание образовательной деятельности </a:t>
            </a:r>
            <a:endParaRPr lang="ru-RU" sz="2000" kern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3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1485" y="1905000"/>
            <a:ext cx="10820400" cy="4253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16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Положительная динамика: </a:t>
            </a:r>
            <a:endParaRPr lang="ru-RU" sz="1600" b="1" dirty="0" smtClean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endParaRPr lang="ru-RU" sz="1600" b="1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endParaRPr lang="ru-RU" sz="1600" b="1" dirty="0" smtClean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Управленческие меры по разработке и размещению на сайтах ДОО Рабочих программ воспитания приняты в образовательных организациях </a:t>
            </a:r>
            <a:r>
              <a:rPr lang="ru-RU" sz="16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Большесельского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Борисоглебского, Гаврилов-Ямского, Даниловского, </a:t>
            </a:r>
            <a:r>
              <a:rPr lang="ru-RU" sz="16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Любимского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Некоузского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Некрасовского, Пошехонского, Ростовского, </a:t>
            </a:r>
            <a:r>
              <a:rPr lang="ru-RU" sz="16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Угличского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МР, </a:t>
            </a:r>
            <a:r>
              <a:rPr lang="ru-RU" sz="16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Ярославля,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Рыбинска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ГО 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Переславль-Залесский</a:t>
            </a:r>
          </a:p>
          <a:p>
            <a:pPr algn="just">
              <a:lnSpc>
                <a:spcPct val="130000"/>
              </a:lnSpc>
            </a:pPr>
            <a:endParaRPr lang="ru-RU" sz="1600" dirty="0" smtClean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ВАЖНО!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ДОО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Мышкинского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Первомайского,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Тутаевского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Ярославского МР не было выявлено дефицита по данному показателю в 2021-22 гг.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629400" y="2051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4651053" y="1989756"/>
            <a:ext cx="2740346" cy="767196"/>
            <a:chOff x="4247917" y="1552404"/>
            <a:chExt cx="3699018" cy="767196"/>
          </a:xfrm>
        </p:grpSpPr>
        <p:sp>
          <p:nvSpPr>
            <p:cNvPr id="18" name="Текст 2"/>
            <p:cNvSpPr txBox="1">
              <a:spLocks/>
            </p:cNvSpPr>
            <p:nvPr/>
          </p:nvSpPr>
          <p:spPr>
            <a:xfrm>
              <a:off x="4247917" y="1572810"/>
              <a:ext cx="1127579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2021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Текст 2"/>
            <p:cNvSpPr txBox="1">
              <a:spLocks/>
            </p:cNvSpPr>
            <p:nvPr/>
          </p:nvSpPr>
          <p:spPr>
            <a:xfrm>
              <a:off x="6896584" y="1552404"/>
              <a:ext cx="1050351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2022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47917" y="1981046"/>
              <a:ext cx="105852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96,0%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871072" y="1981046"/>
              <a:ext cx="105852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98,8%</a:t>
              </a:r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3" name="Заголовок 1"/>
          <p:cNvSpPr txBox="1">
            <a:spLocks/>
          </p:cNvSpPr>
          <p:nvPr/>
        </p:nvSpPr>
        <p:spPr>
          <a:xfrm>
            <a:off x="284285" y="228600"/>
            <a:ext cx="117348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ru-RU" sz="20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повышения качества образовательных программ ДО: </a:t>
            </a:r>
            <a:endParaRPr lang="ru-RU" sz="200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и реализация Рабочей программы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279146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11201400" cy="677108"/>
          </a:xfrm>
        </p:spPr>
        <p:txBody>
          <a:bodyPr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Профессиональное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педагогических работников </a:t>
            </a: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дошкольного образования</a:t>
            </a:r>
            <a:endParaRPr lang="ru-RU" sz="2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304799" y="1810069"/>
            <a:ext cx="2590801" cy="41047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</a:t>
            </a:r>
            <a:r>
              <a: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позиций </a:t>
            </a: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оценивания</a:t>
            </a:r>
            <a:r>
              <a: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algn="ctr">
              <a:lnSpc>
                <a:spcPct val="120000"/>
              </a:lnSpc>
            </a:pPr>
            <a:r>
              <a: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b="1" kern="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т.ч</a:t>
            </a:r>
            <a:r>
              <a: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обеспеченность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педагогическими кадрами согласно штатному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расписанию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обеспеченность учебно-вспомогательным персоналом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профессиональное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педагогических работников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352801" y="1295400"/>
            <a:ext cx="8232459" cy="2575373"/>
            <a:chOff x="3807141" y="1447800"/>
            <a:chExt cx="8232459" cy="2575373"/>
          </a:xfrm>
        </p:grpSpPr>
        <p:sp>
          <p:nvSpPr>
            <p:cNvPr id="7" name="Текст 2"/>
            <p:cNvSpPr txBox="1">
              <a:spLocks/>
            </p:cNvSpPr>
            <p:nvPr/>
          </p:nvSpPr>
          <p:spPr>
            <a:xfrm>
              <a:off x="7696200" y="1828800"/>
              <a:ext cx="838200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2021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617877" y="2207291"/>
              <a:ext cx="1706723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100%</a:t>
              </a:r>
            </a:p>
            <a:p>
              <a:endPara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75-99% </a:t>
              </a: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ниже 75%</a:t>
              </a: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Текст 2"/>
            <p:cNvSpPr txBox="1">
              <a:spLocks/>
            </p:cNvSpPr>
            <p:nvPr/>
          </p:nvSpPr>
          <p:spPr>
            <a:xfrm>
              <a:off x="10344865" y="1828800"/>
              <a:ext cx="838200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2022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692346" y="2221698"/>
              <a:ext cx="784189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51,8%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45,2%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3,0%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0309927" y="2186111"/>
              <a:ext cx="848309" cy="1323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72,1%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23,5% 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4,2%</a:t>
              </a:r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Текст 2"/>
            <p:cNvSpPr txBox="1">
              <a:spLocks/>
            </p:cNvSpPr>
            <p:nvPr/>
          </p:nvSpPr>
          <p:spPr>
            <a:xfrm>
              <a:off x="3807141" y="1447800"/>
              <a:ext cx="8232459" cy="246221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Обеспеченность </a:t>
              </a:r>
              <a:r>
                <a:rPr lang="ru-RU" sz="1600" b="1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педагогическими кадрами согласно штатному </a:t>
              </a:r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расписанию</a:t>
              </a:r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7842429" y="2023949"/>
            <a:ext cx="4063553" cy="863169"/>
            <a:chOff x="7842429" y="2023949"/>
            <a:chExt cx="4063553" cy="863169"/>
          </a:xfrm>
        </p:grpSpPr>
        <p:sp>
          <p:nvSpPr>
            <p:cNvPr id="21" name="Овал 20"/>
            <p:cNvSpPr/>
            <p:nvPr/>
          </p:nvSpPr>
          <p:spPr>
            <a:xfrm>
              <a:off x="9829800" y="2028299"/>
              <a:ext cx="816986" cy="36795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авая фигурная скобка 22"/>
            <p:cNvSpPr/>
            <p:nvPr/>
          </p:nvSpPr>
          <p:spPr>
            <a:xfrm>
              <a:off x="10515600" y="2023949"/>
              <a:ext cx="472676" cy="795451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1044848" y="2221468"/>
              <a:ext cx="8611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</a:t>
              </a:r>
              <a:r>
                <a:rPr lang="ru-RU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5,6%</a:t>
              </a:r>
              <a:endParaRPr lang="ru-RU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Правая фигурная скобка 25"/>
            <p:cNvSpPr/>
            <p:nvPr/>
          </p:nvSpPr>
          <p:spPr>
            <a:xfrm>
              <a:off x="7842429" y="2091667"/>
              <a:ext cx="472676" cy="795451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8371677" y="2295746"/>
              <a:ext cx="8611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97,0%</a:t>
              </a:r>
              <a:endParaRPr lang="ru-RU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3352800" y="3886200"/>
            <a:ext cx="8496610" cy="2819400"/>
            <a:chOff x="3352800" y="3657600"/>
            <a:chExt cx="8496610" cy="2819400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3352800" y="3657600"/>
              <a:ext cx="8232459" cy="2819400"/>
              <a:chOff x="3807141" y="1203773"/>
              <a:chExt cx="8232459" cy="2819400"/>
            </a:xfrm>
          </p:grpSpPr>
          <p:sp>
            <p:nvSpPr>
              <p:cNvPr id="15" name="Текст 2"/>
              <p:cNvSpPr txBox="1">
                <a:spLocks/>
              </p:cNvSpPr>
              <p:nvPr/>
            </p:nvSpPr>
            <p:spPr>
              <a:xfrm>
                <a:off x="7696200" y="1828800"/>
                <a:ext cx="838200" cy="246221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 lIns="0" tIns="0" rIns="0" bIns="0">
                <a:spAutoFit/>
              </a:bodyPr>
              <a:lstStyle>
                <a:lvl1pPr marL="0">
                  <a:defRPr b="0" i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1600" b="1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2021 г. </a:t>
                </a:r>
                <a:endParaRPr lang="ru-RU" sz="1600" b="1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6" name="Прямоугольник 15"/>
              <p:cNvSpPr/>
              <p:nvPr/>
            </p:nvSpPr>
            <p:spPr>
              <a:xfrm>
                <a:off x="4617877" y="2207291"/>
                <a:ext cx="1706723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100%</a:t>
                </a:r>
              </a:p>
              <a:p>
                <a:endPara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85750" indent="-285750">
                  <a:buFontTx/>
                  <a:buChar char="-"/>
                </a:pPr>
                <a:r>
                  <a:rPr lang="ru-RU" sz="1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75-99% </a:t>
                </a:r>
              </a:p>
              <a:p>
                <a:endPara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285750" indent="-285750">
                  <a:buFontTx/>
                  <a:buChar char="-"/>
                </a:pPr>
                <a:r>
                  <a:rPr lang="ru-RU" sz="1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ниже 75%</a:t>
                </a:r>
              </a:p>
              <a:p>
                <a:endPara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7" name="Текст 2"/>
              <p:cNvSpPr txBox="1">
                <a:spLocks/>
              </p:cNvSpPr>
              <p:nvPr/>
            </p:nvSpPr>
            <p:spPr>
              <a:xfrm>
                <a:off x="10344865" y="1828800"/>
                <a:ext cx="838200" cy="246221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 lIns="0" tIns="0" rIns="0" bIns="0">
                <a:spAutoFit/>
              </a:bodyPr>
              <a:lstStyle>
                <a:lvl1pPr marL="0">
                  <a:defRPr b="0" i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1600" b="1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2022 г. </a:t>
                </a:r>
                <a:endParaRPr lang="ru-RU" sz="1600" b="1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7692346" y="2221698"/>
                <a:ext cx="784189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84,5%</a:t>
                </a:r>
              </a:p>
              <a:p>
                <a:pPr algn="ctr"/>
                <a:endParaRPr lang="ru-RU" sz="1600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11,7%</a:t>
                </a:r>
              </a:p>
              <a:p>
                <a:pPr algn="ctr"/>
                <a:endParaRPr lang="ru-RU" sz="1600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ru-RU" sz="1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3,8%</a:t>
                </a:r>
                <a:endPara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10341987" y="2186111"/>
                <a:ext cx="784189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85,6%</a:t>
                </a:r>
              </a:p>
              <a:p>
                <a:pPr algn="ctr"/>
                <a:endParaRPr lang="ru-RU" sz="1600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7,7% </a:t>
                </a:r>
              </a:p>
              <a:p>
                <a:pPr algn="ctr"/>
                <a:endParaRPr lang="ru-RU" sz="1600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/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6,7%</a:t>
                </a:r>
                <a:endParaRPr lang="ru-RU" sz="1600" kern="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20" name="Текст 2"/>
              <p:cNvSpPr txBox="1">
                <a:spLocks/>
              </p:cNvSpPr>
              <p:nvPr/>
            </p:nvSpPr>
            <p:spPr>
              <a:xfrm>
                <a:off x="3807141" y="1203773"/>
                <a:ext cx="8232459" cy="49244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b="0" i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1600" b="1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Обеспеченность учебно-вспомогательным персоналом </a:t>
                </a:r>
              </a:p>
              <a:p>
                <a:pPr algn="ctr"/>
                <a:r>
                  <a:rPr lang="ru-RU" sz="1600" b="1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(помощники воспитателя, младшие воспитатели)</a:t>
                </a:r>
                <a:r>
                  <a:rPr lang="ru-RU" sz="1600" kern="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</a:p>
            </p:txBody>
          </p:sp>
        </p:grpSp>
        <p:sp>
          <p:nvSpPr>
            <p:cNvPr id="24" name="Правая фигурная скобка 23"/>
            <p:cNvSpPr/>
            <p:nvPr/>
          </p:nvSpPr>
          <p:spPr>
            <a:xfrm>
              <a:off x="10572173" y="4661118"/>
              <a:ext cx="472676" cy="795451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0988276" y="4857388"/>
              <a:ext cx="8611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93,3%</a:t>
              </a:r>
              <a:endParaRPr lang="ru-RU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Правая фигурная скобка 28"/>
            <p:cNvSpPr/>
            <p:nvPr/>
          </p:nvSpPr>
          <p:spPr>
            <a:xfrm>
              <a:off x="7865959" y="4713265"/>
              <a:ext cx="472676" cy="795451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282062" y="4909535"/>
              <a:ext cx="8611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96,2%</a:t>
              </a:r>
              <a:endParaRPr lang="ru-RU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33" name="Прямая со стрелкой 32"/>
          <p:cNvCxnSpPr/>
          <p:nvPr/>
        </p:nvCxnSpPr>
        <p:spPr>
          <a:xfrm>
            <a:off x="5486400" y="22098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563595" y="3200400"/>
            <a:ext cx="16754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485405" y="50292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5562600" y="6034828"/>
            <a:ext cx="16754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487395" y="27432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5486400" y="55626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17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981200" y="685800"/>
            <a:ext cx="8232459" cy="2311530"/>
            <a:chOff x="1981200" y="736470"/>
            <a:chExt cx="8232459" cy="2311530"/>
          </a:xfrm>
        </p:grpSpPr>
        <p:sp>
          <p:nvSpPr>
            <p:cNvPr id="6" name="Текст 2"/>
            <p:cNvSpPr txBox="1">
              <a:spLocks/>
            </p:cNvSpPr>
            <p:nvPr/>
          </p:nvSpPr>
          <p:spPr>
            <a:xfrm>
              <a:off x="5796918" y="1346070"/>
              <a:ext cx="838200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2021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14600" y="1724561"/>
              <a:ext cx="1706723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более 75%</a:t>
              </a: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Tx/>
                <a:buChar char="-"/>
              </a:pPr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менее 75%</a:t>
              </a: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Текст 2"/>
            <p:cNvSpPr txBox="1">
              <a:spLocks/>
            </p:cNvSpPr>
            <p:nvPr/>
          </p:nvSpPr>
          <p:spPr>
            <a:xfrm>
              <a:off x="8445583" y="1346070"/>
              <a:ext cx="838200" cy="246221"/>
            </a:xfrm>
            <a:prstGeom prst="rect">
              <a:avLst/>
            </a:prstGeom>
            <a:ln w="12700">
              <a:noFill/>
            </a:ln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2022 г. </a:t>
              </a:r>
              <a:endPara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793064" y="1738968"/>
              <a:ext cx="784189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78,8%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21,8%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8410646" y="1703381"/>
              <a:ext cx="848309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73,2% </a:t>
              </a:r>
            </a:p>
            <a:p>
              <a:pPr algn="ctr"/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sz="1600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25,2%</a:t>
              </a:r>
              <a:endPara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Текст 2"/>
            <p:cNvSpPr txBox="1">
              <a:spLocks/>
            </p:cNvSpPr>
            <p:nvPr/>
          </p:nvSpPr>
          <p:spPr>
            <a:xfrm>
              <a:off x="1981200" y="736470"/>
              <a:ext cx="8232459" cy="49244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>
                <a:defRPr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Доля педагогов, участвовавших в курсах повышения квалификации по тематике ФГОС ДО (не менее 16 часов) за последние 3 </a:t>
              </a:r>
              <a:r>
                <a:rPr lang="ru-RU" sz="1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года</a:t>
              </a:r>
              <a:r>
                <a:rPr lang="ru-RU" sz="1600" b="1" kern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1120813" y="3502390"/>
            <a:ext cx="8229600" cy="3127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Bef>
                <a:spcPts val="600"/>
              </a:spcBef>
              <a:buFontTx/>
              <a:buChar char="-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направили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педагогов на курсы повышения квалификации, запланировали проведение практических и обучающих семинаров, круглых столов, участие в городском МО, организовали систему наставничества и др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285750" indent="-285750" algn="just">
              <a:lnSpc>
                <a:spcPct val="130000"/>
              </a:lnSpc>
              <a:spcBef>
                <a:spcPts val="600"/>
              </a:spcBef>
              <a:buFontTx/>
              <a:buChar char="-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разработали внутриорганизационные программы «Организация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профессионального развития педагогических работников в условиях реализации ФГОС ДО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30000"/>
              </a:lnSpc>
              <a:spcBef>
                <a:spcPts val="600"/>
              </a:spcBef>
              <a:buFontTx/>
              <a:buChar char="-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принято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никаких мер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2022 г. 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6662" y="2743200"/>
            <a:ext cx="1172673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Меры по профессиональному развитию педагогических работников дошкольного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 в ДОО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807611" y="3755779"/>
            <a:ext cx="784189" cy="27946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69,4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</a:t>
            </a: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endParaRPr lang="ru-RU" sz="16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endParaRPr lang="ru-RU" sz="16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5,6%</a:t>
            </a: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  <a:spcBef>
                <a:spcPts val="600"/>
              </a:spcBef>
            </a:pPr>
            <a:r>
              <a:rPr lang="ru-RU" sz="16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8%</a:t>
            </a:r>
            <a:endParaRPr lang="ru-RU" sz="1600" kern="0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038600" y="18288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039595" y="2362200"/>
            <a:ext cx="175160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6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6200"/>
            <a:ext cx="11506200" cy="338554"/>
          </a:xfrm>
        </p:spPr>
        <p:txBody>
          <a:bodyPr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образовательных условий в </a:t>
            </a: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</a:t>
            </a:r>
            <a:endParaRPr lang="ru-RU" sz="2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981200"/>
            <a:ext cx="2667000" cy="300082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позиций оценивания, </a:t>
            </a:r>
          </a:p>
          <a:p>
            <a:pPr algn="ctr">
              <a:spcBef>
                <a:spcPts val="600"/>
              </a:spcBef>
            </a:pP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т.ч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.: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содержательная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насыщенность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рансформируемость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полифункциональность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материалов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вариативность среды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доступность среды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безопасность среды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50343" y="643594"/>
            <a:ext cx="884165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значимые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в организации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РППС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Дефициты содержательной насыщенности среды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729412"/>
              </p:ext>
            </p:extLst>
          </p:nvPr>
        </p:nvGraphicFramePr>
        <p:xfrm>
          <a:off x="3733800" y="1371600"/>
          <a:ext cx="8153400" cy="527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281947624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54217744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224248722"/>
                    </a:ext>
                  </a:extLst>
                </a:gridCol>
              </a:tblGrid>
              <a:tr h="1772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713671"/>
                  </a:ext>
                </a:extLst>
              </a:tr>
              <a:tr h="531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Тема образовательных событий в группах имеет свое отражение во всех развивающих центрах частично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12,7%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18,7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791164"/>
                  </a:ext>
                </a:extLst>
              </a:tr>
              <a:tr h="531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Учитываются национальные и культурные условия функционирования ДОО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27,1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17,7%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220586"/>
                  </a:ext>
                </a:extLst>
              </a:tr>
              <a:tr h="709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группах материалов для познавательно – исследовательской,  музыкальной деятельности и конструирование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16,5%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713272"/>
                  </a:ext>
                </a:extLst>
              </a:tr>
              <a:tr h="531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группах образно-символических, нормативно-знаковых материалов/символов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14,6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17,7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067958"/>
                  </a:ext>
                </a:extLst>
              </a:tr>
              <a:tr h="354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Сменяемость материала в зависимости от идеи или проекта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12,7%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11,6%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296721"/>
                  </a:ext>
                </a:extLst>
              </a:tr>
              <a:tr h="354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группе неоформленного игрового материала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3,4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4,8%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309585"/>
                  </a:ext>
                </a:extLst>
              </a:tr>
              <a:tr h="363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ТСО в группах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31,7%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15,6%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207888"/>
                  </a:ext>
                </a:extLst>
              </a:tr>
              <a:tr h="8881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группе изделий, предметов, отражающих региональный компонент, обеспечивающих реализацию части ООП, формируемой участниками образовательных отношений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19,2%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24,3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313006"/>
                  </a:ext>
                </a:extLst>
              </a:tr>
              <a:tr h="709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группе изделий, предметов, отражающих поликультурный аспект развития детей, деятельности ДОО</a:t>
                      </a:r>
                    </a:p>
                  </a:txBody>
                  <a:tcPr marL="24477" marR="244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27,1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30,6%</a:t>
                      </a:r>
                    </a:p>
                  </a:txBody>
                  <a:tcPr marL="24477" marR="244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386236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10668000" y="2209800"/>
            <a:ext cx="816986" cy="33885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0668000" y="4690343"/>
            <a:ext cx="816986" cy="33885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10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95400" y="514290"/>
            <a:ext cx="94512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значимые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в организации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РППС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641620"/>
              </p:ext>
            </p:extLst>
          </p:nvPr>
        </p:nvGraphicFramePr>
        <p:xfrm>
          <a:off x="3733801" y="1524000"/>
          <a:ext cx="7451626" cy="48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8504">
                  <a:extLst>
                    <a:ext uri="{9D8B030D-6E8A-4147-A177-3AD203B41FA5}">
                      <a16:colId xmlns:a16="http://schemas.microsoft.com/office/drawing/2014/main" val="1616274788"/>
                    </a:ext>
                  </a:extLst>
                </a:gridCol>
                <a:gridCol w="1633610">
                  <a:extLst>
                    <a:ext uri="{9D8B030D-6E8A-4147-A177-3AD203B41FA5}">
                      <a16:colId xmlns:a16="http://schemas.microsoft.com/office/drawing/2014/main" val="1326349021"/>
                    </a:ext>
                  </a:extLst>
                </a:gridCol>
                <a:gridCol w="1539512">
                  <a:extLst>
                    <a:ext uri="{9D8B030D-6E8A-4147-A177-3AD203B41FA5}">
                      <a16:colId xmlns:a16="http://schemas.microsoft.com/office/drawing/2014/main" val="2472259923"/>
                    </a:ext>
                  </a:extLst>
                </a:gridCol>
              </a:tblGrid>
              <a:tr h="3200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41988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полифункциональных ширм, перегородок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23,6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28,3%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37135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тканей, веревок, скрепок для организации пространства детской игры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16,2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732726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Наличие мольбертов для рисования или стенового пространства для творческой деятельности детей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11,8%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12,3%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31004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Наличие мягкого оборудования (коврики, пуфы, напольные подушки, валики и др.)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15,9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0703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легких лесенок, лавочек, передвижных модулей мебели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29,5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34,9%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453906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Использование вертикального и горизонтального оформления пространства группы 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20,2%</a:t>
                      </a:r>
                    </a:p>
                  </a:txBody>
                  <a:tcPr marL="51627" marR="516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605487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4891" y="3468469"/>
            <a:ext cx="28568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Дефициты </a:t>
            </a:r>
          </a:p>
          <a:p>
            <a:pPr algn="ctr">
              <a:spcAft>
                <a:spcPts val="0"/>
              </a:spcAft>
            </a:pPr>
            <a:r>
              <a:rPr lang="ru-R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трансформируемости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48082" y="228600"/>
            <a:ext cx="94512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значимые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в организации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РППС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894098"/>
              </p:ext>
            </p:extLst>
          </p:nvPr>
        </p:nvGraphicFramePr>
        <p:xfrm>
          <a:off x="3720914" y="914400"/>
          <a:ext cx="7785286" cy="2360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9852">
                  <a:extLst>
                    <a:ext uri="{9D8B030D-6E8A-4147-A177-3AD203B41FA5}">
                      <a16:colId xmlns:a16="http://schemas.microsoft.com/office/drawing/2014/main" val="364150642"/>
                    </a:ext>
                  </a:extLst>
                </a:gridCol>
                <a:gridCol w="1747717">
                  <a:extLst>
                    <a:ext uri="{9D8B030D-6E8A-4147-A177-3AD203B41FA5}">
                      <a16:colId xmlns:a16="http://schemas.microsoft.com/office/drawing/2014/main" val="812781043"/>
                    </a:ext>
                  </a:extLst>
                </a:gridCol>
                <a:gridCol w="1747717">
                  <a:extLst>
                    <a:ext uri="{9D8B030D-6E8A-4147-A177-3AD203B41FA5}">
                      <a16:colId xmlns:a16="http://schemas.microsoft.com/office/drawing/2014/main" val="1084895582"/>
                    </a:ext>
                  </a:extLst>
                </a:gridCol>
              </a:tblGrid>
              <a:tr h="155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 </a:t>
                      </a:r>
                    </a:p>
                  </a:txBody>
                  <a:tcPr marL="59570" marR="595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186106"/>
                  </a:ext>
                </a:extLst>
              </a:tr>
              <a:tr h="381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неоформленного игрового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материала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24,9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11,6%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77556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разнообразного природного материала 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10,2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12,1%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857450"/>
                  </a:ext>
                </a:extLst>
              </a:tr>
              <a:tr h="467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разнообразных материалов (напольных, настольных) для организации детских построек и их обыгрывания </a:t>
                      </a:r>
                    </a:p>
                  </a:txBody>
                  <a:tcPr marL="59570" marR="595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8,9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10,3%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57020"/>
                  </a:ext>
                </a:extLst>
              </a:tr>
              <a:tr h="623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Использование продуктов детской и взрослой дизайн-деятельности для оформления макро-микросреды группы/участка </a:t>
                      </a:r>
                    </a:p>
                  </a:txBody>
                  <a:tcPr marL="59570" marR="595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19,4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21,4%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31185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5750" y="4724400"/>
            <a:ext cx="326655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Дефициты вариативности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027681"/>
              </p:ext>
            </p:extLst>
          </p:nvPr>
        </p:nvGraphicFramePr>
        <p:xfrm>
          <a:off x="3720914" y="3581400"/>
          <a:ext cx="7785286" cy="3197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9852">
                  <a:extLst>
                    <a:ext uri="{9D8B030D-6E8A-4147-A177-3AD203B41FA5}">
                      <a16:colId xmlns:a16="http://schemas.microsoft.com/office/drawing/2014/main" val="449585830"/>
                    </a:ext>
                  </a:extLst>
                </a:gridCol>
                <a:gridCol w="1747717">
                  <a:extLst>
                    <a:ext uri="{9D8B030D-6E8A-4147-A177-3AD203B41FA5}">
                      <a16:colId xmlns:a16="http://schemas.microsoft.com/office/drawing/2014/main" val="281501941"/>
                    </a:ext>
                  </a:extLst>
                </a:gridCol>
                <a:gridCol w="1747717">
                  <a:extLst>
                    <a:ext uri="{9D8B030D-6E8A-4147-A177-3AD203B41FA5}">
                      <a16:colId xmlns:a16="http://schemas.microsoft.com/office/drawing/2014/main" val="2292351241"/>
                    </a:ext>
                  </a:extLst>
                </a:gridCol>
              </a:tblGrid>
              <a:tr h="530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группах выдержано зонирование пространства (выделены активная, рабочая, спокойная зоны)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5,3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5,2%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345129"/>
                  </a:ext>
                </a:extLst>
              </a:tr>
              <a:tr h="709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Организованы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«подвижные» границы между центрами (оформлены, но могут быть изменены под игровой замысел ребенка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19,6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78"/>
                  </a:ext>
                </a:extLst>
              </a:tr>
              <a:tr h="350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центров по пяти основным образовательных областям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6,7%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951669"/>
                  </a:ext>
                </a:extLst>
              </a:tr>
              <a:tr h="361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группах пространства для уединения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18,6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522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Интегративная направленность центров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12,2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14,1%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1508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Знаковое обозначение центров </a:t>
                      </a: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29,1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32,6%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030714"/>
                  </a:ext>
                </a:extLst>
              </a:tr>
              <a:tr h="530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Сменяемость игровых материалов, стимулирующих детскую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деятельность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8400" marR="48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9,1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10,0%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8400" marR="48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392784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63104" y="1602859"/>
            <a:ext cx="31758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3.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Дефициты </a:t>
            </a:r>
          </a:p>
          <a:p>
            <a:pPr algn="ctr">
              <a:spcAft>
                <a:spcPts val="0"/>
              </a:spcAft>
            </a:pPr>
            <a:r>
              <a:rPr lang="ru-R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полифункциональности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материалов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210800" y="1143000"/>
            <a:ext cx="816986" cy="33885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3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95400" y="533400"/>
            <a:ext cx="94512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значимые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в организации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РППС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03824"/>
              </p:ext>
            </p:extLst>
          </p:nvPr>
        </p:nvGraphicFramePr>
        <p:xfrm>
          <a:off x="3581401" y="1602859"/>
          <a:ext cx="8013885" cy="457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5815">
                  <a:extLst>
                    <a:ext uri="{9D8B030D-6E8A-4147-A177-3AD203B41FA5}">
                      <a16:colId xmlns:a16="http://schemas.microsoft.com/office/drawing/2014/main" val="364150642"/>
                    </a:ext>
                  </a:extLst>
                </a:gridCol>
                <a:gridCol w="1799035">
                  <a:extLst>
                    <a:ext uri="{9D8B030D-6E8A-4147-A177-3AD203B41FA5}">
                      <a16:colId xmlns:a16="http://schemas.microsoft.com/office/drawing/2014/main" val="812781043"/>
                    </a:ext>
                  </a:extLst>
                </a:gridCol>
                <a:gridCol w="1799035">
                  <a:extLst>
                    <a:ext uri="{9D8B030D-6E8A-4147-A177-3AD203B41FA5}">
                      <a16:colId xmlns:a16="http://schemas.microsoft.com/office/drawing/2014/main" val="1084895582"/>
                    </a:ext>
                  </a:extLst>
                </a:gridCol>
              </a:tblGrid>
              <a:tr h="155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 </a:t>
                      </a:r>
                    </a:p>
                  </a:txBody>
                  <a:tcPr marL="59570" marR="595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186106"/>
                  </a:ext>
                </a:extLst>
              </a:tr>
              <a:tr h="467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Соотношение масштаба «рост-глаз-рука» 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7, 3%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8,3 %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775569"/>
                  </a:ext>
                </a:extLst>
              </a:tr>
              <a:tr h="311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Доступность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использовании игр, игрушек, материалов, пособий, обеспечивающих все основные виды детской активности, в том числе и для детей с ограниченными возможностями 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9, 3%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7,3%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857450"/>
                  </a:ext>
                </a:extLst>
              </a:tr>
              <a:tr h="467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Имеющиеся в пространстве групп игры и игрушки, пособия и др. доступны детям по возрасту, по содержанию 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1, 7%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57020"/>
                  </a:ext>
                </a:extLst>
              </a:tr>
              <a:tr h="623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Имеющиеся в пространстве групп игры и игрушки, пособия систематизированы по тематике,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маркированы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хранятся в легких контейнерах или стеллажах, легко транспортируются детьми в пространстве группы, в соответствии с их игровым замыслом 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9, 9%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7,7%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311851"/>
                  </a:ext>
                </a:extLst>
              </a:tr>
              <a:tr h="623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Дети хорошо ориентируются в игровом оборудовании, используют его в разных видах деятельности, в соответствии со своими интересами </a:t>
                      </a:r>
                    </a:p>
                  </a:txBody>
                  <a:tcPr marL="36877" marR="368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2, 1%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2,8%</a:t>
                      </a:r>
                    </a:p>
                  </a:txBody>
                  <a:tcPr marL="36877" marR="368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32875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39142" y="3581400"/>
            <a:ext cx="25042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Дефициты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доступности 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</a:p>
        </p:txBody>
      </p:sp>
    </p:spTree>
    <p:extLst>
      <p:ext uri="{BB962C8B-B14F-4D97-AF65-F5344CB8AC3E}">
        <p14:creationId xmlns:p14="http://schemas.microsoft.com/office/powerpoint/2010/main" val="217011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95400" y="590490"/>
            <a:ext cx="94512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значимые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в организации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РППС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693400"/>
              </p:ext>
            </p:extLst>
          </p:nvPr>
        </p:nvGraphicFramePr>
        <p:xfrm>
          <a:off x="3581400" y="1905000"/>
          <a:ext cx="8013886" cy="4160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5816">
                  <a:extLst>
                    <a:ext uri="{9D8B030D-6E8A-4147-A177-3AD203B41FA5}">
                      <a16:colId xmlns:a16="http://schemas.microsoft.com/office/drawing/2014/main" val="364150642"/>
                    </a:ext>
                  </a:extLst>
                </a:gridCol>
                <a:gridCol w="1799035">
                  <a:extLst>
                    <a:ext uri="{9D8B030D-6E8A-4147-A177-3AD203B41FA5}">
                      <a16:colId xmlns:a16="http://schemas.microsoft.com/office/drawing/2014/main" val="812781043"/>
                    </a:ext>
                  </a:extLst>
                </a:gridCol>
                <a:gridCol w="1799035">
                  <a:extLst>
                    <a:ext uri="{9D8B030D-6E8A-4147-A177-3AD203B41FA5}">
                      <a16:colId xmlns:a16="http://schemas.microsoft.com/office/drawing/2014/main" val="1084895582"/>
                    </a:ext>
                  </a:extLst>
                </a:gridCol>
              </a:tblGrid>
              <a:tr h="1558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 </a:t>
                      </a: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9570" marR="595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186106"/>
                  </a:ext>
                </a:extLst>
              </a:tr>
              <a:tr h="4674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Имеющиеся в пространстве групп мебель и стационарное оборудование исправны и сохранны </a:t>
                      </a:r>
                    </a:p>
                  </a:txBody>
                  <a:tcPr marL="51342" marR="513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0,6%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775569"/>
                  </a:ext>
                </a:extLst>
              </a:tr>
              <a:tr h="3116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Имеющиеся в пространстве групп игрушки, пособия исправны и сохранны </a:t>
                      </a:r>
                    </a:p>
                  </a:txBody>
                  <a:tcPr marL="51342" marR="513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857450"/>
                  </a:ext>
                </a:extLst>
              </a:tr>
              <a:tr h="4674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Имеющиеся в пространстве групп игры и игрушки, пособия сертифицированы </a:t>
                      </a:r>
                    </a:p>
                  </a:txBody>
                  <a:tcPr marL="51342" marR="513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5,9%</a:t>
                      </a: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5,2%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57020"/>
                  </a:ext>
                </a:extLst>
              </a:tr>
              <a:tr h="6232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Цветовое решение группы (стены, потолки, полы) соответствует требованиям комфортности и безопасности </a:t>
                      </a:r>
                    </a:p>
                  </a:txBody>
                  <a:tcPr marL="51342" marR="513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311851"/>
                  </a:ext>
                </a:extLst>
              </a:tr>
              <a:tr h="6232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оформлении группы используются элементы домашней обстановки: аксессуары, легкая мебель, элементы декора и др. </a:t>
                      </a:r>
                    </a:p>
                  </a:txBody>
                  <a:tcPr marL="51342" marR="513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9,3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8,7%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42" marR="513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32875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80332" y="3581400"/>
            <a:ext cx="2643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Дефициты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безопасности 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</a:p>
        </p:txBody>
      </p:sp>
    </p:spTree>
    <p:extLst>
      <p:ext uri="{BB962C8B-B14F-4D97-AF65-F5344CB8AC3E}">
        <p14:creationId xmlns:p14="http://schemas.microsoft.com/office/powerpoint/2010/main" val="15275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10210800" cy="338554"/>
          </a:xfrm>
        </p:spPr>
        <p:txBody>
          <a:bodyPr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дошкольного образования </a:t>
            </a: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детей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ОВЗ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295300"/>
              </p:ext>
            </p:extLst>
          </p:nvPr>
        </p:nvGraphicFramePr>
        <p:xfrm>
          <a:off x="457200" y="3505200"/>
          <a:ext cx="11353798" cy="3160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25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5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6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6591174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969304">
                  <a:extLst>
                    <a:ext uri="{9D8B030D-6E8A-4147-A177-3AD203B41FA5}">
                      <a16:colId xmlns:a16="http://schemas.microsoft.com/office/drawing/2014/main" val="617245131"/>
                    </a:ext>
                  </a:extLst>
                </a:gridCol>
                <a:gridCol w="101189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69223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Разработана и реализуется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АООП ДО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Кол-во реализуемых АООП ДО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Дефициты АООП ДО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019597"/>
                  </a:ext>
                </a:extLst>
              </a:tr>
              <a:tr h="139316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АООП ДОО частично НЕ соответствует (ют) требованиям ФГОС ДО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Материально-техническое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обеспечение реализации АООП в </a:t>
                      </a:r>
                      <a:r>
                        <a:rPr lang="ru-RU" sz="1200" b="1" baseline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т.ч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и специальные условия для детей с ОВЗ, созданные в ДОО, частично НЕ соответствуют требованиям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Реализуемые задачи психолого-педагогической поддержки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детей с ОВЗ, их социальной адаптации и реабилитации частично НЕ соответствуют требованиям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Реализуемые задачи психолого-педагогической поддержки и сопровождения семей детей с ОВЗ, частично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НЕ соответствуют требованиям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770110"/>
                  </a:ext>
                </a:extLst>
              </a:tr>
              <a:tr h="320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Абс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55,9%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8272" marR="282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812991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791200" y="1371600"/>
            <a:ext cx="6019798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ДОО, реализующих АООП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ДО: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55,9%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общего числа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Максимальное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число видов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АООП в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одной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(на основе клинической сущности нарушений, имеющихся у воспитанников)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1225405"/>
            <a:ext cx="457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позиций оценивания, </a:t>
            </a:r>
          </a:p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т.ч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.: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оответствие АООП ДО требованиям нормативных документов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условия реализации АООП ДО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реализация задач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психолого-педагогической поддержки детей с ОВЗ, их социальной адаптации и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реабилитации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343400" y="5956642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629400" y="5943600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9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71046"/>
            <a:ext cx="8927465" cy="338554"/>
          </a:xfrm>
        </p:spPr>
        <p:txBody>
          <a:bodyPr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Механизмы управления качеством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3885729"/>
            <a:ext cx="5334000" cy="2682850"/>
          </a:xfrm>
        </p:spPr>
        <p:txBody>
          <a:bodyPr/>
          <a:lstStyle/>
          <a:p>
            <a:pPr algn="just">
              <a:lnSpc>
                <a:spcPct val="110000"/>
              </a:lnSpc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Задача: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дошкольного образования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счет дальнейшего совершенствования механизмов управления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качеством образования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использования результатов оценки качества образования для   принятия управленческих решений по основным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направлениям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развития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качества:  </a:t>
            </a:r>
          </a:p>
          <a:p>
            <a:pPr marL="285750" indent="-285750" algn="just">
              <a:lnSpc>
                <a:spcPct val="11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образовательная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дошкольного образования</a:t>
            </a:r>
          </a:p>
          <a:p>
            <a:pPr marL="285750" indent="-285750" algn="just">
              <a:lnSpc>
                <a:spcPct val="11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условия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образовательной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программы дошкольного образования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" r="-3733" b="9417"/>
          <a:stretch/>
        </p:blipFill>
        <p:spPr>
          <a:xfrm>
            <a:off x="1034732" y="1066800"/>
            <a:ext cx="4038600" cy="260516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27906" y="1981200"/>
            <a:ext cx="335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72200" y="1461734"/>
            <a:ext cx="5631426" cy="4671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Эффекты,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достигаемые при осуществлении управления на основе данных: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повышение качества управленческой деятельности за счет ее целенаправленности и адресности;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устранение дефицитов и предотвращение их возникновения;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повышение качества реализации образовательных программ;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определение факторов, негативно сказывающихся на региональной системе образования;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выявление лучших управленческих практик, их трансляция и тиражирование;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определение слабых сторон ранее осуществляемой управленческой деятельности и формирование новой модели управления; </a:t>
            </a:r>
          </a:p>
          <a:p>
            <a:pPr algn="just">
              <a:lnSpc>
                <a:spcPct val="11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измерение эффективности результатов реализуемой управленческой деятельности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9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28601"/>
            <a:ext cx="11658600" cy="338554"/>
          </a:xfrm>
        </p:spPr>
        <p:txBody>
          <a:bodyPr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механизмов управления качеством дошкольного </a:t>
            </a: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  <a:endParaRPr lang="ru-RU" sz="2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322780" y="1263509"/>
            <a:ext cx="3124200" cy="3127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позици</a:t>
            </a:r>
            <a:r>
              <a:rPr lang="ru-RU" sz="1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оценивания, </a:t>
            </a:r>
          </a:p>
          <a:p>
            <a:pPr algn="ctr">
              <a:lnSpc>
                <a:spcPct val="130000"/>
              </a:lnSpc>
            </a:pP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b="1" kern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т.ч</a:t>
            </a:r>
            <a:r>
              <a:rPr lang="ru-RU" sz="16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.: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и функционирование </a:t>
            </a: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внутренней </a:t>
            </a:r>
            <a:r>
              <a:rPr lang="ru-RU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системы оценки качества (ВСОКО)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программы развития ДОО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участие ДОО в инновационной деятельности</a:t>
            </a:r>
          </a:p>
          <a:p>
            <a:endParaRPr lang="ru-RU" sz="16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51289"/>
              </p:ext>
            </p:extLst>
          </p:nvPr>
        </p:nvGraphicFramePr>
        <p:xfrm>
          <a:off x="3733800" y="1066800"/>
          <a:ext cx="8077200" cy="3266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7130">
                  <a:extLst>
                    <a:ext uri="{9D8B030D-6E8A-4147-A177-3AD203B41FA5}">
                      <a16:colId xmlns:a16="http://schemas.microsoft.com/office/drawing/2014/main" val="2691326232"/>
                    </a:ext>
                  </a:extLst>
                </a:gridCol>
                <a:gridCol w="1079786">
                  <a:extLst>
                    <a:ext uri="{9D8B030D-6E8A-4147-A177-3AD203B41FA5}">
                      <a16:colId xmlns:a16="http://schemas.microsoft.com/office/drawing/2014/main" val="2099519690"/>
                    </a:ext>
                  </a:extLst>
                </a:gridCol>
                <a:gridCol w="1079786">
                  <a:extLst>
                    <a:ext uri="{9D8B030D-6E8A-4147-A177-3AD203B41FA5}">
                      <a16:colId xmlns:a16="http://schemas.microsoft.com/office/drawing/2014/main" val="3988634143"/>
                    </a:ext>
                  </a:extLst>
                </a:gridCol>
                <a:gridCol w="1079786">
                  <a:extLst>
                    <a:ext uri="{9D8B030D-6E8A-4147-A177-3AD203B41FA5}">
                      <a16:colId xmlns:a16="http://schemas.microsoft.com/office/drawing/2014/main" val="3168564040"/>
                    </a:ext>
                  </a:extLst>
                </a:gridCol>
                <a:gridCol w="1239912">
                  <a:extLst>
                    <a:ext uri="{9D8B030D-6E8A-4147-A177-3AD203B41FA5}">
                      <a16:colId xmlns:a16="http://schemas.microsoft.com/office/drawing/2014/main" val="411810597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9117055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86330609"/>
                    </a:ext>
                  </a:extLst>
                </a:gridCol>
              </a:tblGrid>
              <a:tr h="164124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Дефициты ВСОКО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601248"/>
                  </a:ext>
                </a:extLst>
              </a:tr>
              <a:tr h="16916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Отсутствуют управленческие документы об утверждении порядка, процедуры, показателей ВСОКО, %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Отсутствуют данные о результатах оценки качества ДО (по ВСОКО)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Отсутствуют управленческие документы о мерах по повышению качества дошкольного образования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Информация о ВСОКО НЕ размещена на сайте детского сада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032055"/>
                  </a:ext>
                </a:extLst>
              </a:tr>
              <a:tr h="4806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740350"/>
                  </a:ext>
                </a:extLst>
              </a:tr>
              <a:tr h="9847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450327"/>
                  </a:ext>
                </a:extLst>
              </a:tr>
              <a:tr h="3282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28,0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16,2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34,3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25,4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35,6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27,2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25,2</a:t>
                      </a:r>
                    </a:p>
                  </a:txBody>
                  <a:tcPr marL="11686" marR="116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042646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2780" y="4419600"/>
            <a:ext cx="11672299" cy="137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</a:pPr>
            <a:r>
              <a:rPr lang="ru-RU" sz="1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Положительная динамика:</a:t>
            </a: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доли ДОО, в которых </a:t>
            </a:r>
            <a:r>
              <a:rPr lang="ru-RU" sz="16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разработана и функционирует ВСОКО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9,7%</a:t>
            </a: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Меры для преодоления дефицитов ВСОКО приняты в ДОО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Ярославля,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Рыбинска,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Большесельского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Брейтовского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Гаврилов-Ямского, Даниловского, Первомайского, Ростовского МР</a:t>
            </a:r>
            <a:endParaRPr lang="ru-RU" sz="1600" dirty="0"/>
          </a:p>
        </p:txBody>
      </p:sp>
      <p:sp>
        <p:nvSpPr>
          <p:cNvPr id="16" name="Овал 15"/>
          <p:cNvSpPr/>
          <p:nvPr/>
        </p:nvSpPr>
        <p:spPr>
          <a:xfrm>
            <a:off x="4876800" y="3964888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010400" y="3964888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9430392" y="3964888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2780" y="5791200"/>
            <a:ext cx="11640620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</a:pP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оля ДОО, в которых </a:t>
            </a:r>
            <a:r>
              <a:rPr lang="ru-RU" sz="16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разработана программа развития,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существенно не изменилась: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 г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- 11,6%, 2022 г. - 13,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3%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Позитивная динамика по показателю все же выявлена в ДОО</a:t>
            </a:r>
            <a:r>
              <a:rPr lang="ru-RU" sz="1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 г. Переславль-Залесский,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Большесельского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Брейтовского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Даниловского, Некрасовского, Пошехонского МР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9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22006"/>
              </p:ext>
            </p:extLst>
          </p:nvPr>
        </p:nvGraphicFramePr>
        <p:xfrm>
          <a:off x="1371600" y="702818"/>
          <a:ext cx="9470568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8428">
                  <a:extLst>
                    <a:ext uri="{9D8B030D-6E8A-4147-A177-3AD203B41FA5}">
                      <a16:colId xmlns:a16="http://schemas.microsoft.com/office/drawing/2014/main" val="31274984"/>
                    </a:ext>
                  </a:extLst>
                </a:gridCol>
                <a:gridCol w="1578428">
                  <a:extLst>
                    <a:ext uri="{9D8B030D-6E8A-4147-A177-3AD203B41FA5}">
                      <a16:colId xmlns:a16="http://schemas.microsoft.com/office/drawing/2014/main" val="3534122876"/>
                    </a:ext>
                  </a:extLst>
                </a:gridCol>
                <a:gridCol w="1578428">
                  <a:extLst>
                    <a:ext uri="{9D8B030D-6E8A-4147-A177-3AD203B41FA5}">
                      <a16:colId xmlns:a16="http://schemas.microsoft.com/office/drawing/2014/main" val="3017965171"/>
                    </a:ext>
                  </a:extLst>
                </a:gridCol>
                <a:gridCol w="1578428">
                  <a:extLst>
                    <a:ext uri="{9D8B030D-6E8A-4147-A177-3AD203B41FA5}">
                      <a16:colId xmlns:a16="http://schemas.microsoft.com/office/drawing/2014/main" val="2783777672"/>
                    </a:ext>
                  </a:extLst>
                </a:gridCol>
                <a:gridCol w="1578428">
                  <a:extLst>
                    <a:ext uri="{9D8B030D-6E8A-4147-A177-3AD203B41FA5}">
                      <a16:colId xmlns:a16="http://schemas.microsoft.com/office/drawing/2014/main" val="3385550056"/>
                    </a:ext>
                  </a:extLst>
                </a:gridCol>
                <a:gridCol w="1578428">
                  <a:extLst>
                    <a:ext uri="{9D8B030D-6E8A-4147-A177-3AD203B41FA5}">
                      <a16:colId xmlns:a16="http://schemas.microsoft.com/office/drawing/2014/main" val="1863291442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Имеют статус инновационной (пилотной,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экспериментальной и др.)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площадки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федерального уровня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Имеют статус инновационной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(базовой, экспериментальной и др.) площадки </a:t>
                      </a:r>
                      <a:r>
                        <a:rPr lang="ru-RU" sz="15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регионального уровня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Имеют статус инновационной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(пилотной, экспериментальной и др.) площадки </a:t>
                      </a:r>
                      <a:r>
                        <a:rPr lang="ru-RU" sz="15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муниципального уровня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32436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505260"/>
                  </a:ext>
                </a:extLst>
              </a:tr>
              <a:tr h="2111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14,5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22,9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36,9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39,5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26808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5800" y="152400"/>
            <a:ext cx="11048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</a:t>
            </a:r>
            <a:r>
              <a:rPr lang="ru-RU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участия ДОО региона в инновационной деятельности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704117"/>
              </p:ext>
            </p:extLst>
          </p:nvPr>
        </p:nvGraphicFramePr>
        <p:xfrm>
          <a:off x="609600" y="2743200"/>
          <a:ext cx="10972800" cy="21165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127498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5341228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1796517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8377767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8555005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6329144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27708697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56786789"/>
                    </a:ext>
                  </a:extLst>
                </a:gridCol>
              </a:tblGrid>
              <a:tr h="1411017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Совмещают статус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инновационной площадки всех 3 уровней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Совмещают статус инновационной площадки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федерального и регионального уровня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Совмещают статус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инновационной площадки </a:t>
                      </a:r>
                      <a:r>
                        <a:rPr lang="ru-RU" sz="15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федерального и муниципального уровня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Совмещают статус инновационной площадки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регионального и муниципального уровня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%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324369"/>
                  </a:ext>
                </a:extLst>
              </a:tr>
              <a:tr h="3527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505260"/>
                  </a:ext>
                </a:extLst>
              </a:tr>
              <a:tr h="3527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5,2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7,4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14,3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5,7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8,5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268080"/>
                  </a:ext>
                </a:extLst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2231014" y="4508842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297814" y="1981200"/>
            <a:ext cx="816986" cy="2747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974214" y="4508842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772400" y="4508842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0460614" y="4508842"/>
            <a:ext cx="816986" cy="3679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8600" y="5105400"/>
            <a:ext cx="116722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</a:pPr>
            <a:r>
              <a:rPr lang="ru-RU" sz="1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Положительная динамика:</a:t>
            </a: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доли ДОО,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включенных в инновационную деятельность (статус инновационной площадки разных уровней), выявлено в ДОО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Ярославля, ГО г. Переславль-Залесский, Борисоглебского, Ростовского, Рыбинского МР. </a:t>
            </a: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Стабильная относительно благоприятная ситуации сохранилась в г. Рыбинске, Гаврилов-Ямском, Даниловском, Ярославском МР  </a:t>
            </a:r>
            <a:endParaRPr lang="ru-RU" sz="1600" dirty="0"/>
          </a:p>
        </p:txBody>
      </p:sp>
      <p:sp>
        <p:nvSpPr>
          <p:cNvPr id="13" name="Овал 12"/>
          <p:cNvSpPr/>
          <p:nvPr/>
        </p:nvSpPr>
        <p:spPr>
          <a:xfrm>
            <a:off x="6477000" y="1981200"/>
            <a:ext cx="816986" cy="2747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9653255" y="1981200"/>
            <a:ext cx="816986" cy="2747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510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200" y="0"/>
            <a:ext cx="12115800" cy="380937"/>
          </a:xfrm>
          <a:prstGeom prst="rect">
            <a:avLst/>
          </a:prstGeom>
          <a:ln w="12700">
            <a:noFill/>
          </a:ln>
        </p:spPr>
        <p:txBody>
          <a:bodyPr vert="horz" wrap="square" lIns="0" tIns="39369" rIns="0" bIns="0" rtlCol="0">
            <a:spAutoFit/>
          </a:bodyPr>
          <a:lstStyle/>
          <a:p>
            <a:pPr marL="3498215" marR="659765" indent="-2833370">
              <a:lnSpc>
                <a:spcPts val="3020"/>
              </a:lnSpc>
              <a:spcBef>
                <a:spcPts val="309"/>
              </a:spcBef>
            </a:pPr>
            <a:r>
              <a:rPr lang="ru-RU" sz="2000" spc="-5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Меры а</a:t>
            </a:r>
            <a:r>
              <a:rPr sz="2000" spc="-5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дресн</a:t>
            </a:r>
            <a:r>
              <a:rPr lang="ru-RU" sz="2000" spc="-5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ой</a:t>
            </a:r>
            <a:r>
              <a:rPr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spc="-2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поддержк</a:t>
            </a:r>
            <a:r>
              <a:rPr lang="ru-RU" sz="2000" spc="-2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sz="2000" spc="15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spc="-25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повышения качества образовательной среды в ДОО</a:t>
            </a:r>
            <a:endParaRPr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792" y="304800"/>
            <a:ext cx="11277158" cy="610423"/>
          </a:xfrm>
          <a:prstGeom prst="rect">
            <a:avLst/>
          </a:prstGeom>
          <a:ln w="12700">
            <a:noFill/>
          </a:ln>
        </p:spPr>
        <p:txBody>
          <a:bodyPr vert="horz" wrap="square" lIns="0" tIns="116839" rIns="0" bIns="0" rtlCol="0">
            <a:spAutoFit/>
          </a:bodyPr>
          <a:lstStyle/>
          <a:p>
            <a:pPr marR="173355" algn="ctr">
              <a:lnSpc>
                <a:spcPct val="100000"/>
              </a:lnSpc>
              <a:spcBef>
                <a:spcPts val="919"/>
              </a:spcBef>
            </a:pPr>
            <a:r>
              <a:rPr lang="ru-RU" sz="1600" b="1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 </a:t>
            </a:r>
            <a:r>
              <a:rPr lang="ru-RU" sz="1600" b="1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кафедры дошкольного образования ГАУ ДПО ЯО ИРО из циклов учебных, научно-методических и учебно-методических мероприятий в 2022-2023 г.</a:t>
            </a:r>
            <a:endParaRPr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1574" y="2261108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80847" y="4052696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6" name="Таблица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086638"/>
              </p:ext>
            </p:extLst>
          </p:nvPr>
        </p:nvGraphicFramePr>
        <p:xfrm>
          <a:off x="322451" y="969176"/>
          <a:ext cx="11640948" cy="5888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4230">
                  <a:extLst>
                    <a:ext uri="{9D8B030D-6E8A-4147-A177-3AD203B41FA5}">
                      <a16:colId xmlns:a16="http://schemas.microsoft.com/office/drawing/2014/main" val="339282915"/>
                    </a:ext>
                  </a:extLst>
                </a:gridCol>
                <a:gridCol w="2286293">
                  <a:extLst>
                    <a:ext uri="{9D8B030D-6E8A-4147-A177-3AD203B41FA5}">
                      <a16:colId xmlns:a16="http://schemas.microsoft.com/office/drawing/2014/main" val="356876839"/>
                    </a:ext>
                  </a:extLst>
                </a:gridCol>
                <a:gridCol w="2180425">
                  <a:extLst>
                    <a:ext uri="{9D8B030D-6E8A-4147-A177-3AD203B41FA5}">
                      <a16:colId xmlns:a16="http://schemas.microsoft.com/office/drawing/2014/main" val="185512371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и тематика мероприятий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План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2023 г.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508562"/>
                  </a:ext>
                </a:extLst>
              </a:tr>
              <a:tr h="486702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Подготовка адресных аналитических справок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 рекомендациями по результатам РСОКДО в 19 муниципальных районов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аналитических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справок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аналитических справок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188171"/>
                  </a:ext>
                </a:extLst>
              </a:tr>
              <a:tr h="425742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u="none" spc="-5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Реализация ППК по выявленной проблематике</a:t>
                      </a:r>
                      <a:r>
                        <a:rPr lang="ru-RU" sz="1500" b="0" u="none" spc="-5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РСОКДО</a:t>
                      </a:r>
                      <a:endParaRPr lang="ru-RU" sz="1500" b="0" u="none" spc="-5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spc="-5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«Оценка и развитие качества дошкольного образования» 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группы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групп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619755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«Организация предметно-развивающей среды реализации ФГОС ДО»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группы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группы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543977"/>
                  </a:ext>
                </a:extLst>
              </a:tr>
              <a:tr h="24131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«Создание условий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для индивидуализации и персонализации дошкольного образования в соответствии с требованиями ФГОС ДО»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группа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группа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877459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u="none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Циклы </a:t>
                      </a:r>
                      <a:r>
                        <a:rPr lang="ru-RU" sz="1500" b="0" u="none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вебинаров</a:t>
                      </a:r>
                      <a:r>
                        <a:rPr lang="ru-RU" sz="1500" b="0" u="none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</a:p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«Работаем по ФГОС ДО. Эффективные практики базовых площадок»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(семинара)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612204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«Оценка качества дошкольного образования» для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тьюторов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дошкольного образования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901186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«Педагог инклюзивной группы. Специфика взаимодействия с детьми и родителями»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968805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«Специфика организации работы разновозрастных групп в условиях реализации ФГОС ДО»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182819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«Эффективное управление в современном детском саду»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772368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«Школа наставничества: старший воспитатель в детском саду»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23020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«Развитие детской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субъектности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 условиях дошкольного образования»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вебинара</a:t>
                      </a:r>
                      <a:endParaRPr lang="ru-RU" sz="15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18573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 txBox="1"/>
          <p:nvPr/>
        </p:nvSpPr>
        <p:spPr>
          <a:xfrm>
            <a:off x="201574" y="2261108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80847" y="4052696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6" name="Таблица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187096"/>
              </p:ext>
            </p:extLst>
          </p:nvPr>
        </p:nvGraphicFramePr>
        <p:xfrm>
          <a:off x="343178" y="907899"/>
          <a:ext cx="11544021" cy="5645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4494">
                  <a:extLst>
                    <a:ext uri="{9D8B030D-6E8A-4147-A177-3AD203B41FA5}">
                      <a16:colId xmlns:a16="http://schemas.microsoft.com/office/drawing/2014/main" val="339282915"/>
                    </a:ext>
                  </a:extLst>
                </a:gridCol>
                <a:gridCol w="2267257">
                  <a:extLst>
                    <a:ext uri="{9D8B030D-6E8A-4147-A177-3AD203B41FA5}">
                      <a16:colId xmlns:a16="http://schemas.microsoft.com/office/drawing/2014/main" val="356876839"/>
                    </a:ext>
                  </a:extLst>
                </a:gridCol>
                <a:gridCol w="2162270">
                  <a:extLst>
                    <a:ext uri="{9D8B030D-6E8A-4147-A177-3AD203B41FA5}">
                      <a16:colId xmlns:a16="http://schemas.microsoft.com/office/drawing/2014/main" val="1855123716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и тематика мероприятий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г.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План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2023 г.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508562"/>
                  </a:ext>
                </a:extLst>
              </a:tr>
              <a:tr h="59839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Создание профессиональных</a:t>
                      </a:r>
                      <a:r>
                        <a:rPr lang="ru-RU" sz="1600" b="0" u="none" spc="-5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интернет-сообществ для поддержки повышения качества образовательной среды в ДОО региона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сообщества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сообщества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686059"/>
                  </a:ext>
                </a:extLst>
              </a:tr>
              <a:tr h="59839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Выездная экспертиза качества РППС</a:t>
                      </a:r>
                      <a:r>
                        <a:rPr lang="ru-RU" sz="1600" b="0" u="none" spc="-5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 ДОО г. Ярославля</a:t>
                      </a:r>
                      <a:endParaRPr lang="ru-RU" sz="1600" b="0" u="none" spc="-5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экспертных сессий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экспертных сессий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7103429"/>
                  </a:ext>
                </a:extLst>
              </a:tr>
              <a:tr h="59839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Организация региональных фестивалей педагогических команд «Современные технологии дошкольного образования»</a:t>
                      </a:r>
                      <a:endParaRPr lang="ru-RU" sz="1600" b="0" u="none" spc="-5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фестиваль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фестиваль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619755"/>
                  </a:ext>
                </a:extLst>
              </a:tr>
              <a:tr h="59839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Организация методических автопробегов «Современная образовательная среда в ДОО</a:t>
                      </a:r>
                      <a:r>
                        <a:rPr lang="ru-RU" sz="1600" b="0" u="none" spc="-5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</a:t>
                      </a:r>
                      <a:endParaRPr lang="ru-RU" sz="1600" b="0" u="none" spc="-5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автопробега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автопробега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052479"/>
                  </a:ext>
                </a:extLst>
              </a:tr>
              <a:tr h="59839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pc="-5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Организация слетов управленческих команд</a:t>
                      </a:r>
                      <a:r>
                        <a:rPr lang="ru-RU" sz="1600" b="0" u="none" spc="-5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«Точка развития»</a:t>
                      </a:r>
                      <a:endParaRPr lang="ru-RU" sz="1600" b="0" u="none" spc="-5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слет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слет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055026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600" b="0" u="none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Фасилитационные</a:t>
                      </a:r>
                      <a:r>
                        <a:rPr lang="ru-RU" sz="1600" b="0" u="none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сессии для управленческих команд </a:t>
                      </a:r>
                    </a:p>
                    <a:p>
                      <a:pPr algn="l"/>
                      <a:r>
                        <a:rPr lang="ru-RU" sz="1600" b="0" u="none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«Проектирование изменений в образовательной среде ДОО» (по результатам оценки качества ДОО)</a:t>
                      </a:r>
                      <a:endParaRPr lang="ru-RU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сессии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сессии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612204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600" b="0" u="none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Педсовет.76</a:t>
                      </a:r>
                      <a:endParaRPr lang="ru-RU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мероприятия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мероприятия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545899"/>
                  </a:ext>
                </a:extLst>
              </a:tr>
              <a:tr h="428266">
                <a:tc>
                  <a:txBody>
                    <a:bodyPr/>
                    <a:lstStyle/>
                    <a:p>
                      <a:pPr algn="l"/>
                      <a:r>
                        <a:rPr lang="ru-RU" sz="1600" b="0" u="none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Ежегодная межрегиональная конференция «Современное образование на пути от теории к практике: векторы развития» (малая конференция по дошкольному образованию «Современный детский сад: пространство детской реализации и взрослой самореализации»)</a:t>
                      </a:r>
                      <a:endParaRPr lang="ru-RU" sz="1600" b="0" u="none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941951"/>
                  </a:ext>
                </a:extLst>
              </a:tr>
            </a:tbl>
          </a:graphicData>
        </a:graphic>
      </p:graphicFrame>
      <p:sp>
        <p:nvSpPr>
          <p:cNvPr id="8" name="object 9"/>
          <p:cNvSpPr txBox="1"/>
          <p:nvPr/>
        </p:nvSpPr>
        <p:spPr>
          <a:xfrm>
            <a:off x="580075" y="76200"/>
            <a:ext cx="11277158" cy="610423"/>
          </a:xfrm>
          <a:prstGeom prst="rect">
            <a:avLst/>
          </a:prstGeom>
          <a:ln w="12700">
            <a:noFill/>
          </a:ln>
        </p:spPr>
        <p:txBody>
          <a:bodyPr vert="horz" wrap="square" lIns="0" tIns="116839" rIns="0" bIns="0" rtlCol="0">
            <a:spAutoFit/>
          </a:bodyPr>
          <a:lstStyle/>
          <a:p>
            <a:pPr marR="173355" algn="ctr">
              <a:lnSpc>
                <a:spcPct val="100000"/>
              </a:lnSpc>
              <a:spcBef>
                <a:spcPts val="919"/>
              </a:spcBef>
            </a:pPr>
            <a:r>
              <a:rPr lang="ru-RU" sz="1600" b="1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 </a:t>
            </a:r>
            <a:r>
              <a:rPr lang="ru-RU" sz="1600" b="1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кафедры дошкольного образования ГАУ ДПО ЯО ИРО из циклов учебных, научно-методических и учебно-методических мероприятий в 2022-2023г.</a:t>
            </a:r>
            <a:endParaRPr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3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14400" y="2514600"/>
            <a:ext cx="105156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ru-RU" kern="0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Благодарим за внимание</a:t>
            </a:r>
            <a:endParaRPr lang="ru-RU" kern="0" dirty="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4648200"/>
            <a:ext cx="48202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Контактная информация: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Россия г. Ярославль, ул. Богдановича, 16 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Сайт: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www.iro.yar.ru</a:t>
            </a:r>
            <a:endParaRPr lang="en-US" sz="2000" b="1" dirty="0" smtClean="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kd0.k@yandex.ru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000" b="1" dirty="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7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762000"/>
            <a:ext cx="8539807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981200" y="76200"/>
            <a:ext cx="8382000" cy="6781800"/>
            <a:chOff x="1676400" y="228600"/>
            <a:chExt cx="8763000" cy="7016558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2"/>
            <a:srcRect l="30833" t="20741" r="27917" b="28889"/>
            <a:stretch/>
          </p:blipFill>
          <p:spPr>
            <a:xfrm>
              <a:off x="1676400" y="228600"/>
              <a:ext cx="8763000" cy="6019030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/>
            <a:srcRect l="30833" t="30371" r="27917" b="60000"/>
            <a:stretch/>
          </p:blipFill>
          <p:spPr>
            <a:xfrm>
              <a:off x="1676400" y="6096000"/>
              <a:ext cx="8751277" cy="1149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69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7443" y="190139"/>
            <a:ext cx="10637113" cy="818173"/>
          </a:xfrm>
          <a:prstGeom prst="rect">
            <a:avLst/>
          </a:prstGeom>
          <a:ln w="12700">
            <a:noFill/>
          </a:ln>
        </p:spPr>
        <p:txBody>
          <a:bodyPr vert="horz" wrap="square" lIns="0" tIns="139700" rIns="0" bIns="0" rtlCol="0">
            <a:spAutoFit/>
          </a:bodyPr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Общая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о мониторинге качества дошкольного образования в Ярославской области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95600" y="1512608"/>
            <a:ext cx="8979535" cy="849592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635">
              <a:lnSpc>
                <a:spcPct val="100000"/>
              </a:lnSpc>
              <a:spcBef>
                <a:spcPts val="865"/>
              </a:spcBef>
              <a:tabLst>
                <a:tab pos="1499870" algn="l"/>
                <a:tab pos="1500505" algn="l"/>
              </a:tabLst>
            </a:pP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екабрь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года,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соответствии с государственным заданием ДО Ярославской области, приказом ГАУ ДПО ЯО «Институт развития образования» от 22.12.2022  № 01-03/197 </a:t>
            </a:r>
            <a:endParaRPr sz="1600" dirty="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736146" y="1746712"/>
            <a:ext cx="998855" cy="541655"/>
            <a:chOff x="10915522" y="1812798"/>
            <a:chExt cx="998855" cy="541655"/>
          </a:xfrm>
        </p:grpSpPr>
        <p:sp>
          <p:nvSpPr>
            <p:cNvPr id="5" name="object 5"/>
            <p:cNvSpPr/>
            <p:nvPr/>
          </p:nvSpPr>
          <p:spPr>
            <a:xfrm>
              <a:off x="10921872" y="1819148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4" h="528955">
                  <a:moveTo>
                    <a:pt x="721486" y="0"/>
                  </a:moveTo>
                  <a:lnTo>
                    <a:pt x="721486" y="132206"/>
                  </a:lnTo>
                  <a:lnTo>
                    <a:pt x="0" y="132206"/>
                  </a:lnTo>
                  <a:lnTo>
                    <a:pt x="0" y="396493"/>
                  </a:lnTo>
                  <a:lnTo>
                    <a:pt x="721486" y="396493"/>
                  </a:lnTo>
                  <a:lnTo>
                    <a:pt x="721486" y="528701"/>
                  </a:lnTo>
                  <a:lnTo>
                    <a:pt x="985774" y="264413"/>
                  </a:lnTo>
                  <a:lnTo>
                    <a:pt x="72148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921872" y="1819148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4" h="528955">
                  <a:moveTo>
                    <a:pt x="0" y="132206"/>
                  </a:moveTo>
                  <a:lnTo>
                    <a:pt x="721486" y="132206"/>
                  </a:lnTo>
                  <a:lnTo>
                    <a:pt x="721486" y="0"/>
                  </a:lnTo>
                  <a:lnTo>
                    <a:pt x="985774" y="264413"/>
                  </a:lnTo>
                  <a:lnTo>
                    <a:pt x="721486" y="528701"/>
                  </a:lnTo>
                  <a:lnTo>
                    <a:pt x="721486" y="396493"/>
                  </a:lnTo>
                  <a:lnTo>
                    <a:pt x="0" y="396493"/>
                  </a:lnTo>
                  <a:lnTo>
                    <a:pt x="0" y="132206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566270" y="5327520"/>
            <a:ext cx="1193163" cy="541655"/>
            <a:chOff x="415861" y="4606416"/>
            <a:chExt cx="998855" cy="541655"/>
          </a:xfrm>
        </p:grpSpPr>
        <p:sp>
          <p:nvSpPr>
            <p:cNvPr id="8" name="object 8"/>
            <p:cNvSpPr/>
            <p:nvPr/>
          </p:nvSpPr>
          <p:spPr>
            <a:xfrm>
              <a:off x="422211" y="4612766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5" h="528954">
                  <a:moveTo>
                    <a:pt x="721525" y="0"/>
                  </a:moveTo>
                  <a:lnTo>
                    <a:pt x="721525" y="132206"/>
                  </a:lnTo>
                  <a:lnTo>
                    <a:pt x="0" y="132206"/>
                  </a:lnTo>
                  <a:lnTo>
                    <a:pt x="0" y="396493"/>
                  </a:lnTo>
                  <a:lnTo>
                    <a:pt x="721525" y="396493"/>
                  </a:lnTo>
                  <a:lnTo>
                    <a:pt x="721525" y="528700"/>
                  </a:lnTo>
                  <a:lnTo>
                    <a:pt x="985837" y="264413"/>
                  </a:lnTo>
                  <a:lnTo>
                    <a:pt x="72152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2211" y="4612766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5" h="528954">
                  <a:moveTo>
                    <a:pt x="0" y="132206"/>
                  </a:moveTo>
                  <a:lnTo>
                    <a:pt x="721525" y="132206"/>
                  </a:lnTo>
                  <a:lnTo>
                    <a:pt x="721525" y="0"/>
                  </a:lnTo>
                  <a:lnTo>
                    <a:pt x="985837" y="264413"/>
                  </a:lnTo>
                  <a:lnTo>
                    <a:pt x="721525" y="528700"/>
                  </a:lnTo>
                  <a:lnTo>
                    <a:pt x="721525" y="396493"/>
                  </a:lnTo>
                  <a:lnTo>
                    <a:pt x="0" y="396493"/>
                  </a:lnTo>
                  <a:lnTo>
                    <a:pt x="0" y="132206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422211" y="1501249"/>
            <a:ext cx="2133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Время и обоснование проведения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24800" y="3048000"/>
            <a:ext cx="375519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Участники  мониторинга – 2022:</a:t>
            </a:r>
          </a:p>
          <a:p>
            <a:r>
              <a:rPr lang="ru-RU" sz="2000" b="1" dirty="0" smtClean="0"/>
              <a:t>481 ДОО – РСОКДО</a:t>
            </a:r>
          </a:p>
          <a:p>
            <a:r>
              <a:rPr lang="ru-RU" sz="2000" b="1" dirty="0" smtClean="0"/>
              <a:t> 42 ДОО </a:t>
            </a:r>
            <a:r>
              <a:rPr lang="ru-RU" sz="2000" b="1" dirty="0"/>
              <a:t>– </a:t>
            </a:r>
            <a:r>
              <a:rPr lang="ru-RU" sz="2000" b="1" dirty="0" smtClean="0"/>
              <a:t>МКДО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59433" y="4525054"/>
            <a:ext cx="6115701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5635" algn="l"/>
                <a:tab pos="636270" algn="l"/>
              </a:tabLst>
            </a:pP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корректированы показатели мониторинга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5635" algn="l"/>
                <a:tab pos="636270" algn="l"/>
              </a:tabLs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подготовлена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опросника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5635" algn="l"/>
                <a:tab pos="636270" algn="l"/>
              </a:tabLst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проведена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статистическая обработка первичных данных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опросника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частичной верификацией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данных, полученных от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проведен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анализ результатов мониторинга и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подготовлена аналитическая справка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2211" y="5218038"/>
            <a:ext cx="45513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Региональный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координатор: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кафедра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дошкольного образования  ГАУ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ДПО ЯО ИРО</a:t>
            </a:r>
          </a:p>
        </p:txBody>
      </p:sp>
      <p:grpSp>
        <p:nvGrpSpPr>
          <p:cNvPr id="19" name="object 7"/>
          <p:cNvGrpSpPr/>
          <p:nvPr/>
        </p:nvGrpSpPr>
        <p:grpSpPr>
          <a:xfrm rot="10800000">
            <a:off x="5666545" y="3358038"/>
            <a:ext cx="1933129" cy="541655"/>
            <a:chOff x="415861" y="4606416"/>
            <a:chExt cx="998855" cy="541655"/>
          </a:xfrm>
        </p:grpSpPr>
        <p:sp>
          <p:nvSpPr>
            <p:cNvPr id="20" name="object 8"/>
            <p:cNvSpPr/>
            <p:nvPr/>
          </p:nvSpPr>
          <p:spPr>
            <a:xfrm>
              <a:off x="422211" y="4612766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5" h="528954">
                  <a:moveTo>
                    <a:pt x="721525" y="0"/>
                  </a:moveTo>
                  <a:lnTo>
                    <a:pt x="721525" y="132206"/>
                  </a:lnTo>
                  <a:lnTo>
                    <a:pt x="0" y="132206"/>
                  </a:lnTo>
                  <a:lnTo>
                    <a:pt x="0" y="396493"/>
                  </a:lnTo>
                  <a:lnTo>
                    <a:pt x="721525" y="396493"/>
                  </a:lnTo>
                  <a:lnTo>
                    <a:pt x="721525" y="528700"/>
                  </a:lnTo>
                  <a:lnTo>
                    <a:pt x="985837" y="264413"/>
                  </a:lnTo>
                  <a:lnTo>
                    <a:pt x="72152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9"/>
            <p:cNvSpPr/>
            <p:nvPr/>
          </p:nvSpPr>
          <p:spPr>
            <a:xfrm>
              <a:off x="422211" y="4612766"/>
              <a:ext cx="986155" cy="528955"/>
            </a:xfrm>
            <a:custGeom>
              <a:avLst/>
              <a:gdLst/>
              <a:ahLst/>
              <a:cxnLst/>
              <a:rect l="l" t="t" r="r" b="b"/>
              <a:pathLst>
                <a:path w="986155" h="528954">
                  <a:moveTo>
                    <a:pt x="0" y="132206"/>
                  </a:moveTo>
                  <a:lnTo>
                    <a:pt x="721525" y="132206"/>
                  </a:lnTo>
                  <a:lnTo>
                    <a:pt x="721525" y="0"/>
                  </a:lnTo>
                  <a:lnTo>
                    <a:pt x="985837" y="264413"/>
                  </a:lnTo>
                  <a:lnTo>
                    <a:pt x="721525" y="528700"/>
                  </a:lnTo>
                  <a:lnTo>
                    <a:pt x="721525" y="396493"/>
                  </a:lnTo>
                  <a:lnTo>
                    <a:pt x="0" y="396493"/>
                  </a:lnTo>
                  <a:lnTo>
                    <a:pt x="0" y="132206"/>
                  </a:lnTo>
                  <a:close/>
                </a:path>
              </a:pathLst>
            </a:custGeom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1963417641"/>
              </p:ext>
            </p:extLst>
          </p:nvPr>
        </p:nvGraphicFramePr>
        <p:xfrm>
          <a:off x="1517354" y="2577829"/>
          <a:ext cx="4567802" cy="2640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77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5623"/>
            <a:ext cx="11125200" cy="307777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Сведения об участниках РСОКДО - 2022</a:t>
            </a:r>
            <a:endParaRPr lang="ru-RU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7075" y="990600"/>
            <a:ext cx="4505325" cy="2362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9900" y="3352800"/>
            <a:ext cx="5067300" cy="279082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669893"/>
              </p:ext>
            </p:extLst>
          </p:nvPr>
        </p:nvGraphicFramePr>
        <p:xfrm>
          <a:off x="568502" y="990599"/>
          <a:ext cx="5679897" cy="5791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3196">
                  <a:extLst>
                    <a:ext uri="{9D8B030D-6E8A-4147-A177-3AD203B41FA5}">
                      <a16:colId xmlns:a16="http://schemas.microsoft.com/office/drawing/2014/main" val="40670956"/>
                    </a:ext>
                  </a:extLst>
                </a:gridCol>
                <a:gridCol w="1085973">
                  <a:extLst>
                    <a:ext uri="{9D8B030D-6E8A-4147-A177-3AD203B41FA5}">
                      <a16:colId xmlns:a16="http://schemas.microsoft.com/office/drawing/2014/main" val="3245906596"/>
                    </a:ext>
                  </a:extLst>
                </a:gridCol>
                <a:gridCol w="1051529">
                  <a:extLst>
                    <a:ext uri="{9D8B030D-6E8A-4147-A177-3AD203B41FA5}">
                      <a16:colId xmlns:a16="http://schemas.microsoft.com/office/drawing/2014/main" val="2969625024"/>
                    </a:ext>
                  </a:extLst>
                </a:gridCol>
                <a:gridCol w="1219199">
                  <a:extLst>
                    <a:ext uri="{9D8B030D-6E8A-4147-A177-3AD203B41FA5}">
                      <a16:colId xmlns:a16="http://schemas.microsoft.com/office/drawing/2014/main" val="950842947"/>
                    </a:ext>
                  </a:extLst>
                </a:gridCol>
              </a:tblGrid>
              <a:tr h="43597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МР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Участвовали в мониторинге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324369"/>
                  </a:ext>
                </a:extLst>
              </a:tr>
              <a:tr h="435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город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село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всего</a:t>
                      </a:r>
                    </a:p>
                  </a:txBody>
                  <a:tcPr marL="25103" marR="251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741138"/>
                  </a:ext>
                </a:extLst>
              </a:tr>
              <a:tr h="2295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Большесельский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882625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marR="1695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Борисоглебский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818206"/>
                  </a:ext>
                </a:extLst>
              </a:tr>
              <a:tr h="202098">
                <a:tc>
                  <a:txBody>
                    <a:bodyPr/>
                    <a:lstStyle/>
                    <a:p>
                      <a:pPr marR="1695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Брейтовский МР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8121191"/>
                  </a:ext>
                </a:extLst>
              </a:tr>
              <a:tr h="238490">
                <a:tc>
                  <a:txBody>
                    <a:bodyPr/>
                    <a:lstStyle/>
                    <a:p>
                      <a:pPr marR="1695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Гаврилов-</a:t>
                      </a: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Ямский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112300"/>
                  </a:ext>
                </a:extLst>
              </a:tr>
              <a:tr h="2384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Рыбинск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315859"/>
                  </a:ext>
                </a:extLst>
              </a:tr>
              <a:tr h="2384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Ярославль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492816"/>
                  </a:ext>
                </a:extLst>
              </a:tr>
              <a:tr h="2384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ГО г. </a:t>
                      </a:r>
                      <a:r>
                        <a:rPr lang="ru-RU" sz="1200" b="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Переславль-Залеский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686959"/>
                  </a:ext>
                </a:extLst>
              </a:tr>
              <a:tr h="209117">
                <a:tc>
                  <a:txBody>
                    <a:bodyPr/>
                    <a:lstStyle/>
                    <a:p>
                      <a:pPr marR="1695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Даниловский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5443311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marR="16954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Любимский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6743436"/>
                  </a:ext>
                </a:extLst>
              </a:tr>
              <a:tr h="2020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Мышкинский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960421"/>
                  </a:ext>
                </a:extLst>
              </a:tr>
              <a:tr h="2496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Некоузский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49107"/>
                  </a:ext>
                </a:extLst>
              </a:tr>
              <a:tr h="2020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Некрасовский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524800"/>
                  </a:ext>
                </a:extLst>
              </a:tr>
              <a:tr h="2384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Первомайский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244204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Пошехонский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124232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Ростовский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13368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Рыбинский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713455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Тутаевский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86186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Угличский</a:t>
                      </a: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756258"/>
                  </a:ext>
                </a:extLst>
              </a:tr>
              <a:tr h="2202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Ярославский МР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34384"/>
                  </a:ext>
                </a:extLst>
              </a:tr>
              <a:tr h="6698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Всего: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69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1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5103" marR="2510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16502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505592" y="592722"/>
            <a:ext cx="91808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</a:t>
            </a:r>
            <a:r>
              <a:rPr lang="ru-RU" sz="1600" b="1" spc="-1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Ярославской</a:t>
            </a:r>
            <a:r>
              <a:rPr lang="ru-RU" sz="1600" b="1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области,</a:t>
            </a:r>
            <a:r>
              <a:rPr lang="ru-RU" sz="1600" b="1" spc="-1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реализующие программы дошкольного образования</a:t>
            </a:r>
          </a:p>
        </p:txBody>
      </p:sp>
      <p:sp>
        <p:nvSpPr>
          <p:cNvPr id="8" name="object 3"/>
          <p:cNvSpPr txBox="1"/>
          <p:nvPr/>
        </p:nvSpPr>
        <p:spPr>
          <a:xfrm>
            <a:off x="7302182" y="6116874"/>
            <a:ext cx="3975418" cy="664926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>
              <a:lnSpc>
                <a:spcPct val="100000"/>
              </a:lnSpc>
              <a:tabLst>
                <a:tab pos="1499870" algn="l"/>
                <a:tab pos="1500505" algn="l"/>
              </a:tabLst>
            </a:pP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Кол-во разновозрастных групп: 221, в том числе:</a:t>
            </a:r>
          </a:p>
          <a:p>
            <a:pPr>
              <a:lnSpc>
                <a:spcPct val="100000"/>
              </a:lnSpc>
              <a:tabLst>
                <a:tab pos="1499870" algn="l"/>
                <a:tab pos="1500505" algn="l"/>
              </a:tabLst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город: 79</a:t>
            </a:r>
          </a:p>
          <a:p>
            <a:pPr>
              <a:lnSpc>
                <a:spcPct val="100000"/>
              </a:lnSpc>
              <a:tabLst>
                <a:tab pos="1499870" algn="l"/>
                <a:tab pos="1500505" algn="l"/>
              </a:tabLst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село: 142</a:t>
            </a:r>
            <a:endParaRPr sz="1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3516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14041"/>
            <a:ext cx="11490606" cy="338554"/>
          </a:xfrm>
          <a:ln>
            <a:noFill/>
          </a:ln>
        </p:spPr>
        <p:txBody>
          <a:bodyPr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образовательных программ дошкольного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799" y="1244155"/>
            <a:ext cx="3200400" cy="5613845"/>
          </a:xfrm>
        </p:spPr>
        <p:txBody>
          <a:bodyPr/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позиций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оценивания, </a:t>
            </a:r>
          </a:p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т.ч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.: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оценка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структуры, содержания и объема ООП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обязательной части и части, формируемой участниками образовательных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отношений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утверждения ООП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разделов ООП ДО ориентирам, заданным в ПООП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</a:t>
            </a:r>
          </a:p>
          <a:p>
            <a:pPr marL="285750" indent="-285750">
              <a:lnSpc>
                <a:spcPct val="13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размещение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полного текста ООП, краткой презентации ООП ДО и Рабочей программы воспитания на сайте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956108"/>
              </p:ext>
            </p:extLst>
          </p:nvPr>
        </p:nvGraphicFramePr>
        <p:xfrm>
          <a:off x="4396299" y="2209800"/>
          <a:ext cx="7475307" cy="3733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5840">
                  <a:extLst>
                    <a:ext uri="{9D8B030D-6E8A-4147-A177-3AD203B41FA5}">
                      <a16:colId xmlns:a16="http://schemas.microsoft.com/office/drawing/2014/main" val="54369125"/>
                    </a:ext>
                  </a:extLst>
                </a:gridCol>
                <a:gridCol w="1009331">
                  <a:extLst>
                    <a:ext uri="{9D8B030D-6E8A-4147-A177-3AD203B41FA5}">
                      <a16:colId xmlns:a16="http://schemas.microsoft.com/office/drawing/2014/main" val="2094405318"/>
                    </a:ext>
                  </a:extLst>
                </a:gridCol>
                <a:gridCol w="1167886">
                  <a:extLst>
                    <a:ext uri="{9D8B030D-6E8A-4147-A177-3AD203B41FA5}">
                      <a16:colId xmlns:a16="http://schemas.microsoft.com/office/drawing/2014/main" val="2041630397"/>
                    </a:ext>
                  </a:extLst>
                </a:gridCol>
                <a:gridCol w="1167886">
                  <a:extLst>
                    <a:ext uri="{9D8B030D-6E8A-4147-A177-3AD203B41FA5}">
                      <a16:colId xmlns:a16="http://schemas.microsoft.com/office/drawing/2014/main" val="2479506063"/>
                    </a:ext>
                  </a:extLst>
                </a:gridCol>
                <a:gridCol w="1167886">
                  <a:extLst>
                    <a:ext uri="{9D8B030D-6E8A-4147-A177-3AD203B41FA5}">
                      <a16:colId xmlns:a16="http://schemas.microsoft.com/office/drawing/2014/main" val="1953385155"/>
                    </a:ext>
                  </a:extLst>
                </a:gridCol>
                <a:gridCol w="1070562">
                  <a:extLst>
                    <a:ext uri="{9D8B030D-6E8A-4147-A177-3AD203B41FA5}">
                      <a16:colId xmlns:a16="http://schemas.microsoft.com/office/drawing/2014/main" val="1262194426"/>
                    </a:ext>
                  </a:extLst>
                </a:gridCol>
                <a:gridCol w="875916">
                  <a:extLst>
                    <a:ext uri="{9D8B030D-6E8A-4147-A177-3AD203B41FA5}">
                      <a16:colId xmlns:a16="http://schemas.microsoft.com/office/drawing/2014/main" val="2406189671"/>
                    </a:ext>
                  </a:extLst>
                </a:gridCol>
              </a:tblGrid>
              <a:tr h="112259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ООП ДО принята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2018-2022 гг.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Меры по обновлению ООП ДО в 2022 гг.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ООП ДО НЕ обновлялась более 5 лет,  разработана в 2010-2017 гг.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33515"/>
                  </a:ext>
                </a:extLst>
              </a:tr>
              <a:tr h="1566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Абс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Принята новая ООП ДО 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показатель)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Внесены изменения в действующую  ООП ДО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абс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Общая доля ДОО, принявших меры по обновлению ООП ДО в 2022 г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Абс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089625"/>
                  </a:ext>
                </a:extLst>
              </a:tr>
              <a:tr h="1044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429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89,4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177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41,4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10,6</a:t>
                      </a:r>
                    </a:p>
                  </a:txBody>
                  <a:tcPr marL="45577" marR="455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816656"/>
                  </a:ext>
                </a:extLst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257800" y="1295400"/>
            <a:ext cx="60198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повышения качества образовательных программ </a:t>
            </a:r>
            <a:r>
              <a:rPr lang="ru-RU" alt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ДО: о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бновление ООП ДО</a:t>
            </a:r>
          </a:p>
        </p:txBody>
      </p:sp>
      <p:sp>
        <p:nvSpPr>
          <p:cNvPr id="12" name="Овал 11"/>
          <p:cNvSpPr/>
          <p:nvPr/>
        </p:nvSpPr>
        <p:spPr>
          <a:xfrm>
            <a:off x="6705600" y="5257800"/>
            <a:ext cx="6858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991600" y="5257800"/>
            <a:ext cx="685800" cy="3048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1125200" y="5257800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0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4800600" cy="2954655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озитивная тенденция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направлении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обновления ООП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ДО: </a:t>
            </a:r>
            <a:endParaRPr lang="ru-RU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 г.: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189 ДОО (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35,9%) ООП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ДОО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обновлялись более 5 лет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г.: в 52 ДОО (10,6%) ООП ДО 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обновлялись более 5 лет</a:t>
            </a:r>
          </a:p>
          <a:p>
            <a:pPr algn="l">
              <a:lnSpc>
                <a:spcPct val="150000"/>
              </a:lnSpc>
            </a:pPr>
            <a:r>
              <a:rPr lang="ru-RU" sz="1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Позитивная динамика – более 25%</a:t>
            </a:r>
            <a:endParaRPr lang="ru-RU" sz="1600" b="1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82848"/>
              </p:ext>
            </p:extLst>
          </p:nvPr>
        </p:nvGraphicFramePr>
        <p:xfrm>
          <a:off x="6248400" y="1378344"/>
          <a:ext cx="5410200" cy="5065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3875663762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1614106316"/>
                    </a:ext>
                  </a:extLst>
                </a:gridCol>
              </a:tblGrid>
              <a:tr h="839722">
                <a:tc>
                  <a:txBody>
                    <a:bodyPr/>
                    <a:lstStyle/>
                    <a:p>
                      <a:pPr marL="179070" indent="448945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Позитивные изменения: разница уровня дефицитов 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2021-2022гг.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505811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Пошехонский МР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46,7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317330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Даниловский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709730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Любимский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707685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ГО г. Переславль-Залесский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45493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Ростовский МР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31,6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7620065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Рыбинск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863666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Ярославль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00222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Мышкинский</a:t>
                      </a:r>
                      <a:r>
                        <a:rPr lang="ru-RU" sz="1600" b="0" dirty="0">
                          <a:solidFill>
                            <a:srgbClr val="00B05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25,0</a:t>
                      </a: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605502"/>
                  </a:ext>
                </a:extLst>
              </a:tr>
              <a:tr h="419861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Тутаевский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МР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07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8300" marR="38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982447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471519" y="533400"/>
            <a:ext cx="5040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Муниципальные районы </a:t>
            </a: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максимальной позитивной динамикой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93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3400" y="1215458"/>
            <a:ext cx="3276600" cy="3545586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фокусе внимания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algn="just">
              <a:lnSpc>
                <a:spcPct val="12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наличие/отсутствие: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пункта ООП ДО «Развивающее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оценивание качества образовательной деятельности по Программе»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описания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инструментария для ВСОКО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пункта ООП ДО «Перспективы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работы по совершенствованию и развитию содержания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Программы»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28600" y="228600"/>
            <a:ext cx="117348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2E5496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ru-RU" sz="20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повышения качества образовательных программ ДО: </a:t>
            </a:r>
            <a:endParaRPr lang="ru-RU" sz="200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механизм </a:t>
            </a:r>
            <a:r>
              <a:rPr lang="ru-RU" sz="20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управления качеством образовательной программы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157545"/>
              </p:ext>
            </p:extLst>
          </p:nvPr>
        </p:nvGraphicFramePr>
        <p:xfrm>
          <a:off x="4191000" y="1215458"/>
          <a:ext cx="7467600" cy="3388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8936">
                  <a:extLst>
                    <a:ext uri="{9D8B030D-6E8A-4147-A177-3AD203B41FA5}">
                      <a16:colId xmlns:a16="http://schemas.microsoft.com/office/drawing/2014/main" val="3262470900"/>
                    </a:ext>
                  </a:extLst>
                </a:gridCol>
                <a:gridCol w="1308064">
                  <a:extLst>
                    <a:ext uri="{9D8B030D-6E8A-4147-A177-3AD203B41FA5}">
                      <a16:colId xmlns:a16="http://schemas.microsoft.com/office/drawing/2014/main" val="3311510753"/>
                    </a:ext>
                  </a:extLst>
                </a:gridCol>
                <a:gridCol w="1297650">
                  <a:extLst>
                    <a:ext uri="{9D8B030D-6E8A-4147-A177-3AD203B41FA5}">
                      <a16:colId xmlns:a16="http://schemas.microsoft.com/office/drawing/2014/main" val="1256236825"/>
                    </a:ext>
                  </a:extLst>
                </a:gridCol>
                <a:gridCol w="1186965">
                  <a:extLst>
                    <a:ext uri="{9D8B030D-6E8A-4147-A177-3AD203B41FA5}">
                      <a16:colId xmlns:a16="http://schemas.microsoft.com/office/drawing/2014/main" val="1241319291"/>
                    </a:ext>
                  </a:extLst>
                </a:gridCol>
                <a:gridCol w="1250520">
                  <a:extLst>
                    <a:ext uri="{9D8B030D-6E8A-4147-A177-3AD203B41FA5}">
                      <a16:colId xmlns:a16="http://schemas.microsoft.com/office/drawing/2014/main" val="231996279"/>
                    </a:ext>
                  </a:extLst>
                </a:gridCol>
                <a:gridCol w="1065465">
                  <a:extLst>
                    <a:ext uri="{9D8B030D-6E8A-4147-A177-3AD203B41FA5}">
                      <a16:colId xmlns:a16="http://schemas.microsoft.com/office/drawing/2014/main" val="476666738"/>
                    </a:ext>
                  </a:extLst>
                </a:gridCol>
              </a:tblGrid>
              <a:tr h="46094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Дефициты качества ООП ДО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13166"/>
                  </a:ext>
                </a:extLst>
              </a:tr>
              <a:tr h="17526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Целевой раздел ООП ДОО НЕ включает пункт «Развивающее оценивание качества образовательной деятельности по Программе»,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Целевой раздел ООП ДОО НЕ раскрывает инструментарий для ВСОКО (внутренней системы оценки качества образования)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 представлен пункт «Перспективы работы по совершенствованию и развитию содержания Программы»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78346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2021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347465"/>
                  </a:ext>
                </a:extLst>
              </a:tr>
              <a:tr h="565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6686703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49463" y="3052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867400" y="4175647"/>
            <a:ext cx="6858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8420100" y="4175647"/>
            <a:ext cx="6858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0820400" y="4175647"/>
            <a:ext cx="685800" cy="304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33401" y="5012829"/>
            <a:ext cx="11125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16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Положительная </a:t>
            </a:r>
            <a:r>
              <a:rPr lang="ru-RU" sz="1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динамика по региону – более 35%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Наиболее эффективно управленческие меры по включению элементов механизма управления качеством ООП ДО реализованы в образовательных организациях </a:t>
            </a:r>
            <a:r>
              <a:rPr lang="ru-RU" sz="1600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Большесельского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Брейтовского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Даниловского,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Любимского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Мышкинского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Некоузского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Первомайского, 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Пошехонского,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Ростовского,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утаевского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Ярославского МР, </a:t>
            </a:r>
            <a:r>
              <a:rPr lang="ru-RU" sz="16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Ярославля, г. </a:t>
            </a:r>
            <a:r>
              <a:rPr lang="ru-RU" sz="1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Рыбинска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ГО г.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Переславль-Залесский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</TotalTime>
  <Words>2982</Words>
  <Application>Microsoft Office PowerPoint</Application>
  <PresentationFormat>Широкоэкранный</PresentationFormat>
  <Paragraphs>649</Paragraphs>
  <Slides>24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Tahoma</vt:lpstr>
      <vt:lpstr>Times New Roman</vt:lpstr>
      <vt:lpstr>Wingdings</vt:lpstr>
      <vt:lpstr>Office Theme</vt:lpstr>
      <vt:lpstr>Совещание руководителей образовательных организаций,  реализующих программы дошкольного образования </vt:lpstr>
      <vt:lpstr>Механизмы управления качеством образования</vt:lpstr>
      <vt:lpstr>Презентация PowerPoint</vt:lpstr>
      <vt:lpstr>Презентация PowerPoint</vt:lpstr>
      <vt:lpstr>Общая информация о мониторинге качества дошкольного образования в Ярославской области </vt:lpstr>
      <vt:lpstr>Сведения об участниках РСОКДО - 2022</vt:lpstr>
      <vt:lpstr>Повышение качества образовательных программ дошкольного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Профессиональное развитие педагогических работников  дошкольного образования</vt:lpstr>
      <vt:lpstr>Презентация PowerPoint</vt:lpstr>
      <vt:lpstr>Повышение качества образовательных условий в ДОО</vt:lpstr>
      <vt:lpstr>Презентация PowerPoint</vt:lpstr>
      <vt:lpstr>Презентация PowerPoint</vt:lpstr>
      <vt:lpstr>Презентация PowerPoint</vt:lpstr>
      <vt:lpstr>Презентация PowerPoint</vt:lpstr>
      <vt:lpstr>Повышение качества дошкольного образования для детей с ОВЗ</vt:lpstr>
      <vt:lpstr>Развитие механизмов управления качеством дошкольного образования</vt:lpstr>
      <vt:lpstr>Презентация PowerPoint</vt:lpstr>
      <vt:lpstr>Меры адресной поддержки повышения качества образовательной среды в ДОО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 Система работы со школами с низкими результатами обучения и/или школами, функционирующими в неблагоприятных социальных условиях: эффективность принятых мер и траектория развития в 2023 году</dc:title>
  <dc:creator>КДО ГАУ ДПО ЯО ИРО</dc:creator>
  <cp:lastModifiedBy>student</cp:lastModifiedBy>
  <cp:revision>112</cp:revision>
  <dcterms:created xsi:type="dcterms:W3CDTF">2023-04-05T03:20:07Z</dcterms:created>
  <dcterms:modified xsi:type="dcterms:W3CDTF">2023-04-25T08:34:34Z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2023-04-05T00:00:00Z</vt:filetime>
  </property>
</Properties>
</file>