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pic" idx="13"/>
          </p:nvPr>
        </p:nvSpPr>
        <p:spPr>
          <a:xfrm>
            <a:off x="-1" y="700716"/>
            <a:ext cx="9144001" cy="5456571"/>
          </a:xfrm>
          <a:prstGeom prst="rect">
            <a:avLst/>
          </a:prstGeom>
        </p:spPr>
        <p:txBody>
          <a:bodyPr lIns="80165" tIns="40082" rIns="80165" bIns="40082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79193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.yar.r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d0.k@yandex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gSz6OQLFf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79512" y="3122694"/>
            <a:ext cx="8712968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Тема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детской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субъектности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современном детском саду: эффективные инструменты </a:t>
            </a:r>
            <a:r>
              <a:rPr lang="ru-RU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педагога»</a:t>
            </a:r>
            <a:endParaRPr lang="ru-RU" sz="2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4" y="0"/>
            <a:ext cx="9060170" cy="112474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68382" y="1219243"/>
            <a:ext cx="522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Региональный 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семинар </a:t>
            </a:r>
            <a:b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цикла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2852" y="1844824"/>
            <a:ext cx="79911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Развитие детской </a:t>
            </a:r>
            <a:r>
              <a:rPr lang="ru-RU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субъектности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условиях дошкольного образования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b="1" dirty="0"/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619672" y="4771403"/>
            <a:ext cx="6181415" cy="136131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ГАУ ДПО ЯО ИРО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Кафедра дошкольного образования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© Захарова Т.Н., </a:t>
            </a:r>
            <a:r>
              <a:rPr lang="ru-RU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Надежина</a:t>
            </a: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М.А.</a:t>
            </a:r>
          </a:p>
          <a:p>
            <a:pPr marL="0" indent="0" algn="ctr">
              <a:buNone/>
            </a:pP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</a:t>
            </a: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</a:t>
            </a:r>
            <a:endPara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8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Коммуникация ребенок - взрослый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195044"/>
              </p:ext>
            </p:extLst>
          </p:nvPr>
        </p:nvGraphicFramePr>
        <p:xfrm>
          <a:off x="899592" y="1700808"/>
          <a:ext cx="7488832" cy="3699637"/>
        </p:xfrm>
        <a:graphic>
          <a:graphicData uri="http://schemas.openxmlformats.org/drawingml/2006/table">
            <a:tbl>
              <a:tblPr firstRow="1" firstCol="1" bandRow="1"/>
              <a:tblGrid>
                <a:gridCol w="2920656"/>
                <a:gridCol w="4568176"/>
              </a:tblGrid>
              <a:tr h="419735">
                <a:tc rowSpan="5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Вовлеченность детей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/>
                          <a:ea typeface="Calibri"/>
                          <a:cs typeface="Times New Roman"/>
                        </a:rPr>
                        <a:t>В кругу положительная эмоциональная атмосфера – улыбки, удивление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Преимущественно дети вовлечены, хотят, чтобы их спросили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Дети хотят высказать мнение, отношение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2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Дети по своей инициативе задают вопрос или возражают  взрослому или другому ребенку (и взрослый не запрещает этого)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Видно, что детям интересен проблемный вопрос, заданный взрослым: они смотрят на него, с готовностью предлагают решения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671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>
          <a:xfrm>
            <a:off x="852488" y="2695575"/>
            <a:ext cx="7886700" cy="1384300"/>
          </a:xfrm>
        </p:spPr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Давайте работать вместе.</a:t>
            </a:r>
            <a:b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У нас все получится! </a:t>
            </a:r>
          </a:p>
        </p:txBody>
      </p:sp>
      <p:pic>
        <p:nvPicPr>
          <p:cNvPr id="6041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857250"/>
            <a:ext cx="798513" cy="798513"/>
          </a:xfrm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0" y="1543050"/>
            <a:ext cx="9144000" cy="34925"/>
          </a:xfrm>
          <a:prstGeom prst="line">
            <a:avLst/>
          </a:prstGeom>
          <a:ln w="114300" cmpd="tri">
            <a:solidFill>
              <a:srgbClr val="A32D35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82675" y="1114425"/>
            <a:ext cx="7770813" cy="30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50" dirty="0">
                <a:solidFill>
                  <a:schemeClr val="bg1">
                    <a:lumMod val="50000"/>
                  </a:schemeClr>
                </a:solidFill>
                <a:latin typeface="Impact" panose="020B0806030902050204" pitchFamily="34" charset="0"/>
              </a:rPr>
              <a:t>Институт развития образования: Ваш профессиональный рост – наша работа</a:t>
            </a:r>
          </a:p>
        </p:txBody>
      </p:sp>
      <p:sp>
        <p:nvSpPr>
          <p:cNvPr id="60422" name="TextBox 6"/>
          <p:cNvSpPr txBox="1">
            <a:spLocks noChangeArrowheads="1"/>
          </p:cNvSpPr>
          <p:nvPr/>
        </p:nvSpPr>
        <p:spPr bwMode="auto">
          <a:xfrm>
            <a:off x="5448300" y="4683125"/>
            <a:ext cx="3614738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Контактная информация: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Россия г. Ярославль, ул. Богдановича, 16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00" b="1">
                <a:solidFill>
                  <a:srgbClr val="A52C36"/>
                </a:solidFill>
              </a:rPr>
              <a:t>Сайт: </a:t>
            </a:r>
            <a:r>
              <a:rPr lang="en-US" altLang="ru-RU" sz="1500" b="1">
                <a:solidFill>
                  <a:srgbClr val="A32D35"/>
                </a:solidFill>
                <a:hlinkClick r:id="rId3"/>
              </a:rPr>
              <a:t>www.iro.yar.ru</a:t>
            </a:r>
            <a:endParaRPr lang="en-US" altLang="ru-RU" sz="1500" b="1">
              <a:solidFill>
                <a:srgbClr val="A32D3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500" b="1">
                <a:solidFill>
                  <a:srgbClr val="A52C36"/>
                </a:solidFill>
              </a:rPr>
              <a:t>E-mail</a:t>
            </a:r>
            <a:r>
              <a:rPr lang="ru-RU" altLang="ru-RU" sz="1500" b="1">
                <a:solidFill>
                  <a:srgbClr val="A52C36"/>
                </a:solidFill>
              </a:rPr>
              <a:t>: </a:t>
            </a:r>
            <a:r>
              <a:rPr lang="en-US" altLang="ru-RU" sz="1500" b="1">
                <a:solidFill>
                  <a:srgbClr val="A52C36"/>
                </a:solidFill>
                <a:hlinkClick r:id="rId4"/>
              </a:rPr>
              <a:t>kd0.k@yandex.ru</a:t>
            </a:r>
            <a:endParaRPr lang="ru-RU" altLang="ru-RU" sz="1500" b="1">
              <a:solidFill>
                <a:srgbClr val="A52C3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00" b="1">
              <a:solidFill>
                <a:srgbClr val="A52C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1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 txBox="1">
            <a:spLocks/>
          </p:cNvSpPr>
          <p:nvPr/>
        </p:nvSpPr>
        <p:spPr>
          <a:xfrm>
            <a:off x="323528" y="188640"/>
            <a:ext cx="8496944" cy="660285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 algn="ctr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ctr">
              <a:buFont typeface="Arial" pitchFamily="34" charset="0"/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Ведущие:</a:t>
            </a: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Татьяна Николаевна Захарова, </a:t>
            </a:r>
          </a:p>
          <a:p>
            <a:pPr marL="82296" indent="0" algn="just">
              <a:buFont typeface="Arial" pitchFamily="34" charset="0"/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заведующий кафедрой дошкольного образования ГАУ ДПО ЯО «Институт развития образования», кандидат педагогических наук, доцент</a:t>
            </a:r>
          </a:p>
          <a:p>
            <a:pPr marL="82296" indent="0" algn="just">
              <a:buFont typeface="Arial" pitchFamily="34" charset="0"/>
              <a:buNone/>
            </a:pPr>
            <a:r>
              <a:rPr lang="ru-RU" sz="2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Надежина</a:t>
            </a: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Марина </a:t>
            </a:r>
            <a:r>
              <a:rPr lang="ru-RU" sz="2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Алексанровна</a:t>
            </a: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82296" indent="0" algn="just">
              <a:buNone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Доцент кафедры дошкольного образования ГАУ ДПО ЯО «Институт развития образования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», кандидат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психологических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наук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82296" indent="0" algn="just">
              <a:buFont typeface="Arial" pitchFamily="34" charset="0"/>
              <a:buNone/>
            </a:pP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2296" indent="0" algn="just">
              <a:buFont typeface="Arial" pitchFamily="34" charset="0"/>
              <a:buNone/>
            </a:pP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0112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ru-RU" dirty="0" err="1" smtClean="0"/>
              <a:t>субъектность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Человек оценивает ситуацию</a:t>
            </a:r>
          </a:p>
          <a:p>
            <a:pPr marL="0" indent="0">
              <a:buNone/>
            </a:pPr>
            <a:r>
              <a:rPr lang="ru-RU" dirty="0" smtClean="0"/>
              <a:t>Принимает решение ее изменить</a:t>
            </a:r>
          </a:p>
          <a:p>
            <a:pPr marL="0" indent="0">
              <a:buNone/>
            </a:pPr>
            <a:r>
              <a:rPr lang="ru-RU" dirty="0" smtClean="0"/>
              <a:t>Формулирует намерение</a:t>
            </a:r>
          </a:p>
          <a:p>
            <a:pPr marL="0" indent="0">
              <a:buNone/>
            </a:pPr>
            <a:r>
              <a:rPr lang="ru-RU" dirty="0" smtClean="0"/>
              <a:t>Действует</a:t>
            </a:r>
          </a:p>
          <a:p>
            <a:pPr marL="0" indent="0">
              <a:buNone/>
            </a:pPr>
            <a:r>
              <a:rPr lang="ru-RU" dirty="0" smtClean="0"/>
              <a:t>Соотносит происходящее с собственным замыслом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56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r>
              <a:rPr lang="en-US" dirty="0" smtClean="0"/>
              <a:t>D</a:t>
            </a:r>
            <a:r>
              <a:rPr lang="ru-RU" dirty="0" smtClean="0"/>
              <a:t> модель Марии </a:t>
            </a:r>
            <a:r>
              <a:rPr lang="ru-RU" dirty="0" err="1" smtClean="0"/>
              <a:t>Миркес</a:t>
            </a:r>
            <a:endParaRPr lang="ru-RU" dirty="0"/>
          </a:p>
        </p:txBody>
      </p:sp>
      <p:pic>
        <p:nvPicPr>
          <p:cNvPr id="1026" name="Picture 2" descr="C:\Users\student\Downloads\3-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556792"/>
            <a:ext cx="6333078" cy="510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16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Коммуникация ребенок - взрослый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Вопросы взрослого</a:t>
            </a:r>
          </a:p>
          <a:p>
            <a:pPr marL="514350" indent="-514350">
              <a:buAutoNum type="arabicPeriod"/>
            </a:pPr>
            <a:r>
              <a:rPr lang="ru-RU" dirty="0"/>
              <a:t>Реакции взрослого на детские </a:t>
            </a:r>
            <a:r>
              <a:rPr lang="ru-RU" dirty="0" smtClean="0"/>
              <a:t>ответы</a:t>
            </a:r>
          </a:p>
          <a:p>
            <a:pPr marL="514350" indent="-514350">
              <a:buAutoNum type="arabicPeriod"/>
            </a:pPr>
            <a:r>
              <a:rPr lang="ru-RU" dirty="0"/>
              <a:t>Взаимодействие между детьми во время </a:t>
            </a:r>
            <a:r>
              <a:rPr lang="ru-RU" dirty="0" smtClean="0"/>
              <a:t>обсуждения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Вовлеченность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788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Коммуникация ребенок - взрослый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Кейс: </a:t>
            </a:r>
            <a:r>
              <a:rPr lang="ru-RU" dirty="0" smtClean="0"/>
              <a:t>Утренний круг. Подготовительная группа.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www.youtube.com/watch?v=sgSz6OQLFfw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43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Коммуникация ребенок - взрослый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242659"/>
              </p:ext>
            </p:extLst>
          </p:nvPr>
        </p:nvGraphicFramePr>
        <p:xfrm>
          <a:off x="755576" y="1556792"/>
          <a:ext cx="7848872" cy="4355592"/>
        </p:xfrm>
        <a:graphic>
          <a:graphicData uri="http://schemas.openxmlformats.org/drawingml/2006/table">
            <a:tbl>
              <a:tblPr firstRow="1" firstCol="1" bandRow="1"/>
              <a:tblGrid>
                <a:gridCol w="2448272"/>
                <a:gridCol w="5400600"/>
              </a:tblGrid>
              <a:tr h="504190"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Вопросы </a:t>
                      </a:r>
                      <a:r>
                        <a:rPr lang="ru-RU" sz="18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взрослого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/>
                          <a:ea typeface="Calibri"/>
                          <a:cs typeface="Times New Roman"/>
                        </a:rPr>
                        <a:t>Звучат не только вопросы, предполагающие «хоровые» («правильные», требующие запоминания) ответы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Во время обсуждения звучат вопросы, позволяющие детям высказать разные ответы и выразить свое отношение к ситуации (что ты любишь? Что тебе подарили? Что тебе понравилось? Что вы увидели по дороге в сад?)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Во время обсуждения педагог  НЕСКОЛЬКО раз задает вопросы, которые предполагают мышление – высказывание разных точек зрения, и в обсуждении звучат разные идеи детей (или поддерживает такой вопрос, заданный детьми) 1 балл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569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Коммуникация ребенок - взрослый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5983464"/>
              </p:ext>
            </p:extLst>
          </p:nvPr>
        </p:nvGraphicFramePr>
        <p:xfrm>
          <a:off x="755576" y="1772817"/>
          <a:ext cx="7704856" cy="3119654"/>
        </p:xfrm>
        <a:graphic>
          <a:graphicData uri="http://schemas.openxmlformats.org/drawingml/2006/table">
            <a:tbl>
              <a:tblPr firstRow="1" firstCol="1" bandRow="1"/>
              <a:tblGrid>
                <a:gridCol w="3312368"/>
                <a:gridCol w="4392488"/>
              </a:tblGrid>
              <a:tr h="976460"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Реакции взрослого на детские </a:t>
                      </a:r>
                      <a:r>
                        <a:rPr lang="ru-RU" sz="16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ответы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Взрослый, задавая вопрос, держит паузу, давая возможность ребенку ответить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Взрослый откликается эмоционально: показывает, что ему интересен детский ответ, повторяет его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1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Взрослый РЕГУЛЯРНО откликается содержательно: звучит реплика или вопрос, которые позволяют развернуть диалог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603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Коммуникация ребенок - взрослый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099342"/>
              </p:ext>
            </p:extLst>
          </p:nvPr>
        </p:nvGraphicFramePr>
        <p:xfrm>
          <a:off x="971550" y="2060849"/>
          <a:ext cx="7560890" cy="1978143"/>
        </p:xfrm>
        <a:graphic>
          <a:graphicData uri="http://schemas.openxmlformats.org/drawingml/2006/table">
            <a:tbl>
              <a:tblPr firstRow="1" firstCol="1" bandRow="1"/>
              <a:tblGrid>
                <a:gridCol w="3600450"/>
                <a:gridCol w="3960440"/>
              </a:tblGrid>
              <a:tr h="576063"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Взаимодействие между детьми во время </a:t>
                      </a:r>
                      <a:r>
                        <a:rPr lang="ru-RU" sz="16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обсуждения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Дети сидят в кругу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Во время обсуждения дети РЕГУЛЯРНО обращаются друг к другу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Педагог побуждает детей обращаться друг к другу: возражать, задавать вопросы или соглашаться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796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430</Words>
  <Application>Microsoft Office PowerPoint</Application>
  <PresentationFormat>Экран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Что такое субъектность?</vt:lpstr>
      <vt:lpstr>3D модель Марии Миркес</vt:lpstr>
      <vt:lpstr>Коммуникация ребенок - взрослый</vt:lpstr>
      <vt:lpstr>Коммуникация ребенок - взрослый</vt:lpstr>
      <vt:lpstr>Коммуникация ребенок - взрослый</vt:lpstr>
      <vt:lpstr>Коммуникация ребенок - взрослый</vt:lpstr>
      <vt:lpstr>Коммуникация ребенок - взрослый</vt:lpstr>
      <vt:lpstr>Коммуникация ребенок - взрослый</vt:lpstr>
      <vt:lpstr>Давайте работать вместе. У нас все получится!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student</dc:creator>
  <cp:lastModifiedBy>student</cp:lastModifiedBy>
  <cp:revision>21</cp:revision>
  <dcterms:created xsi:type="dcterms:W3CDTF">2023-09-25T12:39:03Z</dcterms:created>
  <dcterms:modified xsi:type="dcterms:W3CDTF">2024-04-27T09:00:14Z</dcterms:modified>
</cp:coreProperties>
</file>