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67" r:id="rId4"/>
    <p:sldId id="266" r:id="rId5"/>
    <p:sldId id="268" r:id="rId6"/>
    <p:sldId id="269" r:id="rId7"/>
    <p:sldId id="270" r:id="rId8"/>
  </p:sldIdLst>
  <p:sldSz cx="6858000" cy="9144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339" y="-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" y="22635"/>
            <a:ext cx="6855544" cy="9127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14500" y="1619672"/>
            <a:ext cx="5070028" cy="2736304"/>
          </a:xfrm>
          <a:prstGeom prst="rect">
            <a:avLst/>
          </a:prstGeom>
        </p:spPr>
        <p:txBody>
          <a:bodyPr>
            <a:prstTxWarp prst="textPlain">
              <a:avLst>
                <a:gd name="adj" fmla="val 49709"/>
              </a:avLst>
            </a:prstTxWarp>
            <a:spAutoFit/>
          </a:bodyPr>
          <a:lstStyle/>
          <a:p>
            <a:pPr algn="ctr"/>
            <a:r>
              <a:rPr lang="ru-RU" sz="2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Региональный семинар-практикум </a:t>
            </a:r>
            <a:endParaRPr lang="ru-RU" sz="28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400" dirty="0" smtClean="0"/>
              <a:t>для </a:t>
            </a:r>
            <a:r>
              <a:rPr lang="ru-RU" sz="2400" dirty="0"/>
              <a:t>музыкальных </a:t>
            </a:r>
            <a:r>
              <a:rPr lang="ru-RU" sz="2400" dirty="0" smtClean="0"/>
              <a:t>руководителей</a:t>
            </a:r>
          </a:p>
          <a:p>
            <a:pPr algn="ctr"/>
            <a:r>
              <a:rPr lang="ru-RU" sz="2400" dirty="0" smtClean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192" y="5318125"/>
            <a:ext cx="678207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317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Музыкальная </a:t>
            </a:r>
            <a:r>
              <a:rPr lang="ru-RU" sz="3200" b="1" dirty="0">
                <a:ln w="317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гостиная </a:t>
            </a:r>
            <a:endParaRPr lang="ru-RU" sz="3200" b="1" dirty="0" smtClean="0">
              <a:ln w="317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600" b="1" dirty="0" smtClean="0">
                <a:ln w="317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600" b="1" dirty="0">
                <a:ln w="317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Сила музыки: Волжская волна</a:t>
            </a:r>
            <a:r>
              <a:rPr lang="ru-RU" sz="3600" b="1" dirty="0" smtClean="0">
                <a:ln w="317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600" b="1" dirty="0">
              <a:ln w="317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8680" y="3971836"/>
            <a:ext cx="6235848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Центров развития ребенка -детских садов (</a:t>
            </a:r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Образовательных комплексов) 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муниципальных округов </a:t>
            </a:r>
          </a:p>
        </p:txBody>
      </p:sp>
      <p:pic>
        <p:nvPicPr>
          <p:cNvPr id="5126" name="Picture 6" descr="Picture backgrou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8E6F3"/>
              </a:clrFrom>
              <a:clrTo>
                <a:srgbClr val="D8E6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497" y="6976313"/>
            <a:ext cx="1340763" cy="134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388" y="6922077"/>
            <a:ext cx="1395000" cy="139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" t="42305" r="5942" b="26755"/>
          <a:stretch/>
        </p:blipFill>
        <p:spPr>
          <a:xfrm>
            <a:off x="4096765" y="7139429"/>
            <a:ext cx="2356572" cy="1092795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6976313"/>
            <a:ext cx="817153" cy="171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830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88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76" t="1449" r="12319" b="1268"/>
          <a:stretch/>
        </p:blipFill>
        <p:spPr bwMode="auto">
          <a:xfrm>
            <a:off x="0" y="0"/>
            <a:ext cx="6882268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24349"/>
            <a:ext cx="6741368" cy="855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9.00-10.00</a:t>
            </a:r>
            <a:r>
              <a:rPr lang="ru-RU" sz="2400" dirty="0"/>
              <a:t> Регистрация участников, кофе-пауза</a:t>
            </a:r>
          </a:p>
          <a:p>
            <a:pPr algn="ctr"/>
            <a:r>
              <a:rPr lang="ru-RU" sz="2800" b="1" dirty="0"/>
              <a:t>10.00-10.15</a:t>
            </a:r>
            <a:r>
              <a:rPr lang="ru-RU" sz="2400" b="1" dirty="0"/>
              <a:t> </a:t>
            </a:r>
            <a:r>
              <a:rPr lang="ru-RU" sz="2400" dirty="0"/>
              <a:t>Открытие </a:t>
            </a:r>
            <a:endParaRPr lang="ru-RU" sz="2400" dirty="0" smtClean="0"/>
          </a:p>
          <a:p>
            <a:pPr algn="ctr"/>
            <a:r>
              <a:rPr lang="ru-RU" sz="2000" dirty="0" smtClean="0"/>
              <a:t>                   (</a:t>
            </a:r>
            <a:r>
              <a:rPr lang="ru-RU" sz="2000" dirty="0" err="1" smtClean="0"/>
              <a:t>Наргис</a:t>
            </a:r>
            <a:r>
              <a:rPr lang="ru-RU" sz="2000" dirty="0" smtClean="0"/>
              <a:t> </a:t>
            </a:r>
            <a:r>
              <a:rPr lang="ru-RU" sz="2000" dirty="0" err="1" smtClean="0"/>
              <a:t>Мухлаева</a:t>
            </a:r>
            <a:r>
              <a:rPr lang="ru-RU" sz="2000" dirty="0" smtClean="0"/>
              <a:t>, Ксения Попкова)</a:t>
            </a:r>
            <a:endParaRPr lang="ru-RU" sz="2000" dirty="0" smtClean="0"/>
          </a:p>
          <a:p>
            <a:pPr algn="ctr"/>
            <a:r>
              <a:rPr lang="ru-RU" sz="2400" dirty="0" smtClean="0"/>
              <a:t>Приветственное слово </a:t>
            </a:r>
          </a:p>
          <a:p>
            <a:pPr algn="ctr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Акифьевой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Натальи Владимировны</a:t>
            </a:r>
            <a:r>
              <a:rPr lang="ru-RU" sz="2400" dirty="0" smtClean="0"/>
              <a:t>,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dirty="0" smtClean="0"/>
              <a:t>заместителя директора-руководителя Центра развития ребенка-детский </a:t>
            </a:r>
            <a:r>
              <a:rPr lang="ru-RU" dirty="0"/>
              <a:t>сад №1 «Солнышко</a:t>
            </a:r>
            <a:r>
              <a:rPr lang="ru-RU" dirty="0" smtClean="0"/>
              <a:t>» МОУ СОШ «Образовательный комплекс №2»</a:t>
            </a:r>
            <a:endParaRPr lang="ru-RU" dirty="0"/>
          </a:p>
          <a:p>
            <a:pPr algn="ctr"/>
            <a:r>
              <a:rPr lang="ru-RU" sz="2800" b="1" dirty="0" smtClean="0"/>
              <a:t>10.15-10.25</a:t>
            </a:r>
            <a:r>
              <a:rPr lang="ru-RU" sz="2400" dirty="0" smtClean="0"/>
              <a:t> </a:t>
            </a:r>
            <a:r>
              <a:rPr lang="ru-RU" sz="2400" dirty="0"/>
              <a:t>Приветствие: </a:t>
            </a:r>
            <a:endParaRPr lang="ru-RU" sz="2400" dirty="0" smtClean="0"/>
          </a:p>
          <a:p>
            <a:pPr algn="ctr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Коржов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Алексей Васильевич</a:t>
            </a:r>
            <a:r>
              <a:rPr lang="ru-RU" sz="2400" dirty="0" smtClean="0"/>
              <a:t>, </a:t>
            </a:r>
          </a:p>
          <a:p>
            <a:pPr algn="ctr"/>
            <a:r>
              <a:rPr lang="ru-RU" dirty="0" err="1" smtClean="0"/>
              <a:t>зам.начальника</a:t>
            </a:r>
            <a:r>
              <a:rPr lang="ru-RU" dirty="0" smtClean="0"/>
              <a:t> управления образования Некрасовского муниципального района</a:t>
            </a:r>
          </a:p>
          <a:p>
            <a:pPr algn="ctr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Генюш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Ирина Александровна</a:t>
            </a:r>
            <a:r>
              <a:rPr lang="ru-RU" sz="2400" dirty="0"/>
              <a:t>, </a:t>
            </a:r>
            <a:endParaRPr lang="ru-RU" sz="2400" dirty="0" smtClean="0"/>
          </a:p>
          <a:p>
            <a:pPr algn="ctr"/>
            <a:r>
              <a:rPr lang="ru-RU" dirty="0" smtClean="0"/>
              <a:t>заместитель </a:t>
            </a:r>
            <a:r>
              <a:rPr lang="ru-RU" dirty="0"/>
              <a:t>директора по УВР МУ ДО Центр развития детского творчества "Созвездие", координатор дошкольного образования Некрасовского </a:t>
            </a:r>
            <a:r>
              <a:rPr lang="ru-RU" dirty="0" smtClean="0"/>
              <a:t>муниципального района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Меньшикова Юлия Викторовна</a:t>
            </a:r>
            <a:r>
              <a:rPr lang="ru-RU" sz="2400" dirty="0"/>
              <a:t>, </a:t>
            </a:r>
          </a:p>
          <a:p>
            <a:pPr algn="ctr"/>
            <a:r>
              <a:rPr lang="ru-RU" dirty="0" smtClean="0"/>
              <a:t>                директор </a:t>
            </a:r>
            <a:r>
              <a:rPr lang="ru-RU" dirty="0"/>
              <a:t>МОУ СОШ «Образовательный комплекс №2»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Захарова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Татьяна Николаевна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dirty="0" smtClean="0"/>
              <a:t>заведующий </a:t>
            </a:r>
            <a:r>
              <a:rPr lang="ru-RU" dirty="0"/>
              <a:t>кафедрой </a:t>
            </a:r>
            <a:endParaRPr lang="ru-RU" dirty="0" smtClean="0"/>
          </a:p>
          <a:p>
            <a:pPr algn="ctr"/>
            <a:r>
              <a:rPr lang="ru-RU" dirty="0" smtClean="0"/>
              <a:t>дошкольного </a:t>
            </a:r>
            <a:r>
              <a:rPr lang="ru-RU" dirty="0"/>
              <a:t>образования </a:t>
            </a:r>
            <a:r>
              <a:rPr lang="ru-RU" dirty="0" smtClean="0"/>
              <a:t>ГАУ ДПО ЯО ИРО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 smtClean="0"/>
          </a:p>
          <a:p>
            <a:pPr algn="ctr"/>
            <a:r>
              <a:rPr lang="ru-RU" sz="2800" b="1" dirty="0" smtClean="0"/>
              <a:t>10.25-10.45</a:t>
            </a:r>
            <a:r>
              <a:rPr lang="ru-RU" sz="2400" dirty="0" smtClean="0"/>
              <a:t> </a:t>
            </a:r>
            <a:r>
              <a:rPr lang="ru-RU" sz="2400" dirty="0" err="1"/>
              <a:t>Флешмоб</a:t>
            </a:r>
            <a:endParaRPr lang="ru-RU" sz="2400" dirty="0"/>
          </a:p>
          <a:p>
            <a:pPr algn="ctr"/>
            <a:endParaRPr lang="ru-RU" sz="2400" b="1" dirty="0" smtClean="0"/>
          </a:p>
          <a:p>
            <a:pPr algn="ctr"/>
            <a:r>
              <a:rPr lang="ru-RU" sz="2800" b="1" dirty="0" smtClean="0"/>
              <a:t>10.45-11.00</a:t>
            </a:r>
            <a:r>
              <a:rPr lang="ru-RU" sz="2400" dirty="0" smtClean="0"/>
              <a:t> </a:t>
            </a:r>
            <a:r>
              <a:rPr lang="ru-RU" sz="2400" dirty="0" err="1"/>
              <a:t>Нетворкинг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33032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76" t="1449" r="12319" b="1268"/>
          <a:stretch/>
        </p:blipFill>
        <p:spPr bwMode="auto">
          <a:xfrm>
            <a:off x="15003" y="0"/>
            <a:ext cx="6882268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80346" y="4958953"/>
            <a:ext cx="461637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Гостиная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М.И.Глинки</a:t>
            </a: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«Поиграем?»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354" y="0"/>
            <a:ext cx="2505646" cy="774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2109" y="-66099"/>
            <a:ext cx="628856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n>
                  <a:solidFill>
                    <a:schemeClr val="tx1"/>
                  </a:solidFill>
                </a:ln>
              </a:rPr>
              <a:t/>
            </a:r>
            <a:br>
              <a:rPr lang="ru-RU" sz="2000" dirty="0">
                <a:ln>
                  <a:solidFill>
                    <a:schemeClr val="tx1"/>
                  </a:solidFill>
                </a:ln>
              </a:rPr>
            </a:br>
            <a:r>
              <a:rPr lang="ru-RU" sz="28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11.00-11.45 -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Музыкальная </a:t>
            </a:r>
            <a:r>
              <a:rPr lang="ru-RU" sz="28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карусель </a:t>
            </a:r>
            <a:endParaRPr lang="ru-RU" sz="2800" b="1" dirty="0" smtClean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000" dirty="0">
                <a:ln>
                  <a:solidFill>
                    <a:schemeClr val="tx1"/>
                  </a:solidFill>
                </a:ln>
              </a:rPr>
              <a:t/>
            </a:r>
            <a:br>
              <a:rPr lang="ru-RU" sz="2000" dirty="0">
                <a:ln>
                  <a:solidFill>
                    <a:schemeClr val="tx1"/>
                  </a:solidFill>
                </a:ln>
              </a:rPr>
            </a:br>
            <a:endParaRPr lang="ru-RU" sz="20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960" y="764485"/>
            <a:ext cx="888758" cy="6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01084" y="672565"/>
            <a:ext cx="429554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Гостиная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С.С.Прокофьева</a:t>
            </a: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«Сказочный мир»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65"/>
          <a:stretch/>
        </p:blipFill>
        <p:spPr bwMode="auto">
          <a:xfrm>
            <a:off x="4945407" y="4805267"/>
            <a:ext cx="1777515" cy="101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37978" y="1910972"/>
            <a:ext cx="642175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/>
            <a:r>
              <a:rPr lang="ru-RU" sz="1400" b="1" dirty="0"/>
              <a:t>Ананьева Елена </a:t>
            </a:r>
            <a:r>
              <a:rPr lang="ru-RU" sz="1400" b="1" dirty="0" smtClean="0"/>
              <a:t>Викторовна, </a:t>
            </a:r>
            <a:r>
              <a:rPr lang="ru-RU" sz="1400" b="1" dirty="0" err="1" smtClean="0"/>
              <a:t>муз.руководитель</a:t>
            </a:r>
            <a:r>
              <a:rPr lang="ru-RU" sz="1400" b="1" dirty="0" smtClean="0"/>
              <a:t> </a:t>
            </a:r>
          </a:p>
          <a:p>
            <a:pPr algn="ctr" fontAlgn="auto"/>
            <a:r>
              <a:rPr lang="ru-RU" sz="1400" b="1" dirty="0" smtClean="0"/>
              <a:t>(</a:t>
            </a:r>
            <a:r>
              <a:rPr lang="ru-RU" sz="1400" dirty="0" smtClean="0"/>
              <a:t>ОК </a:t>
            </a:r>
            <a:r>
              <a:rPr lang="ru-RU" sz="1400" dirty="0"/>
              <a:t>"</a:t>
            </a:r>
            <a:r>
              <a:rPr lang="ru-RU" sz="1400" dirty="0" smtClean="0"/>
              <a:t>Открытие» ЦРР </a:t>
            </a:r>
            <a:r>
              <a:rPr lang="ru-RU" sz="1400" dirty="0"/>
              <a:t>"детский </a:t>
            </a:r>
            <a:r>
              <a:rPr lang="ru-RU" sz="1400" dirty="0" smtClean="0"/>
              <a:t>сад №8 </a:t>
            </a:r>
            <a:r>
              <a:rPr lang="ru-RU" sz="1400" dirty="0"/>
              <a:t>"Колосок"" </a:t>
            </a:r>
            <a:r>
              <a:rPr lang="ru-RU" sz="1400" dirty="0" smtClean="0"/>
              <a:t> </a:t>
            </a:r>
            <a:r>
              <a:rPr lang="ru-RU" sz="1400" dirty="0" err="1" smtClean="0"/>
              <a:t>Тутаевский</a:t>
            </a:r>
            <a:r>
              <a:rPr lang="ru-RU" sz="1400" dirty="0" smtClean="0"/>
              <a:t> р-он</a:t>
            </a:r>
            <a:r>
              <a:rPr lang="ru-RU" sz="1400" dirty="0"/>
              <a:t>, </a:t>
            </a:r>
            <a:r>
              <a:rPr lang="ru-RU" sz="1400" dirty="0" err="1" smtClean="0"/>
              <a:t>п.Фоминское</a:t>
            </a:r>
            <a:r>
              <a:rPr lang="ru-RU" sz="1400" dirty="0" smtClean="0"/>
              <a:t>)</a:t>
            </a:r>
            <a:endParaRPr lang="ru-RU" sz="1400" dirty="0"/>
          </a:p>
          <a:p>
            <a:pPr algn="ctr"/>
            <a:r>
              <a:rPr lang="ru-RU" sz="1400" b="1" dirty="0" smtClean="0"/>
              <a:t>Смирнова </a:t>
            </a:r>
            <a:r>
              <a:rPr lang="ru-RU" sz="1400" b="1" dirty="0"/>
              <a:t>Мария </a:t>
            </a:r>
            <a:r>
              <a:rPr lang="ru-RU" sz="1400" b="1" dirty="0" smtClean="0"/>
              <a:t>Александровна, </a:t>
            </a:r>
            <a:r>
              <a:rPr lang="ru-RU" sz="1400" b="1" dirty="0" err="1" smtClean="0"/>
              <a:t>муз.руководитель</a:t>
            </a:r>
            <a:r>
              <a:rPr lang="ru-RU" sz="1400" b="1" dirty="0" smtClean="0"/>
              <a:t> </a:t>
            </a:r>
          </a:p>
          <a:p>
            <a:pPr algn="ctr"/>
            <a:r>
              <a:rPr lang="ru-RU" sz="1400" dirty="0" smtClean="0"/>
              <a:t>(ОК </a:t>
            </a:r>
            <a:r>
              <a:rPr lang="ru-RU" sz="1400" dirty="0"/>
              <a:t>"Успех" ЦРР детский сад 27 "Цветик-</a:t>
            </a:r>
            <a:r>
              <a:rPr lang="ru-RU" sz="1400" dirty="0" err="1"/>
              <a:t>семицветик</a:t>
            </a:r>
            <a:r>
              <a:rPr lang="ru-RU" sz="1400" dirty="0"/>
              <a:t>" </a:t>
            </a:r>
            <a:r>
              <a:rPr lang="ru-RU" sz="1400" dirty="0" smtClean="0"/>
              <a:t>г</a:t>
            </a:r>
            <a:r>
              <a:rPr lang="ru-RU" sz="1400" dirty="0"/>
              <a:t>. </a:t>
            </a:r>
            <a:r>
              <a:rPr lang="ru-RU" sz="1400" dirty="0" smtClean="0"/>
              <a:t>Тутаев)</a:t>
            </a:r>
            <a:endParaRPr lang="ru-RU" sz="1400" dirty="0"/>
          </a:p>
          <a:p>
            <a:pPr algn="ctr"/>
            <a:r>
              <a:rPr lang="ru-RU" sz="1400" b="1" dirty="0"/>
              <a:t>Седова Лариса </a:t>
            </a:r>
            <a:r>
              <a:rPr lang="ru-RU" sz="1400" b="1" dirty="0" smtClean="0"/>
              <a:t>Владимировна, </a:t>
            </a:r>
            <a:r>
              <a:rPr lang="ru-RU" sz="1400" b="1" dirty="0" err="1" smtClean="0"/>
              <a:t>муз.руководитель</a:t>
            </a:r>
            <a:r>
              <a:rPr lang="ru-RU" sz="1400" b="1" dirty="0" smtClean="0"/>
              <a:t>  </a:t>
            </a:r>
          </a:p>
          <a:p>
            <a:pPr algn="ctr"/>
            <a:r>
              <a:rPr lang="ru-RU" sz="1400" dirty="0" smtClean="0"/>
              <a:t>(ОК "Открытие</a:t>
            </a:r>
            <a:r>
              <a:rPr lang="ru-RU" sz="1400" dirty="0"/>
              <a:t>" </a:t>
            </a:r>
            <a:r>
              <a:rPr lang="ru-RU" sz="1400" dirty="0" err="1"/>
              <a:t>Црр</a:t>
            </a:r>
            <a:r>
              <a:rPr lang="ru-RU" sz="1400" dirty="0"/>
              <a:t> </a:t>
            </a:r>
            <a:r>
              <a:rPr lang="ru-RU" sz="1400" dirty="0" smtClean="0"/>
              <a:t>детский сад </a:t>
            </a:r>
            <a:r>
              <a:rPr lang="ru-RU" sz="1400" dirty="0"/>
              <a:t>№25"Дюймовочка" Ярославская </a:t>
            </a:r>
            <a:r>
              <a:rPr lang="ru-RU" sz="1400" dirty="0" err="1"/>
              <a:t>обл</a:t>
            </a:r>
            <a:r>
              <a:rPr lang="ru-RU" sz="1400" dirty="0"/>
              <a:t>, </a:t>
            </a:r>
            <a:r>
              <a:rPr lang="ru-RU" sz="1400" dirty="0" smtClean="0"/>
              <a:t>п. Константиновский)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74474" y="1380451"/>
            <a:ext cx="54082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«Использование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нетрадиционного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материала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музыкально ритмическом развитии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дошк.возраста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5157" y="3510402"/>
            <a:ext cx="56966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Использование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радужных камешков и 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робомыши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 развитии музыкального восприятия, мышления, творческого воображения и развитии речи дошкольников.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75065" y="4249244"/>
            <a:ext cx="5408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/>
            <a:r>
              <a:rPr lang="ru-RU" sz="1400" b="1" dirty="0"/>
              <a:t>Денискина Татьяна </a:t>
            </a:r>
            <a:r>
              <a:rPr lang="ru-RU" sz="1400" b="1" dirty="0" smtClean="0"/>
              <a:t>Владимировна, </a:t>
            </a:r>
            <a:r>
              <a:rPr lang="ru-RU" sz="1400" b="1" dirty="0" err="1" smtClean="0"/>
              <a:t>муз.руководитель</a:t>
            </a:r>
            <a:r>
              <a:rPr lang="ru-RU" sz="1400" b="1" dirty="0" smtClean="0"/>
              <a:t> </a:t>
            </a:r>
          </a:p>
          <a:p>
            <a:pPr fontAlgn="auto"/>
            <a:r>
              <a:rPr lang="ru-RU" sz="1400" dirty="0" smtClean="0"/>
              <a:t>(ОК "Успех</a:t>
            </a:r>
            <a:r>
              <a:rPr lang="ru-RU" sz="1400" dirty="0"/>
              <a:t>" </a:t>
            </a:r>
            <a:r>
              <a:rPr lang="ru-RU" sz="1400" dirty="0" smtClean="0"/>
              <a:t>ЦРР- </a:t>
            </a:r>
            <a:r>
              <a:rPr lang="ru-RU" sz="1400" dirty="0"/>
              <a:t>детский сад №14 </a:t>
            </a:r>
            <a:r>
              <a:rPr lang="ru-RU" sz="1400" dirty="0" smtClean="0"/>
              <a:t>«Сказка» </a:t>
            </a:r>
            <a:r>
              <a:rPr lang="ru-RU" sz="1400" dirty="0" err="1" smtClean="0"/>
              <a:t>г.Тутаев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88799" y="6249933"/>
            <a:ext cx="5841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/>
            <a:r>
              <a:rPr lang="ru-RU" sz="1400" b="1" dirty="0"/>
              <a:t>Ушакова Анна </a:t>
            </a:r>
            <a:r>
              <a:rPr lang="ru-RU" sz="1400" b="1" dirty="0" smtClean="0"/>
              <a:t>Леонтьевна, </a:t>
            </a:r>
            <a:r>
              <a:rPr lang="ru-RU" sz="1400" b="1" dirty="0" err="1" smtClean="0"/>
              <a:t>муз.руководитель</a:t>
            </a:r>
            <a:r>
              <a:rPr lang="ru-RU" sz="1400" b="1" dirty="0" smtClean="0"/>
              <a:t> </a:t>
            </a:r>
          </a:p>
          <a:p>
            <a:pPr algn="ctr" fontAlgn="auto"/>
            <a:r>
              <a:rPr lang="ru-RU" sz="1400" dirty="0" smtClean="0"/>
              <a:t>(ОК </a:t>
            </a:r>
            <a:r>
              <a:rPr lang="ru-RU" sz="1400" dirty="0"/>
              <a:t>№7" Центр развития ребёнка - детский сад </a:t>
            </a:r>
            <a:r>
              <a:rPr lang="ru-RU" sz="1400" dirty="0" smtClean="0"/>
              <a:t>10 г</a:t>
            </a:r>
            <a:r>
              <a:rPr lang="ru-RU" sz="1400" dirty="0"/>
              <a:t>. </a:t>
            </a:r>
            <a:r>
              <a:rPr lang="ru-RU" sz="1400" dirty="0" smtClean="0"/>
              <a:t>Ярославль)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76177" y="5666839"/>
            <a:ext cx="3429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"Не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просто: "Здравствуй!", а старт успешного музыкального занятия"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86417" y="6795537"/>
            <a:ext cx="47298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Использование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дидактического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пособия-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лепбук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"Ложка-русский сувенир"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85725" y="7380312"/>
            <a:ext cx="5611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/>
              <a:t>Видова</a:t>
            </a:r>
            <a:r>
              <a:rPr lang="ru-RU" sz="1400" b="1" dirty="0"/>
              <a:t> М. И. 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муз.руководитель</a:t>
            </a:r>
            <a:endParaRPr lang="ru-RU" sz="1400" b="1" dirty="0"/>
          </a:p>
          <a:p>
            <a:pPr algn="ctr"/>
            <a:r>
              <a:rPr lang="ru-RU" sz="1400" dirty="0" smtClean="0"/>
              <a:t>(ОК № </a:t>
            </a:r>
            <a:r>
              <a:rPr lang="ru-RU" sz="1400" dirty="0"/>
              <a:t>9" Центр развития ребёнка детский сад </a:t>
            </a:r>
            <a:r>
              <a:rPr lang="ru-RU" sz="1400" dirty="0" smtClean="0"/>
              <a:t> №233</a:t>
            </a:r>
            <a:r>
              <a:rPr lang="ru-RU" sz="1400" dirty="0"/>
              <a:t>" </a:t>
            </a:r>
            <a:r>
              <a:rPr lang="ru-RU" sz="1400" dirty="0" err="1"/>
              <a:t>г.Ярославль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84891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76" t="1449" r="12319" b="1268"/>
          <a:stretch/>
        </p:blipFill>
        <p:spPr bwMode="auto">
          <a:xfrm>
            <a:off x="0" y="-3750"/>
            <a:ext cx="6882268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16250" y="812415"/>
            <a:ext cx="322806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Гостиная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П.И.Чайковского</a:t>
            </a: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«Русская душа» 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0232" y="4305725"/>
            <a:ext cx="508878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Гостиная Н.А Римский-Корсаков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«Волшебная флейта»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65B2F8"/>
              </a:clrFrom>
              <a:clrTo>
                <a:srgbClr val="65B2F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313" y="755774"/>
            <a:ext cx="1486065" cy="124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120" y="37715"/>
            <a:ext cx="250507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3702" y="-3750"/>
            <a:ext cx="628856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n>
                  <a:solidFill>
                    <a:schemeClr val="tx1"/>
                  </a:solidFill>
                </a:ln>
              </a:rPr>
              <a:t/>
            </a:r>
            <a:br>
              <a:rPr lang="ru-RU" sz="2000" dirty="0">
                <a:ln>
                  <a:solidFill>
                    <a:schemeClr val="tx1"/>
                  </a:solidFill>
                </a:ln>
              </a:rPr>
            </a:br>
            <a:r>
              <a:rPr lang="ru-RU" sz="28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11.00-11.45 -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Музыкальная </a:t>
            </a:r>
            <a:r>
              <a:rPr lang="ru-RU" sz="28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карусель </a:t>
            </a:r>
            <a:endParaRPr lang="ru-RU" sz="2800" b="1" dirty="0" smtClean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000" dirty="0">
                <a:ln>
                  <a:solidFill>
                    <a:schemeClr val="tx1"/>
                  </a:solidFill>
                </a:ln>
              </a:rPr>
              <a:t/>
            </a:r>
            <a:br>
              <a:rPr lang="ru-RU" sz="2000" dirty="0">
                <a:ln>
                  <a:solidFill>
                    <a:schemeClr val="tx1"/>
                  </a:solidFill>
                </a:ln>
              </a:rPr>
            </a:br>
            <a:endParaRPr lang="ru-RU" sz="20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16367" y="8074996"/>
            <a:ext cx="46320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11.45-12.00 перерыв/свободное общение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19484" y="1677061"/>
            <a:ext cx="27751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"Весёлые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семейные игры"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36602" y="1973330"/>
            <a:ext cx="56739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 smtClean="0"/>
              <a:t>Качурина</a:t>
            </a:r>
            <a:r>
              <a:rPr lang="ru-RU" sz="1400" b="1" dirty="0" smtClean="0"/>
              <a:t> </a:t>
            </a:r>
            <a:r>
              <a:rPr lang="ru-RU" sz="1400" b="1" dirty="0"/>
              <a:t>Ольга </a:t>
            </a:r>
            <a:r>
              <a:rPr lang="ru-RU" sz="1400" b="1" dirty="0" smtClean="0"/>
              <a:t>Мирославовна, </a:t>
            </a:r>
            <a:r>
              <a:rPr lang="ru-RU" sz="1400" b="1" dirty="0" err="1" smtClean="0"/>
              <a:t>муз.руководитель</a:t>
            </a:r>
            <a:endParaRPr lang="ru-RU" sz="1400" b="1" dirty="0"/>
          </a:p>
          <a:p>
            <a:pPr algn="ctr" fontAlgn="auto"/>
            <a:r>
              <a:rPr lang="ru-RU" sz="1400" b="1" dirty="0"/>
              <a:t>Калмыкова Марина </a:t>
            </a:r>
            <a:r>
              <a:rPr lang="ru-RU" sz="1400" b="1" dirty="0" smtClean="0"/>
              <a:t>Николаевна, инструктор </a:t>
            </a:r>
            <a:r>
              <a:rPr lang="ru-RU" sz="1400" b="1" dirty="0"/>
              <a:t>по </a:t>
            </a:r>
            <a:r>
              <a:rPr lang="ru-RU" sz="1400" b="1" dirty="0" err="1" smtClean="0"/>
              <a:t>физ.культуре</a:t>
            </a:r>
            <a:r>
              <a:rPr lang="ru-RU" sz="1400" b="1" dirty="0" smtClean="0"/>
              <a:t>  </a:t>
            </a:r>
          </a:p>
          <a:p>
            <a:pPr algn="ctr" fontAlgn="auto"/>
            <a:r>
              <a:rPr lang="ru-RU" sz="1400" dirty="0" smtClean="0"/>
              <a:t>(ОК №17" </a:t>
            </a:r>
            <a:r>
              <a:rPr lang="ru-RU" sz="1400" dirty="0"/>
              <a:t>г. </a:t>
            </a:r>
            <a:r>
              <a:rPr lang="ru-RU" sz="1400" dirty="0" smtClean="0"/>
              <a:t>Ярославль)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768427" y="3533277"/>
            <a:ext cx="43825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/>
              <a:t>Юдина Яна </a:t>
            </a:r>
            <a:r>
              <a:rPr lang="ru-RU" sz="1400" b="1" dirty="0" smtClean="0"/>
              <a:t>Рудольфовна, </a:t>
            </a:r>
            <a:r>
              <a:rPr lang="ru-RU" sz="1400" b="1" dirty="0" err="1" smtClean="0"/>
              <a:t>муз.руководитель</a:t>
            </a:r>
            <a:endParaRPr lang="ru-RU" sz="1400" b="1" dirty="0" smtClean="0"/>
          </a:p>
          <a:p>
            <a:pPr algn="ctr"/>
            <a:r>
              <a:rPr lang="ru-RU" sz="1400" dirty="0" smtClean="0"/>
              <a:t>(ОК "</a:t>
            </a:r>
            <a:r>
              <a:rPr lang="ru-RU" sz="1400" dirty="0"/>
              <a:t>Интеграл" </a:t>
            </a:r>
            <a:r>
              <a:rPr lang="ru-RU" sz="1400" dirty="0" smtClean="0"/>
              <a:t>ЦРР </a:t>
            </a:r>
            <a:r>
              <a:rPr lang="ru-RU" sz="1400" dirty="0"/>
              <a:t>- д/с №4 "</a:t>
            </a:r>
            <a:r>
              <a:rPr lang="ru-RU" sz="1400" dirty="0" smtClean="0"/>
              <a:t>Олимпийский» </a:t>
            </a:r>
            <a:r>
              <a:rPr lang="ru-RU" sz="1400" dirty="0" err="1" smtClean="0"/>
              <a:t>г.Углич</a:t>
            </a:r>
            <a:r>
              <a:rPr lang="ru-RU" sz="1400" b="1" dirty="0" smtClean="0"/>
              <a:t>)</a:t>
            </a:r>
            <a:endParaRPr lang="ru-RU" sz="1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456518" y="2711994"/>
            <a:ext cx="51109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"Музыкально-игровая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деятельность как средство развития детей дошкольного возраста с ограниченными возможностями здоровья"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454354" y="5598386"/>
            <a:ext cx="52384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/>
              <a:t>Арнгольд</a:t>
            </a:r>
            <a:r>
              <a:rPr lang="ru-RU" sz="1400" b="1" dirty="0"/>
              <a:t> Анастасия </a:t>
            </a:r>
            <a:r>
              <a:rPr lang="ru-RU" sz="1400" b="1" dirty="0" smtClean="0"/>
              <a:t>Евгеньевна,  </a:t>
            </a:r>
            <a:r>
              <a:rPr lang="ru-RU" sz="1400" b="1" dirty="0" err="1" smtClean="0"/>
              <a:t>муз.руководитель</a:t>
            </a:r>
            <a:endParaRPr lang="ru-RU" sz="1400" b="1" dirty="0" smtClean="0"/>
          </a:p>
          <a:p>
            <a:pPr algn="ctr"/>
            <a:r>
              <a:rPr lang="ru-RU" sz="1400" b="1" dirty="0" err="1" smtClean="0"/>
              <a:t>Холодякова</a:t>
            </a:r>
            <a:r>
              <a:rPr lang="ru-RU" sz="1400" b="1" dirty="0" smtClean="0"/>
              <a:t> </a:t>
            </a:r>
            <a:r>
              <a:rPr lang="ru-RU" sz="1400" b="1" dirty="0"/>
              <a:t>Мария </a:t>
            </a:r>
            <a:r>
              <a:rPr lang="ru-RU" sz="1400" b="1" dirty="0" smtClean="0"/>
              <a:t>Романовна, </a:t>
            </a:r>
            <a:r>
              <a:rPr lang="ru-RU" sz="1400" b="1" dirty="0" err="1" smtClean="0"/>
              <a:t>муз.руководитель</a:t>
            </a:r>
            <a:endParaRPr lang="ru-RU" sz="1400" b="1" dirty="0" smtClean="0"/>
          </a:p>
          <a:p>
            <a:pPr algn="ctr"/>
            <a:r>
              <a:rPr lang="ru-RU" sz="1400" dirty="0" smtClean="0"/>
              <a:t>(ОК </a:t>
            </a:r>
            <a:r>
              <a:rPr lang="ru-RU" sz="1400" dirty="0"/>
              <a:t>"Академия" ЯМО (Центр развития ребенка - детский сад "</a:t>
            </a:r>
            <a:r>
              <a:rPr lang="ru-RU" sz="1400" dirty="0" err="1"/>
              <a:t>Ивушка</a:t>
            </a:r>
            <a:r>
              <a:rPr lang="ru-RU" sz="1400" dirty="0" smtClean="0"/>
              <a:t>", п. Ивняки) 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676680" y="5013611"/>
            <a:ext cx="42181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"Три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ключа к детскому сердцу: музыка, эмоции, игра"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548856" y="7096559"/>
            <a:ext cx="54027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/>
              <a:t>Щеникова</a:t>
            </a:r>
            <a:r>
              <a:rPr lang="ru-RU" sz="1400" b="1" dirty="0"/>
              <a:t> Яна Сергеевна, </a:t>
            </a:r>
            <a:r>
              <a:rPr lang="ru-RU" sz="1400" b="1" dirty="0" err="1"/>
              <a:t>муз.руководитель</a:t>
            </a:r>
            <a:endParaRPr lang="ru-RU" sz="1400" b="1" dirty="0"/>
          </a:p>
          <a:p>
            <a:pPr algn="ctr"/>
            <a:r>
              <a:rPr lang="ru-RU" sz="1400" b="1" dirty="0" smtClean="0"/>
              <a:t>Громова </a:t>
            </a:r>
            <a:r>
              <a:rPr lang="ru-RU" sz="1400" b="1" dirty="0"/>
              <a:t>Диана </a:t>
            </a:r>
            <a:r>
              <a:rPr lang="ru-RU" sz="1400" b="1" dirty="0" smtClean="0"/>
              <a:t>Александровна, </a:t>
            </a:r>
            <a:r>
              <a:rPr lang="ru-RU" sz="1400" b="1" dirty="0" err="1"/>
              <a:t>муз.руководитель</a:t>
            </a:r>
            <a:endParaRPr lang="ru-RU" sz="1400" b="1" dirty="0"/>
          </a:p>
          <a:p>
            <a:pPr algn="ctr" fontAlgn="auto"/>
            <a:r>
              <a:rPr lang="ru-RU" sz="1400" dirty="0" smtClean="0"/>
              <a:t>(ЦРР-детский </a:t>
            </a:r>
            <a:r>
              <a:rPr lang="ru-RU" sz="1400" dirty="0"/>
              <a:t>сад №5 "Радуга" </a:t>
            </a:r>
            <a:r>
              <a:rPr lang="ru-RU" sz="1400" dirty="0" smtClean="0"/>
              <a:t> </a:t>
            </a:r>
            <a:r>
              <a:rPr lang="ru-RU" sz="1400" dirty="0" err="1" smtClean="0"/>
              <a:t>г.Тутаев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049625" y="6537948"/>
            <a:ext cx="57835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Радуга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звуков: нетрадиционные приемы обучения </a:t>
            </a:r>
            <a:endParaRPr lang="ru-RU" sz="16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игре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диатонических колокольчиках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8F6F7"/>
              </a:clrFrom>
              <a:clrTo>
                <a:srgbClr val="F8F6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250" b="92917" l="12917" r="90000">
                        <a14:foregroundMark x1="65833" y1="57083" x2="77083" y2="58472"/>
                        <a14:foregroundMark x1="66979" y1="56111" x2="70521" y2="55417"/>
                        <a14:foregroundMark x1="74063" y1="55556" x2="79479" y2="60556"/>
                        <a14:foregroundMark x1="74063" y1="54028" x2="80521" y2="59583"/>
                        <a14:foregroundMark x1="71667" y1="56806" x2="73854" y2="55000"/>
                        <a14:foregroundMark x1="68646" y1="59861" x2="73438" y2="57778"/>
                        <a14:foregroundMark x1="70313" y1="60556" x2="73854" y2="59861"/>
                        <a14:foregroundMark x1="66563" y1="57222" x2="70313" y2="54583"/>
                        <a14:foregroundMark x1="78646" y1="78194" x2="81563" y2="75694"/>
                        <a14:foregroundMark x1="76146" y1="82361" x2="80521" y2="79583"/>
                        <a14:foregroundMark x1="66250" y1="92222" x2="71667" y2="87917"/>
                        <a14:foregroundMark x1="58021" y1="90556" x2="58021" y2="90556"/>
                        <a14:foregroundMark x1="54896" y1="89028" x2="54896" y2="89028"/>
                        <a14:foregroundMark x1="54167" y1="88472" x2="57500" y2="81528"/>
                        <a14:foregroundMark x1="60313" y1="90694" x2="57083" y2="88472"/>
                        <a14:foregroundMark x1="66250" y1="86250" x2="60104" y2="80972"/>
                        <a14:foregroundMark x1="60938" y1="75556" x2="64896" y2="80417"/>
                        <a14:foregroundMark x1="55000" y1="90972" x2="54063" y2="890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37" t="15925" r="9535" b="6990"/>
          <a:stretch/>
        </p:blipFill>
        <p:spPr bwMode="auto">
          <a:xfrm>
            <a:off x="5460779" y="4304493"/>
            <a:ext cx="1252582" cy="946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486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76" t="1449" r="12319" b="1268"/>
          <a:stretch/>
        </p:blipFill>
        <p:spPr bwMode="auto">
          <a:xfrm>
            <a:off x="-50099" y="-3750"/>
            <a:ext cx="6882268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44741" y="4283968"/>
            <a:ext cx="461637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Гостиная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М.И.Глинка</a:t>
            </a: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«Поиграем?»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354" y="0"/>
            <a:ext cx="2505646" cy="774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9062" y="-3750"/>
            <a:ext cx="628856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n>
                  <a:solidFill>
                    <a:schemeClr val="tx1"/>
                  </a:solidFill>
                </a:ln>
              </a:rPr>
              <a:t/>
            </a:r>
            <a:br>
              <a:rPr lang="ru-RU" sz="2000" dirty="0">
                <a:ln>
                  <a:solidFill>
                    <a:schemeClr val="tx1"/>
                  </a:solidFill>
                </a:ln>
              </a:rPr>
            </a:br>
            <a:r>
              <a:rPr lang="ru-RU" sz="2800" b="1" dirty="0">
                <a:ln w="190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12.00 -13 .15</a:t>
            </a:r>
            <a:r>
              <a:rPr lang="ru-RU" sz="2800" b="1" dirty="0" smtClean="0">
                <a:ln w="190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Музыкальная </a:t>
            </a:r>
            <a:r>
              <a:rPr lang="ru-RU" sz="28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карусель </a:t>
            </a:r>
            <a:endParaRPr lang="ru-RU" sz="2800" b="1" dirty="0" smtClean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000" dirty="0">
                <a:ln>
                  <a:solidFill>
                    <a:schemeClr val="tx1"/>
                  </a:solidFill>
                </a:ln>
              </a:rPr>
              <a:t/>
            </a:r>
            <a:br>
              <a:rPr lang="ru-RU" sz="2000" dirty="0">
                <a:ln>
                  <a:solidFill>
                    <a:schemeClr val="tx1"/>
                  </a:solidFill>
                </a:ln>
              </a:rPr>
            </a:br>
            <a:endParaRPr lang="ru-RU" sz="20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205" y="852025"/>
            <a:ext cx="1121000" cy="839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65572" y="808851"/>
            <a:ext cx="429554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Гостиная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С.С.Прокофьева</a:t>
            </a: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«Сказочный мир»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65"/>
          <a:stretch/>
        </p:blipFill>
        <p:spPr bwMode="auto">
          <a:xfrm>
            <a:off x="4907966" y="4265960"/>
            <a:ext cx="1777515" cy="101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72816" y="5508104"/>
            <a:ext cx="491266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Петрова Ирина </a:t>
            </a:r>
            <a:r>
              <a:rPr lang="ru-RU" sz="1400" b="1" dirty="0" smtClean="0"/>
              <a:t>Георгиевна, </a:t>
            </a:r>
            <a:r>
              <a:rPr lang="ru-RU" sz="1400" b="1" dirty="0" err="1" smtClean="0"/>
              <a:t>муз.руководитель</a:t>
            </a:r>
            <a:endParaRPr lang="ru-RU" sz="1400" b="1" dirty="0" smtClean="0"/>
          </a:p>
          <a:p>
            <a:pPr algn="ctr"/>
            <a:r>
              <a:rPr lang="ru-RU" sz="1400" b="1" dirty="0"/>
              <a:t>Виноградова Мария </a:t>
            </a:r>
            <a:r>
              <a:rPr lang="ru-RU" sz="1400" b="1" dirty="0" smtClean="0"/>
              <a:t>Алексеевна, воспитатель</a:t>
            </a:r>
          </a:p>
          <a:p>
            <a:pPr algn="ctr" fontAlgn="auto"/>
            <a:r>
              <a:rPr lang="ru-RU" sz="1400" dirty="0" smtClean="0"/>
              <a:t>(ОК №2 </a:t>
            </a:r>
            <a:r>
              <a:rPr lang="ru-RU" sz="1400" dirty="0"/>
              <a:t>ЦРР детски сад 12 </a:t>
            </a:r>
            <a:r>
              <a:rPr lang="ru-RU" sz="1400" dirty="0" smtClean="0"/>
              <a:t>«Родничок»</a:t>
            </a:r>
            <a:endParaRPr lang="ru-RU" sz="1400" dirty="0"/>
          </a:p>
          <a:p>
            <a:pPr algn="ctr"/>
            <a:r>
              <a:rPr lang="ru-RU" sz="1400" dirty="0" err="1"/>
              <a:t>Некрасовсий</a:t>
            </a:r>
            <a:r>
              <a:rPr lang="ru-RU" sz="1400" dirty="0"/>
              <a:t> </a:t>
            </a:r>
            <a:r>
              <a:rPr lang="ru-RU" sz="1400" dirty="0" smtClean="0"/>
              <a:t>р-</a:t>
            </a:r>
            <a:r>
              <a:rPr lang="ru-RU" sz="1400" dirty="0" err="1" smtClean="0"/>
              <a:t>он,с.Левашово</a:t>
            </a:r>
            <a:r>
              <a:rPr lang="ru-RU" sz="1400" dirty="0" smtClean="0"/>
              <a:t>)</a:t>
            </a:r>
            <a:endParaRPr lang="ru-RU" sz="1400" b="1" dirty="0"/>
          </a:p>
          <a:p>
            <a:pPr algn="ctr"/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65572" y="4987498"/>
            <a:ext cx="49597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Музыкальные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игры-упражнения для развития вокально-певческих навыков дошкольников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56371" y="6508378"/>
            <a:ext cx="47525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«Живой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ритм: играем телом и инструментами»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15020" y="6848202"/>
            <a:ext cx="5660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/>
              <a:t>Лисицина</a:t>
            </a:r>
            <a:r>
              <a:rPr lang="ru-RU" sz="1400" b="1" dirty="0"/>
              <a:t> Татьяна </a:t>
            </a:r>
            <a:r>
              <a:rPr lang="ru-RU" sz="1400" b="1" dirty="0" smtClean="0"/>
              <a:t>Владимировна,  </a:t>
            </a:r>
            <a:r>
              <a:rPr lang="ru-RU" sz="1400" b="1" dirty="0" err="1" smtClean="0"/>
              <a:t>муз.руководитель</a:t>
            </a:r>
            <a:endParaRPr lang="ru-RU" sz="1400" b="1" dirty="0" smtClean="0"/>
          </a:p>
          <a:p>
            <a:pPr algn="ctr"/>
            <a:r>
              <a:rPr lang="ru-RU" sz="1400" dirty="0" smtClean="0"/>
              <a:t> (</a:t>
            </a:r>
            <a:r>
              <a:rPr lang="ru-RU" sz="1400" dirty="0" err="1" smtClean="0"/>
              <a:t>Угличский</a:t>
            </a:r>
            <a:r>
              <a:rPr lang="ru-RU" sz="1400" dirty="0" smtClean="0"/>
              <a:t> </a:t>
            </a:r>
            <a:r>
              <a:rPr lang="ru-RU" sz="1400" dirty="0"/>
              <a:t>образовательный комплекс ЦРР- </a:t>
            </a:r>
            <a:r>
              <a:rPr lang="ru-RU" sz="1400" dirty="0" err="1"/>
              <a:t>дс</a:t>
            </a:r>
            <a:r>
              <a:rPr lang="ru-RU" sz="1400" dirty="0"/>
              <a:t> 18 «Сказка</a:t>
            </a:r>
            <a:r>
              <a:rPr lang="ru-RU" sz="1400" dirty="0" smtClean="0"/>
              <a:t>»)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12777" y="7308304"/>
            <a:ext cx="5444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/>
              <a:t>Фаличева</a:t>
            </a:r>
            <a:r>
              <a:rPr lang="ru-RU" sz="1400" b="1" dirty="0"/>
              <a:t> Мария </a:t>
            </a:r>
            <a:r>
              <a:rPr lang="ru-RU" sz="1400" b="1" dirty="0" smtClean="0"/>
              <a:t>Александровна, </a:t>
            </a:r>
            <a:r>
              <a:rPr lang="ru-RU" sz="1400" b="1" dirty="0" err="1" smtClean="0"/>
              <a:t>муз.руководитель</a:t>
            </a:r>
            <a:endParaRPr lang="ru-RU" sz="1400" b="1" dirty="0" smtClean="0"/>
          </a:p>
          <a:p>
            <a:pPr algn="ctr"/>
            <a:r>
              <a:rPr lang="ru-RU" sz="1400" dirty="0" smtClean="0"/>
              <a:t>(ОК </a:t>
            </a:r>
            <a:r>
              <a:rPr lang="ru-RU" sz="1400" dirty="0"/>
              <a:t>«Перспектива» ЦРР </a:t>
            </a:r>
            <a:r>
              <a:rPr lang="ru-RU" sz="1400" dirty="0" err="1"/>
              <a:t>дс</a:t>
            </a:r>
            <a:r>
              <a:rPr lang="ru-RU" sz="1400" dirty="0"/>
              <a:t> «Светлячок» </a:t>
            </a:r>
            <a:r>
              <a:rPr lang="ru-RU" sz="1400" dirty="0" err="1" smtClean="0"/>
              <a:t>г.Углич</a:t>
            </a:r>
            <a:r>
              <a:rPr lang="ru-RU" sz="1400" b="1" dirty="0" smtClean="0"/>
              <a:t>)</a:t>
            </a:r>
            <a:endParaRPr lang="ru-RU" sz="1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879914" y="1516737"/>
            <a:ext cx="43310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«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Логоритмические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и упражнения на музыкальных занятиях»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565572" y="2101512"/>
            <a:ext cx="51199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/>
              <a:t>Гузанова</a:t>
            </a:r>
            <a:r>
              <a:rPr lang="ru-RU" sz="1400" b="1" dirty="0"/>
              <a:t> Ирина </a:t>
            </a:r>
            <a:r>
              <a:rPr lang="ru-RU" sz="1400" b="1" dirty="0" smtClean="0"/>
              <a:t>Николаевна, </a:t>
            </a:r>
            <a:r>
              <a:rPr lang="ru-RU" sz="1400" b="1" dirty="0" err="1" smtClean="0"/>
              <a:t>муз.руководитель</a:t>
            </a:r>
            <a:endParaRPr lang="ru-RU" sz="1400" b="1" dirty="0"/>
          </a:p>
          <a:p>
            <a:pPr algn="ctr"/>
            <a:r>
              <a:rPr lang="ru-RU" sz="1400" dirty="0" smtClean="0"/>
              <a:t>(ЦРР-детский </a:t>
            </a:r>
            <a:r>
              <a:rPr lang="ru-RU" sz="1400" dirty="0"/>
              <a:t>сад «</a:t>
            </a:r>
            <a:r>
              <a:rPr lang="ru-RU" sz="1400" dirty="0" err="1"/>
              <a:t>Мокеевский</a:t>
            </a:r>
            <a:r>
              <a:rPr lang="ru-RU" sz="1400" dirty="0" smtClean="0"/>
              <a:t>» </a:t>
            </a:r>
            <a:r>
              <a:rPr lang="ru-RU" sz="1400" dirty="0" err="1" smtClean="0"/>
              <a:t>Некоузский</a:t>
            </a:r>
            <a:r>
              <a:rPr lang="ru-RU" sz="1400" dirty="0" smtClean="0"/>
              <a:t> р-он)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76176" y="2644467"/>
            <a:ext cx="38935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«Музыкальная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импровизация в работе с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дошкольниками»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39107" y="3160583"/>
            <a:ext cx="49463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/>
              <a:t>Лисенкова</a:t>
            </a:r>
            <a:r>
              <a:rPr lang="ru-RU" sz="1400" b="1" dirty="0"/>
              <a:t> Наталья </a:t>
            </a:r>
            <a:r>
              <a:rPr lang="ru-RU" sz="1400" b="1" dirty="0" smtClean="0"/>
              <a:t>Викторовна, </a:t>
            </a:r>
            <a:r>
              <a:rPr lang="ru-RU" sz="1400" b="1" dirty="0" err="1" smtClean="0"/>
              <a:t>муз.руководитель</a:t>
            </a:r>
            <a:endParaRPr lang="ru-RU" sz="1400" b="1" dirty="0"/>
          </a:p>
          <a:p>
            <a:pPr algn="ctr"/>
            <a:r>
              <a:rPr lang="ru-RU" sz="1400" b="1" dirty="0"/>
              <a:t>Татевосян Татьяна </a:t>
            </a:r>
            <a:r>
              <a:rPr lang="ru-RU" sz="1400" b="1" dirty="0" smtClean="0"/>
              <a:t>Юрьевна, инструктор </a:t>
            </a:r>
            <a:r>
              <a:rPr lang="ru-RU" sz="1400" b="1" dirty="0"/>
              <a:t>по </a:t>
            </a:r>
            <a:r>
              <a:rPr lang="ru-RU" sz="1400" b="1" dirty="0" err="1" smtClean="0"/>
              <a:t>физ.культуре</a:t>
            </a:r>
            <a:endParaRPr lang="ru-RU" sz="1400" b="1" dirty="0" smtClean="0"/>
          </a:p>
          <a:p>
            <a:pPr algn="ctr" fontAlgn="auto"/>
            <a:r>
              <a:rPr lang="ru-RU" sz="1400" dirty="0" smtClean="0"/>
              <a:t>(ОК №2 ЦРР-</a:t>
            </a:r>
            <a:r>
              <a:rPr lang="ru-RU" sz="1400" dirty="0" err="1" smtClean="0"/>
              <a:t>детксий</a:t>
            </a:r>
            <a:r>
              <a:rPr lang="ru-RU" sz="1400" dirty="0" smtClean="0"/>
              <a:t> </a:t>
            </a:r>
            <a:r>
              <a:rPr lang="ru-RU" sz="1400" dirty="0"/>
              <a:t>сад №1 «Солнышко</a:t>
            </a:r>
            <a:r>
              <a:rPr lang="ru-RU" sz="1400" dirty="0" smtClean="0"/>
              <a:t>», </a:t>
            </a:r>
            <a:endParaRPr lang="ru-RU" sz="1400" dirty="0"/>
          </a:p>
          <a:p>
            <a:pPr algn="ctr"/>
            <a:r>
              <a:rPr lang="ru-RU" sz="1400" dirty="0"/>
              <a:t>Некрасовский р-он, </a:t>
            </a:r>
            <a:r>
              <a:rPr lang="ru-RU" sz="1400" dirty="0" err="1"/>
              <a:t>п.Некрасовское</a:t>
            </a:r>
            <a:r>
              <a:rPr lang="ru-RU" sz="1400" dirty="0"/>
              <a:t> 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92138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76" t="1449" r="12319" b="1268"/>
          <a:stretch/>
        </p:blipFill>
        <p:spPr bwMode="auto">
          <a:xfrm>
            <a:off x="-24640" y="-18906"/>
            <a:ext cx="6882268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16250" y="812415"/>
            <a:ext cx="322806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Гостиная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П.И.Чайковского</a:t>
            </a: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«Русская душа» 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65B2F8"/>
              </a:clrFrom>
              <a:clrTo>
                <a:srgbClr val="65B2F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232" y="755775"/>
            <a:ext cx="1213146" cy="10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120" y="37715"/>
            <a:ext cx="250507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69062" y="-3750"/>
            <a:ext cx="628856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n>
                  <a:solidFill>
                    <a:schemeClr val="tx1"/>
                  </a:solidFill>
                </a:ln>
              </a:rPr>
              <a:t/>
            </a:r>
            <a:br>
              <a:rPr lang="ru-RU" sz="2000" dirty="0">
                <a:ln>
                  <a:solidFill>
                    <a:schemeClr val="tx1"/>
                  </a:solidFill>
                </a:ln>
              </a:rPr>
            </a:br>
            <a:r>
              <a:rPr lang="ru-RU" sz="2800" b="1" dirty="0">
                <a:ln w="190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12.00 -13 .15</a:t>
            </a:r>
            <a:r>
              <a:rPr lang="ru-RU" sz="2800" b="1" dirty="0" smtClean="0">
                <a:ln w="190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Музыкальная </a:t>
            </a:r>
            <a:r>
              <a:rPr lang="ru-RU" sz="28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карусель </a:t>
            </a:r>
            <a:endParaRPr lang="ru-RU" sz="2800" b="1" dirty="0" smtClean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000" dirty="0">
                <a:ln>
                  <a:solidFill>
                    <a:schemeClr val="tx1"/>
                  </a:solidFill>
                </a:ln>
              </a:rPr>
              <a:t/>
            </a:r>
            <a:br>
              <a:rPr lang="ru-RU" sz="2000" dirty="0">
                <a:ln>
                  <a:solidFill>
                    <a:schemeClr val="tx1"/>
                  </a:solidFill>
                </a:ln>
              </a:rPr>
            </a:br>
            <a:endParaRPr lang="ru-RU" sz="20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663" y="4314605"/>
            <a:ext cx="1249363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69148" y="4548611"/>
            <a:ext cx="508878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Гостиная Н.А Римский-Корсаков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«Волшебная флейта»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66432" y="5849054"/>
            <a:ext cx="52455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1400" b="1" dirty="0" err="1"/>
              <a:t>иннатова</a:t>
            </a:r>
            <a:r>
              <a:rPr lang="ru-RU" sz="1400" b="1" dirty="0"/>
              <a:t> Марина </a:t>
            </a:r>
            <a:r>
              <a:rPr lang="ru-RU" sz="1400" b="1" dirty="0" smtClean="0"/>
              <a:t>Алексеевна, воспитатель, </a:t>
            </a:r>
            <a:r>
              <a:rPr lang="ru-RU" sz="1400" b="1" dirty="0"/>
              <a:t>муз. </a:t>
            </a:r>
            <a:r>
              <a:rPr lang="ru-RU" sz="1400" b="1" dirty="0" smtClean="0"/>
              <a:t>руководитель</a:t>
            </a:r>
            <a:endParaRPr lang="ru-RU" sz="1400" b="1" dirty="0"/>
          </a:p>
          <a:p>
            <a:pPr algn="ctr"/>
            <a:r>
              <a:rPr lang="ru-RU" sz="1400" dirty="0" smtClean="0"/>
              <a:t>(ЦРР </a:t>
            </a:r>
            <a:r>
              <a:rPr lang="ru-RU" sz="1400" dirty="0"/>
              <a:t>детский сад "Теремок" </a:t>
            </a:r>
            <a:r>
              <a:rPr lang="ru-RU" sz="1400" dirty="0" err="1" smtClean="0"/>
              <a:t>г.Углич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28355" y="5284607"/>
            <a:ext cx="45297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"Обучение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движении. </a:t>
            </a:r>
            <a:endParaRPr lang="ru-RU" sz="16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МУЗЫКА-ТЕЛО-ИНТЕЛЛЕКТ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86427" y="6942683"/>
            <a:ext cx="43976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/>
              <a:t>Кочешкова</a:t>
            </a:r>
            <a:r>
              <a:rPr lang="ru-RU" sz="1400" b="1" dirty="0"/>
              <a:t> Алиса </a:t>
            </a:r>
            <a:r>
              <a:rPr lang="ru-RU" sz="1400" b="1" dirty="0" smtClean="0"/>
              <a:t>Валерьевна, </a:t>
            </a:r>
            <a:r>
              <a:rPr lang="ru-RU" sz="1400" b="1" dirty="0" err="1" smtClean="0"/>
              <a:t>муз.руководитель</a:t>
            </a:r>
            <a:r>
              <a:rPr lang="ru-RU" sz="1400" dirty="0" smtClean="0"/>
              <a:t> </a:t>
            </a:r>
            <a:endParaRPr lang="ru-RU" sz="1400" dirty="0"/>
          </a:p>
          <a:p>
            <a:pPr algn="ctr"/>
            <a:r>
              <a:rPr lang="ru-RU" sz="1400" dirty="0" smtClean="0"/>
              <a:t>(ОК </a:t>
            </a:r>
            <a:r>
              <a:rPr lang="ru-RU" sz="1400" dirty="0"/>
              <a:t>N20" </a:t>
            </a:r>
            <a:r>
              <a:rPr lang="ru-RU" sz="1400" dirty="0" smtClean="0"/>
              <a:t>ЦРР </a:t>
            </a:r>
            <a:r>
              <a:rPr lang="ru-RU" sz="1400" dirty="0"/>
              <a:t>- детский сад N158 </a:t>
            </a:r>
            <a:r>
              <a:rPr lang="ru-RU" sz="1400" dirty="0" err="1"/>
              <a:t>г.Ярославль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78350" y="6357908"/>
            <a:ext cx="3429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«Волшебный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оркестр в танце: когда звук оживает в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движении»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12006" y="2354374"/>
            <a:ext cx="53000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Юдина Елена </a:t>
            </a:r>
            <a:r>
              <a:rPr lang="ru-RU" sz="1400" b="1" dirty="0" smtClean="0"/>
              <a:t>Юрьевна, </a:t>
            </a:r>
            <a:r>
              <a:rPr lang="ru-RU" sz="1400" b="1" dirty="0" err="1" smtClean="0"/>
              <a:t>муз.руководитель</a:t>
            </a:r>
            <a:endParaRPr lang="ru-RU" sz="1400" b="1" dirty="0"/>
          </a:p>
          <a:p>
            <a:pPr algn="ctr"/>
            <a:r>
              <a:rPr lang="ru-RU" sz="1400" dirty="0" smtClean="0"/>
              <a:t>(ЦРР - </a:t>
            </a:r>
            <a:r>
              <a:rPr lang="ru-RU" sz="1400" dirty="0"/>
              <a:t>детский сад № 2 " Сказка" </a:t>
            </a:r>
            <a:r>
              <a:rPr lang="ru-RU" sz="1400" dirty="0" smtClean="0"/>
              <a:t>, </a:t>
            </a:r>
            <a:r>
              <a:rPr lang="ru-RU" sz="1400" dirty="0"/>
              <a:t>п. </a:t>
            </a:r>
            <a:r>
              <a:rPr lang="ru-RU" sz="1400" dirty="0" smtClean="0"/>
              <a:t>Некрасовское)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520133" y="1520301"/>
            <a:ext cx="47679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!. «Использование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нетрадиционных методов и приёмов в работе музыкального руководителя в развитии музыкальности дошкольников"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420914" y="3462369"/>
            <a:ext cx="54367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Труфанова Светлана </a:t>
            </a:r>
            <a:r>
              <a:rPr lang="ru-RU" sz="1400" b="1" dirty="0" smtClean="0"/>
              <a:t>Николаевна, </a:t>
            </a:r>
            <a:r>
              <a:rPr lang="ru-RU" sz="1400" b="1" dirty="0" err="1"/>
              <a:t>муз.руководитель</a:t>
            </a:r>
            <a:r>
              <a:rPr lang="ru-RU" sz="1400" dirty="0"/>
              <a:t> </a:t>
            </a:r>
          </a:p>
          <a:p>
            <a:pPr algn="ctr"/>
            <a:r>
              <a:rPr lang="ru-RU" sz="1400" b="1" dirty="0" err="1" smtClean="0"/>
              <a:t>Мухлаева</a:t>
            </a:r>
            <a:r>
              <a:rPr lang="ru-RU" sz="1400" b="1" dirty="0" smtClean="0"/>
              <a:t> </a:t>
            </a:r>
            <a:r>
              <a:rPr lang="ru-RU" sz="1400" b="1" dirty="0" err="1"/>
              <a:t>Наргис</a:t>
            </a:r>
            <a:r>
              <a:rPr lang="ru-RU" sz="1400" b="1" dirty="0"/>
              <a:t> </a:t>
            </a:r>
            <a:r>
              <a:rPr lang="ru-RU" sz="1400" b="1" dirty="0" smtClean="0"/>
              <a:t>Юрьевна, </a:t>
            </a:r>
            <a:r>
              <a:rPr lang="ru-RU" sz="1400" b="1" dirty="0" err="1"/>
              <a:t>муз.руководитель</a:t>
            </a:r>
            <a:r>
              <a:rPr lang="ru-RU" sz="1400" dirty="0"/>
              <a:t> </a:t>
            </a:r>
            <a:endParaRPr lang="ru-RU" sz="1400" dirty="0" smtClean="0"/>
          </a:p>
          <a:p>
            <a:pPr algn="ctr"/>
            <a:r>
              <a:rPr lang="ru-RU" sz="1400" dirty="0" smtClean="0"/>
              <a:t>(ОК </a:t>
            </a:r>
            <a:r>
              <a:rPr lang="ru-RU" sz="1400" dirty="0"/>
              <a:t>№ </a:t>
            </a:r>
            <a:r>
              <a:rPr lang="ru-RU" sz="1400" dirty="0" smtClean="0"/>
              <a:t>18 «Центр </a:t>
            </a:r>
            <a:r>
              <a:rPr lang="ru-RU" sz="1400" dirty="0"/>
              <a:t>развития ребенка - детский сад № </a:t>
            </a:r>
            <a:r>
              <a:rPr lang="ru-RU" sz="1400" dirty="0" smtClean="0"/>
              <a:t>101»)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760235" y="2877594"/>
            <a:ext cx="45237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«Обучение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приемам игры на ложках посредством русского фольклора (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подговорки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)»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0759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" y="22635"/>
            <a:ext cx="6855544" cy="9127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Picture backgrou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8E6F3"/>
              </a:clrFrom>
              <a:clrTo>
                <a:srgbClr val="D8E6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89" y="4280286"/>
            <a:ext cx="1340763" cy="134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70" y="5621050"/>
            <a:ext cx="1395000" cy="139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" t="42305" r="5942" b="26755"/>
          <a:stretch/>
        </p:blipFill>
        <p:spPr>
          <a:xfrm>
            <a:off x="44623" y="6991669"/>
            <a:ext cx="1800201" cy="834793"/>
          </a:xfrm>
        </p:spPr>
      </p:pic>
      <p:sp>
        <p:nvSpPr>
          <p:cNvPr id="11" name="Прямоугольник 10"/>
          <p:cNvSpPr/>
          <p:nvPr/>
        </p:nvSpPr>
        <p:spPr>
          <a:xfrm>
            <a:off x="1739776" y="467544"/>
            <a:ext cx="49685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2400" b="1" dirty="0" smtClean="0">
                <a:ln w="190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13.15-14.00</a:t>
            </a:r>
          </a:p>
          <a:p>
            <a:pPr algn="ctr"/>
            <a:r>
              <a:rPr lang="ru-RU" dirty="0" smtClean="0"/>
              <a:t> </a:t>
            </a:r>
            <a:r>
              <a:rPr lang="ru-RU" sz="2400" b="1" dirty="0">
                <a:solidFill>
                  <a:srgbClr val="C00000"/>
                </a:solidFill>
              </a:rPr>
              <a:t>обеденный перерыв</a:t>
            </a:r>
            <a:br>
              <a:rPr lang="ru-RU" sz="2400" b="1" dirty="0">
                <a:solidFill>
                  <a:srgbClr val="C00000"/>
                </a:solidFill>
              </a:rPr>
            </a:br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ln w="190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14.00- 14.45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Музыкальный </a:t>
            </a:r>
            <a:r>
              <a:rPr lang="ru-RU" sz="2400" b="1" dirty="0" err="1">
                <a:solidFill>
                  <a:srgbClr val="C00000"/>
                </a:solidFill>
              </a:rPr>
              <a:t>квиз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algn="ctr"/>
            <a:r>
              <a:rPr lang="ru-RU" sz="2400" b="1" dirty="0" smtClean="0">
                <a:ln w="190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14.45-15.00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закрытие </a:t>
            </a: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регионального 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семинара-практикума</a:t>
            </a:r>
            <a:endParaRPr lang="ru-RU" sz="2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для музыкальных </a:t>
            </a:r>
            <a:r>
              <a:rPr lang="ru-RU" sz="2000" b="1" dirty="0" smtClean="0">
                <a:solidFill>
                  <a:srgbClr val="C00000"/>
                </a:solidFill>
              </a:rPr>
              <a:t>руководителей</a:t>
            </a:r>
          </a:p>
          <a:p>
            <a:pPr algn="ctr"/>
            <a:r>
              <a:rPr lang="ru-RU" sz="2400" b="1" dirty="0">
                <a:ln w="317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«Сила музыки: Волжская волна»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endParaRPr lang="ru-RU" sz="2000" b="1" dirty="0">
              <a:solidFill>
                <a:srgbClr val="C00000"/>
              </a:solidFill>
            </a:endParaRPr>
          </a:p>
          <a:p>
            <a:pPr algn="ctr"/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3752" y="4658281"/>
            <a:ext cx="43337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ГАУ ДПО </a:t>
            </a:r>
            <a:r>
              <a:rPr lang="ru-RU" sz="1600" dirty="0" smtClean="0"/>
              <a:t>ЯО «Институт </a:t>
            </a:r>
            <a:r>
              <a:rPr lang="ru-RU" sz="1600" dirty="0"/>
              <a:t>развития образования» </a:t>
            </a:r>
            <a:endParaRPr lang="ru-RU" sz="1600" dirty="0" smtClean="0"/>
          </a:p>
          <a:p>
            <a:pPr algn="ctr"/>
            <a:r>
              <a:rPr lang="ru-RU" sz="1600" dirty="0" smtClean="0"/>
              <a:t>Дошкольное </a:t>
            </a:r>
            <a:r>
              <a:rPr lang="ru-RU" sz="1600" dirty="0"/>
              <a:t>образование.76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4" t="28613" r="23219" b="49683"/>
          <a:stretch/>
        </p:blipFill>
        <p:spPr bwMode="auto">
          <a:xfrm>
            <a:off x="5857510" y="4661203"/>
            <a:ext cx="850818" cy="856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844824" y="6004583"/>
            <a:ext cx="40126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Ярославский кампус Университета Детства «Миссия выполнима»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66" t="51790" r="20054" b="27797"/>
          <a:stretch/>
        </p:blipFill>
        <p:spPr bwMode="auto">
          <a:xfrm>
            <a:off x="5852757" y="5807816"/>
            <a:ext cx="834666" cy="79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65784" y="6902617"/>
            <a:ext cx="41443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Центр развития ребенка-детский сад </a:t>
            </a:r>
          </a:p>
          <a:p>
            <a:pPr algn="ctr"/>
            <a:r>
              <a:rPr lang="ru-RU" sz="1600" dirty="0" smtClean="0"/>
              <a:t>№1 «Солнышко»</a:t>
            </a:r>
          </a:p>
          <a:p>
            <a:pPr algn="ctr"/>
            <a:r>
              <a:rPr lang="ru-RU" sz="1600" dirty="0" smtClean="0"/>
              <a:t>МОУ СОШ «Образовательный комплекс №2»</a:t>
            </a:r>
          </a:p>
          <a:p>
            <a:pPr algn="ctr"/>
            <a:r>
              <a:rPr lang="ru-RU" sz="1600" dirty="0" err="1" smtClean="0"/>
              <a:t>р.п.Некрасовское</a:t>
            </a:r>
            <a:r>
              <a:rPr lang="ru-RU" sz="1600" dirty="0" smtClean="0"/>
              <a:t> Ярославская область</a:t>
            </a:r>
            <a:endParaRPr lang="ru-RU" sz="1600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1" t="6166" r="9358" b="73475"/>
          <a:stretch/>
        </p:blipFill>
        <p:spPr bwMode="auto">
          <a:xfrm>
            <a:off x="5909003" y="7054194"/>
            <a:ext cx="813761" cy="77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136667" y="8319867"/>
            <a:ext cx="3429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/>
              <a:t>Благотворительный фонд «Университет детства»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1" t="74612" r="41187" b="2218"/>
          <a:stretch/>
        </p:blipFill>
        <p:spPr bwMode="auto">
          <a:xfrm>
            <a:off x="5857510" y="8197302"/>
            <a:ext cx="837695" cy="829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43" y="7898503"/>
            <a:ext cx="560793" cy="1178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2643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794</Words>
  <Application>Microsoft Office PowerPoint</Application>
  <PresentationFormat>Экран (4:3)</PresentationFormat>
  <Paragraphs>129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31</cp:revision>
  <cp:lastPrinted>2025-11-20T14:48:19Z</cp:lastPrinted>
  <dcterms:created xsi:type="dcterms:W3CDTF">2025-06-29T22:36:11Z</dcterms:created>
  <dcterms:modified xsi:type="dcterms:W3CDTF">2025-11-20T14:51:31Z</dcterms:modified>
</cp:coreProperties>
</file>