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84" r:id="rId2"/>
    <p:sldId id="382" r:id="rId3"/>
    <p:sldId id="319" r:id="rId4"/>
    <p:sldId id="318" r:id="rId5"/>
    <p:sldId id="400" r:id="rId6"/>
    <p:sldId id="381" r:id="rId7"/>
    <p:sldId id="385" r:id="rId8"/>
    <p:sldId id="386" r:id="rId9"/>
    <p:sldId id="427" r:id="rId10"/>
    <p:sldId id="503" r:id="rId11"/>
    <p:sldId id="504" r:id="rId12"/>
    <p:sldId id="428" r:id="rId13"/>
    <p:sldId id="429" r:id="rId14"/>
    <p:sldId id="500" r:id="rId15"/>
    <p:sldId id="501" r:id="rId16"/>
    <p:sldId id="502" r:id="rId17"/>
    <p:sldId id="505" r:id="rId18"/>
    <p:sldId id="430" r:id="rId19"/>
    <p:sldId id="431" r:id="rId20"/>
    <p:sldId id="432" r:id="rId21"/>
    <p:sldId id="433" r:id="rId22"/>
    <p:sldId id="434" r:id="rId23"/>
    <p:sldId id="435" r:id="rId24"/>
    <p:sldId id="436" r:id="rId25"/>
    <p:sldId id="437" r:id="rId26"/>
    <p:sldId id="438" r:id="rId27"/>
    <p:sldId id="439" r:id="rId28"/>
    <p:sldId id="440" r:id="rId29"/>
    <p:sldId id="441" r:id="rId30"/>
    <p:sldId id="442" r:id="rId31"/>
    <p:sldId id="443" r:id="rId32"/>
    <p:sldId id="444" r:id="rId33"/>
    <p:sldId id="445" r:id="rId34"/>
    <p:sldId id="446" r:id="rId35"/>
    <p:sldId id="447" r:id="rId36"/>
    <p:sldId id="448" r:id="rId37"/>
    <p:sldId id="449" r:id="rId38"/>
    <p:sldId id="343" r:id="rId39"/>
    <p:sldId id="506" r:id="rId40"/>
    <p:sldId id="507" r:id="rId41"/>
    <p:sldId id="508" r:id="rId42"/>
    <p:sldId id="509" r:id="rId43"/>
    <p:sldId id="510" r:id="rId44"/>
    <p:sldId id="511" r:id="rId45"/>
    <p:sldId id="398" r:id="rId46"/>
    <p:sldId id="399" r:id="rId47"/>
    <p:sldId id="450" r:id="rId48"/>
    <p:sldId id="451" r:id="rId49"/>
    <p:sldId id="452" r:id="rId50"/>
    <p:sldId id="453" r:id="rId51"/>
    <p:sldId id="454" r:id="rId52"/>
    <p:sldId id="455" r:id="rId53"/>
    <p:sldId id="456" r:id="rId54"/>
    <p:sldId id="457" r:id="rId55"/>
    <p:sldId id="458" r:id="rId56"/>
    <p:sldId id="459" r:id="rId57"/>
    <p:sldId id="460" r:id="rId58"/>
    <p:sldId id="461" r:id="rId59"/>
    <p:sldId id="462" r:id="rId60"/>
    <p:sldId id="463" r:id="rId61"/>
    <p:sldId id="464"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78" r:id="rId76"/>
    <p:sldId id="479" r:id="rId77"/>
    <p:sldId id="480" r:id="rId78"/>
    <p:sldId id="481" r:id="rId79"/>
    <p:sldId id="482" r:id="rId80"/>
    <p:sldId id="483" r:id="rId81"/>
    <p:sldId id="484" r:id="rId82"/>
    <p:sldId id="485" r:id="rId83"/>
    <p:sldId id="486" r:id="rId84"/>
    <p:sldId id="487" r:id="rId85"/>
    <p:sldId id="488" r:id="rId86"/>
    <p:sldId id="489" r:id="rId87"/>
    <p:sldId id="490" r:id="rId88"/>
    <p:sldId id="492" r:id="rId89"/>
    <p:sldId id="493" r:id="rId90"/>
    <p:sldId id="494" r:id="rId91"/>
    <p:sldId id="495" r:id="rId92"/>
    <p:sldId id="496" r:id="rId93"/>
    <p:sldId id="497" r:id="rId94"/>
    <p:sldId id="498" r:id="rId95"/>
    <p:sldId id="499" r:id="rId96"/>
    <p:sldId id="512" r:id="rId97"/>
    <p:sldId id="513" r:id="rId98"/>
    <p:sldId id="514" r:id="rId99"/>
    <p:sldId id="515" r:id="rId100"/>
    <p:sldId id="516" r:id="rId101"/>
    <p:sldId id="517" r:id="rId102"/>
    <p:sldId id="518" r:id="rId103"/>
    <p:sldId id="519" r:id="rId104"/>
    <p:sldId id="520" r:id="rId105"/>
    <p:sldId id="521" r:id="rId106"/>
    <p:sldId id="522" r:id="rId107"/>
    <p:sldId id="523" r:id="rId108"/>
    <p:sldId id="524" r:id="rId109"/>
    <p:sldId id="525" r:id="rId110"/>
    <p:sldId id="526" r:id="rId111"/>
    <p:sldId id="527" r:id="rId112"/>
    <p:sldId id="528" r:id="rId113"/>
    <p:sldId id="529" r:id="rId114"/>
    <p:sldId id="530" r:id="rId115"/>
    <p:sldId id="531" r:id="rId116"/>
    <p:sldId id="532" r:id="rId117"/>
    <p:sldId id="533" r:id="rId118"/>
    <p:sldId id="534" r:id="rId119"/>
    <p:sldId id="535" r:id="rId120"/>
    <p:sldId id="536" r:id="rId121"/>
    <p:sldId id="537" r:id="rId1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69" autoAdjust="0"/>
  </p:normalViewPr>
  <p:slideViewPr>
    <p:cSldViewPr>
      <p:cViewPr varScale="1">
        <p:scale>
          <a:sx n="74" d="100"/>
          <a:sy n="74" d="100"/>
        </p:scale>
        <p:origin x="-108" y="-7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48C692B-7A7D-42FD-BDAE-F23805AA7B1A}" type="datetimeFigureOut">
              <a:rPr lang="ru-RU" smtClean="0"/>
              <a:t>28.01.2020</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01316AA-C3BC-497A-A211-9D568D6D6855}" type="slidenum">
              <a:rPr lang="ru-RU" smtClean="0"/>
              <a:t>‹#›</a:t>
            </a:fld>
            <a:endParaRPr lang="ru-RU"/>
          </a:p>
        </p:txBody>
      </p:sp>
    </p:spTree>
    <p:extLst>
      <p:ext uri="{BB962C8B-B14F-4D97-AF65-F5344CB8AC3E}">
        <p14:creationId xmlns:p14="http://schemas.microsoft.com/office/powerpoint/2010/main" val="345008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316AA-C3BC-497A-A211-9D568D6D6855}" type="slidenum">
              <a:rPr lang="ru-RU" smtClean="0"/>
              <a:t>38</a:t>
            </a:fld>
            <a:endParaRPr lang="ru-RU"/>
          </a:p>
        </p:txBody>
      </p:sp>
    </p:spTree>
    <p:extLst>
      <p:ext uri="{BB962C8B-B14F-4D97-AF65-F5344CB8AC3E}">
        <p14:creationId xmlns:p14="http://schemas.microsoft.com/office/powerpoint/2010/main" val="84823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316AA-C3BC-497A-A211-9D568D6D6855}" type="slidenum">
              <a:rPr lang="ru-RU" smtClean="0"/>
              <a:t>45</a:t>
            </a:fld>
            <a:endParaRPr lang="ru-RU"/>
          </a:p>
        </p:txBody>
      </p:sp>
    </p:spTree>
    <p:extLst>
      <p:ext uri="{BB962C8B-B14F-4D97-AF65-F5344CB8AC3E}">
        <p14:creationId xmlns:p14="http://schemas.microsoft.com/office/powerpoint/2010/main" val="84823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1316AA-C3BC-497A-A211-9D568D6D6855}" type="slidenum">
              <a:rPr lang="ru-RU" smtClean="0"/>
              <a:t>46</a:t>
            </a:fld>
            <a:endParaRPr lang="ru-RU"/>
          </a:p>
        </p:txBody>
      </p:sp>
    </p:spTree>
    <p:extLst>
      <p:ext uri="{BB962C8B-B14F-4D97-AF65-F5344CB8AC3E}">
        <p14:creationId xmlns:p14="http://schemas.microsoft.com/office/powerpoint/2010/main" val="8482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45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7274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155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6795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28.01.2020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72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28.01.2020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24216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28.01.2020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8746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28.01.2020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2628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C71EC6-210F-42DE-9C53-41977AD35B3D}" type="datetimeFigureOut">
              <a:rPr lang="ru-RU" smtClean="0"/>
              <a:t>28.01.2020</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5790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B4C71EC6-210F-42DE-9C53-41977AD35B3D}" type="datetimeFigureOut">
              <a:rPr lang="ru-RU" smtClean="0"/>
              <a:t>28.01.2020</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138566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28.01.2020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347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4C71EC6-210F-42DE-9C53-41977AD35B3D}" type="datetimeFigureOut">
              <a:rPr lang="ru-RU" smtClean="0"/>
              <a:t>28.01.2020</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19B0651-EE4F-4900-A07F-96A6BFA9D0F0}" type="slidenum">
              <a:rPr lang="ru-RU" smtClean="0"/>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8636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pr.fioco.ru/"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ioco.ru/obraztsi_i_opisaniya_proverochnyh_rabot_2019" TargetMode="External"/><Relationship Id="rId2" Type="http://schemas.openxmlformats.org/officeDocument/2006/relationships/hyperlink" Target="https://fioco.ru/ru/osoko/vpr/" TargetMode="External"/><Relationship Id="rId1" Type="http://schemas.openxmlformats.org/officeDocument/2006/relationships/slideLayout" Target="../slideLayouts/slideLayout2.xml"/><Relationship Id="rId4" Type="http://schemas.openxmlformats.org/officeDocument/2006/relationships/hyperlink" Target="https://4vpr.ru/"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8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052736"/>
            <a:ext cx="7772400" cy="2190105"/>
          </a:xfrm>
        </p:spPr>
        <p:txBody>
          <a:bodyPr>
            <a:noAutofit/>
          </a:bodyPr>
          <a:lstStyle/>
          <a:p>
            <a:r>
              <a:rPr lang="ru-RU" sz="4000" b="1" dirty="0"/>
              <a:t>Общественное обсуждение модели ВПР 2020 по математике. </a:t>
            </a:r>
            <a:r>
              <a:rPr lang="en-US" sz="4000" b="1" dirty="0" smtClean="0"/>
              <a:t/>
            </a:r>
            <a:br>
              <a:rPr lang="en-US" sz="4000" b="1" dirty="0" smtClean="0"/>
            </a:br>
            <a:r>
              <a:rPr lang="ru-RU" sz="4000" b="1" dirty="0" smtClean="0"/>
              <a:t>Итоги </a:t>
            </a:r>
            <a:r>
              <a:rPr lang="ru-RU" sz="4000" b="1" dirty="0"/>
              <a:t>ВПР по математике в 5-6 классах</a:t>
            </a:r>
            <a:endParaRPr lang="ru-RU" sz="4000" b="1" dirty="0">
              <a:solidFill>
                <a:schemeClr val="tx2">
                  <a:lumMod val="50000"/>
                </a:schemeClr>
              </a:solidFill>
            </a:endParaRPr>
          </a:p>
        </p:txBody>
      </p:sp>
      <p:sp>
        <p:nvSpPr>
          <p:cNvPr id="3" name="Подзаголовок 2"/>
          <p:cNvSpPr>
            <a:spLocks noGrp="1"/>
          </p:cNvSpPr>
          <p:nvPr>
            <p:ph type="subTitle" idx="1"/>
          </p:nvPr>
        </p:nvSpPr>
        <p:spPr>
          <a:xfrm>
            <a:off x="1371600" y="3886200"/>
            <a:ext cx="7520880" cy="2971800"/>
          </a:xfrm>
        </p:spPr>
        <p:txBody>
          <a:bodyPr>
            <a:normAutofit/>
          </a:bodyPr>
          <a:lstStyle/>
          <a:p>
            <a:pPr algn="r"/>
            <a:r>
              <a:rPr lang="en-US" b="1" dirty="0" smtClean="0">
                <a:solidFill>
                  <a:srgbClr val="002060"/>
                </a:solidFill>
              </a:rPr>
              <a:t> </a:t>
            </a:r>
            <a:r>
              <a:rPr lang="ru-RU" b="1" dirty="0" smtClean="0">
                <a:solidFill>
                  <a:srgbClr val="002060"/>
                </a:solidFill>
              </a:rPr>
              <a:t>Светлана Михайловна Головлева</a:t>
            </a:r>
          </a:p>
          <a:p>
            <a:pPr algn="r"/>
            <a:r>
              <a:rPr lang="ru-RU" b="1" dirty="0" smtClean="0">
                <a:solidFill>
                  <a:srgbClr val="002060"/>
                </a:solidFill>
              </a:rPr>
              <a:t>Заведующий КЕМД </a:t>
            </a:r>
          </a:p>
          <a:p>
            <a:pPr algn="r"/>
            <a:r>
              <a:rPr lang="ru-RU" b="1" dirty="0" smtClean="0">
                <a:solidFill>
                  <a:srgbClr val="002060"/>
                </a:solidFill>
              </a:rPr>
              <a:t>ГАУ ДПО ЯО ИРО</a:t>
            </a:r>
          </a:p>
          <a:p>
            <a:pPr algn="r"/>
            <a:r>
              <a:rPr lang="ru-RU" b="1" dirty="0" smtClean="0">
                <a:solidFill>
                  <a:srgbClr val="002060"/>
                </a:solidFill>
              </a:rPr>
              <a:t>8-4852-23-05-97</a:t>
            </a:r>
          </a:p>
          <a:p>
            <a:pPr algn="r"/>
            <a:r>
              <a:rPr lang="en-US" b="1" dirty="0" smtClean="0">
                <a:solidFill>
                  <a:srgbClr val="002060"/>
                </a:solidFill>
              </a:rPr>
              <a:t>golovleva@iro.yar.ru</a:t>
            </a:r>
            <a:r>
              <a:rPr lang="ru-RU" b="1" dirty="0" smtClean="0">
                <a:solidFill>
                  <a:srgbClr val="002060"/>
                </a:solidFill>
              </a:rPr>
              <a:t> </a:t>
            </a:r>
            <a:endParaRPr lang="ru-RU" b="1" dirty="0">
              <a:solidFill>
                <a:srgbClr val="002060"/>
              </a:solidFill>
            </a:endParaRPr>
          </a:p>
        </p:txBody>
      </p:sp>
    </p:spTree>
    <p:extLst>
      <p:ext uri="{BB962C8B-B14F-4D97-AF65-F5344CB8AC3E}">
        <p14:creationId xmlns:p14="http://schemas.microsoft.com/office/powerpoint/2010/main" val="3201420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КЭС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510995580"/>
              </p:ext>
            </p:extLst>
          </p:nvPr>
        </p:nvGraphicFramePr>
        <p:xfrm>
          <a:off x="1043608" y="2348880"/>
          <a:ext cx="7543800" cy="2225040"/>
        </p:xfrm>
        <a:graphic>
          <a:graphicData uri="http://schemas.openxmlformats.org/drawingml/2006/table">
            <a:tbl>
              <a:tblPr firstRow="1" bandRow="1">
                <a:tableStyleId>{5C22544A-7EE6-4342-B048-85BDC9FD1C3A}</a:tableStyleId>
              </a:tblPr>
              <a:tblGrid>
                <a:gridCol w="869355">
                  <a:extLst>
                    <a:ext uri="{9D8B030D-6E8A-4147-A177-3AD203B41FA5}">
                      <a16:colId xmlns:a16="http://schemas.microsoft.com/office/drawing/2014/main" xmlns="" val="493877205"/>
                    </a:ext>
                  </a:extLst>
                </a:gridCol>
                <a:gridCol w="6674445">
                  <a:extLst>
                    <a:ext uri="{9D8B030D-6E8A-4147-A177-3AD203B41FA5}">
                      <a16:colId xmlns:a16="http://schemas.microsoft.com/office/drawing/2014/main" xmlns="" val="2717437891"/>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элементы содержания </a:t>
                      </a:r>
                    </a:p>
                  </a:txBody>
                  <a:tcPr/>
                </a:tc>
                <a:extLst>
                  <a:ext uri="{0D108BD9-81ED-4DB2-BD59-A6C34878D82A}">
                    <a16:rowId xmlns:a16="http://schemas.microsoft.com/office/drawing/2014/main" xmlns="" val="1292563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Числа и вычисления </a:t>
                      </a:r>
                    </a:p>
                  </a:txBody>
                  <a:tcPr/>
                </a:tc>
                <a:extLst>
                  <a:ext uri="{0D108BD9-81ED-4DB2-BD59-A6C34878D82A}">
                    <a16:rowId xmlns:a16="http://schemas.microsoft.com/office/drawing/2014/main" xmlns="" val="1780403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Геометрические фигуры</a:t>
                      </a:r>
                      <a:endParaRPr lang="ru-RU" dirty="0" smtClean="0"/>
                    </a:p>
                  </a:txBody>
                  <a:tcPr/>
                </a:tc>
                <a:extLst>
                  <a:ext uri="{0D108BD9-81ED-4DB2-BD59-A6C34878D82A}">
                    <a16:rowId xmlns:a16="http://schemas.microsoft.com/office/drawing/2014/main" xmlns="" val="905308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Текстовые задачи</a:t>
                      </a:r>
                      <a:endParaRPr lang="ru-RU" dirty="0"/>
                    </a:p>
                  </a:txBody>
                  <a:tcPr/>
                </a:tc>
                <a:extLst>
                  <a:ext uri="{0D108BD9-81ED-4DB2-BD59-A6C34878D82A}">
                    <a16:rowId xmlns:a16="http://schemas.microsoft.com/office/drawing/2014/main" xmlns="" val="3105749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Статистика и теория вероятностей </a:t>
                      </a:r>
                      <a:endParaRPr lang="ru-RU" dirty="0" smtClean="0"/>
                    </a:p>
                  </a:txBody>
                  <a:tcPr/>
                </a:tc>
                <a:extLst>
                  <a:ext uri="{0D108BD9-81ED-4DB2-BD59-A6C34878D82A}">
                    <a16:rowId xmlns:a16="http://schemas.microsoft.com/office/drawing/2014/main" xmlns="" val="1478838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Измерения и вычисления</a:t>
                      </a:r>
                      <a:endParaRPr lang="ru-RU" dirty="0" smtClean="0"/>
                    </a:p>
                  </a:txBody>
                  <a:tcPr/>
                </a:tc>
                <a:extLst>
                  <a:ext uri="{0D108BD9-81ED-4DB2-BD59-A6C34878D82A}">
                    <a16:rowId xmlns:a16="http://schemas.microsoft.com/office/drawing/2014/main" xmlns="" val="1452967105"/>
                  </a:ext>
                </a:extLst>
              </a:tr>
            </a:tbl>
          </a:graphicData>
        </a:graphic>
      </p:graphicFrame>
    </p:spTree>
    <p:extLst>
      <p:ext uri="{BB962C8B-B14F-4D97-AF65-F5344CB8AC3E}">
        <p14:creationId xmlns:p14="http://schemas.microsoft.com/office/powerpoint/2010/main" val="297808198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5. Б (1 балл 3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Овладение </a:t>
            </a:r>
            <a:r>
              <a:rPr lang="ru-RU" dirty="0" smtClean="0"/>
              <a:t>системой функциональных понятий</a:t>
            </a:r>
            <a:r>
              <a:rPr lang="ru-RU" dirty="0"/>
              <a:t>, развитие умения </a:t>
            </a:r>
            <a:r>
              <a:rPr lang="ru-RU" dirty="0" smtClean="0"/>
              <a:t>использовать функционально-графические представления</a:t>
            </a:r>
          </a:p>
          <a:p>
            <a:r>
              <a:rPr lang="ru-RU" dirty="0" smtClean="0"/>
              <a:t>Содержание: </a:t>
            </a:r>
            <a:r>
              <a:rPr lang="ru-RU" dirty="0"/>
              <a:t>Строить график </a:t>
            </a:r>
            <a:r>
              <a:rPr lang="ru-RU" dirty="0" smtClean="0"/>
              <a:t>линейной функции</a:t>
            </a:r>
            <a:endParaRPr lang="ru-RU" dirty="0"/>
          </a:p>
          <a:p>
            <a:endParaRPr lang="ru-RU" dirty="0" smtClean="0"/>
          </a:p>
          <a:p>
            <a:endParaRPr lang="ru-RU" dirty="0"/>
          </a:p>
          <a:p>
            <a:endParaRPr lang="ru-RU" dirty="0" smtClean="0"/>
          </a:p>
          <a:p>
            <a:endParaRPr lang="ru-RU" dirty="0"/>
          </a:p>
          <a:p>
            <a:r>
              <a:rPr lang="ru-RU" dirty="0" smtClean="0"/>
              <a:t>7 </a:t>
            </a:r>
            <a:r>
              <a:rPr lang="ru-RU" dirty="0" err="1" smtClean="0"/>
              <a:t>кл</a:t>
            </a:r>
            <a:r>
              <a:rPr lang="ru-RU" dirty="0" smtClean="0"/>
              <a:t>. (8)</a:t>
            </a:r>
          </a:p>
          <a:p>
            <a:r>
              <a:rPr lang="ru-RU" dirty="0" smtClean="0"/>
              <a:t>ОГЭ (11)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4091" y="3212976"/>
            <a:ext cx="5936573"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1819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6. П (2 балла 6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Развитие умения </a:t>
            </a:r>
            <a:r>
              <a:rPr lang="ru-RU" dirty="0" smtClean="0"/>
              <a:t>применять </a:t>
            </a:r>
            <a:r>
              <a:rPr lang="ru-RU" dirty="0"/>
              <a:t>изученные </a:t>
            </a:r>
            <a:r>
              <a:rPr lang="ru-RU" dirty="0" smtClean="0"/>
              <a:t>понятия, результаты</a:t>
            </a:r>
            <a:r>
              <a:rPr lang="ru-RU" dirty="0"/>
              <a:t>, методы </a:t>
            </a:r>
            <a:r>
              <a:rPr lang="ru-RU" dirty="0" smtClean="0"/>
              <a:t>для задач </a:t>
            </a:r>
            <a:r>
              <a:rPr lang="ru-RU" dirty="0"/>
              <a:t>практического </a:t>
            </a:r>
            <a:r>
              <a:rPr lang="ru-RU" dirty="0" smtClean="0"/>
              <a:t>характера </a:t>
            </a:r>
            <a:r>
              <a:rPr lang="ru-RU" dirty="0"/>
              <a:t>и задач из </a:t>
            </a:r>
            <a:r>
              <a:rPr lang="ru-RU" dirty="0" smtClean="0"/>
              <a:t>смежных </a:t>
            </a:r>
            <a:r>
              <a:rPr lang="ru-RU" dirty="0"/>
              <a:t>дисциплин, </a:t>
            </a:r>
            <a:r>
              <a:rPr lang="ru-RU" dirty="0" smtClean="0"/>
              <a:t>умения извлекать информацию, представленную </a:t>
            </a:r>
            <a:r>
              <a:rPr lang="ru-RU" dirty="0"/>
              <a:t>в </a:t>
            </a:r>
            <a:r>
              <a:rPr lang="ru-RU" dirty="0" smtClean="0"/>
              <a:t>таблицах</a:t>
            </a:r>
            <a:r>
              <a:rPr lang="ru-RU" dirty="0"/>
              <a:t>, на диаграммах, </a:t>
            </a:r>
            <a:r>
              <a:rPr lang="ru-RU" dirty="0" smtClean="0"/>
              <a:t>графиках</a:t>
            </a:r>
          </a:p>
          <a:p>
            <a:r>
              <a:rPr lang="ru-RU" dirty="0" smtClean="0"/>
              <a:t>Содержание: </a:t>
            </a:r>
            <a:r>
              <a:rPr lang="ru-RU" dirty="0"/>
              <a:t>Читать </a:t>
            </a:r>
            <a:r>
              <a:rPr lang="ru-RU" dirty="0" smtClean="0"/>
              <a:t>информацию, представленную </a:t>
            </a:r>
            <a:r>
              <a:rPr lang="ru-RU" dirty="0"/>
              <a:t>в </a:t>
            </a:r>
            <a:r>
              <a:rPr lang="ru-RU" dirty="0" smtClean="0"/>
              <a:t>виде таблицы</a:t>
            </a:r>
            <a:r>
              <a:rPr lang="ru-RU" dirty="0"/>
              <a:t>, диаграммы, </a:t>
            </a:r>
            <a:r>
              <a:rPr lang="ru-RU" dirty="0" smtClean="0"/>
              <a:t>графика</a:t>
            </a:r>
            <a:r>
              <a:rPr lang="ru-RU" dirty="0"/>
              <a:t>; использовать </a:t>
            </a:r>
            <a:r>
              <a:rPr lang="ru-RU" dirty="0" smtClean="0"/>
              <a:t>графики </a:t>
            </a:r>
            <a:r>
              <a:rPr lang="ru-RU" dirty="0"/>
              <a:t>реальных процессов </a:t>
            </a:r>
            <a:r>
              <a:rPr lang="ru-RU" dirty="0" smtClean="0"/>
              <a:t>и зависимостей </a:t>
            </a:r>
            <a:r>
              <a:rPr lang="ru-RU" dirty="0"/>
              <a:t>для </a:t>
            </a:r>
            <a:r>
              <a:rPr lang="ru-RU" dirty="0" smtClean="0"/>
              <a:t>определения </a:t>
            </a:r>
            <a:r>
              <a:rPr lang="ru-RU" dirty="0"/>
              <a:t>их свойств / </a:t>
            </a:r>
            <a:r>
              <a:rPr lang="ru-RU" i="1" dirty="0" smtClean="0"/>
              <a:t>извлекать</a:t>
            </a:r>
            <a:r>
              <a:rPr lang="ru-RU" i="1" dirty="0"/>
              <a:t>, </a:t>
            </a:r>
            <a:r>
              <a:rPr lang="ru-RU" i="1" dirty="0" smtClean="0"/>
              <a:t>интерпретировать информацию</a:t>
            </a:r>
            <a:r>
              <a:rPr lang="ru-RU" i="1" dirty="0"/>
              <a:t>, </a:t>
            </a:r>
            <a:r>
              <a:rPr lang="ru-RU" i="1" dirty="0" smtClean="0"/>
              <a:t>представленную </a:t>
            </a:r>
            <a:r>
              <a:rPr lang="ru-RU" i="1" dirty="0"/>
              <a:t>в таблицах и </a:t>
            </a:r>
            <a:r>
              <a:rPr lang="ru-RU" i="1" dirty="0" smtClean="0"/>
              <a:t>на диаграммах</a:t>
            </a:r>
            <a:r>
              <a:rPr lang="ru-RU" i="1" dirty="0"/>
              <a:t>, </a:t>
            </a:r>
            <a:r>
              <a:rPr lang="ru-RU" i="1" dirty="0" smtClean="0"/>
              <a:t>отражающую </a:t>
            </a:r>
            <a:r>
              <a:rPr lang="ru-RU" i="1" dirty="0"/>
              <a:t>свойства и </a:t>
            </a:r>
            <a:r>
              <a:rPr lang="ru-RU" i="1" dirty="0" smtClean="0"/>
              <a:t>характеристики </a:t>
            </a:r>
            <a:r>
              <a:rPr lang="ru-RU" i="1" dirty="0"/>
              <a:t>реальных </a:t>
            </a:r>
            <a:r>
              <a:rPr lang="ru-RU" i="1" dirty="0" smtClean="0"/>
              <a:t>процессов </a:t>
            </a:r>
            <a:r>
              <a:rPr lang="ru-RU" i="1" dirty="0"/>
              <a:t>и явлений</a:t>
            </a:r>
            <a:endParaRPr lang="ru-RU" dirty="0" smtClean="0"/>
          </a:p>
          <a:p>
            <a:endParaRPr lang="ru-RU" dirty="0"/>
          </a:p>
          <a:p>
            <a:r>
              <a:rPr lang="ru-RU" dirty="0" err="1" smtClean="0"/>
              <a:t>Межпредметное</a:t>
            </a:r>
            <a:r>
              <a:rPr lang="ru-RU" dirty="0" smtClean="0"/>
              <a:t>???</a:t>
            </a:r>
          </a:p>
          <a:p>
            <a:r>
              <a:rPr lang="ru-RU" dirty="0" smtClean="0"/>
              <a:t>ОГЭ (1-5)???</a:t>
            </a:r>
          </a:p>
        </p:txBody>
      </p:sp>
    </p:spTree>
    <p:extLst>
      <p:ext uri="{BB962C8B-B14F-4D97-AF65-F5344CB8AC3E}">
        <p14:creationId xmlns:p14="http://schemas.microsoft.com/office/powerpoint/2010/main" val="867445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6. П (2 балла 6 мин.) </a:t>
            </a:r>
            <a:endParaRPr lang="ru-RU"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700808"/>
            <a:ext cx="674628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2317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7. Б (1 балл 5 мин.) </a:t>
            </a:r>
            <a:endParaRPr lang="ru-RU" dirty="0"/>
          </a:p>
        </p:txBody>
      </p:sp>
      <p:sp>
        <p:nvSpPr>
          <p:cNvPr id="3" name="Объект 2"/>
          <p:cNvSpPr>
            <a:spLocks noGrp="1"/>
          </p:cNvSpPr>
          <p:nvPr>
            <p:ph idx="1"/>
          </p:nvPr>
        </p:nvSpPr>
        <p:spPr/>
        <p:txBody>
          <a:bodyPr>
            <a:normAutofit lnSpcReduction="10000"/>
          </a:bodyPr>
          <a:lstStyle/>
          <a:p>
            <a:r>
              <a:rPr lang="ru-RU" dirty="0" smtClean="0"/>
              <a:t>Умения: </a:t>
            </a:r>
            <a:r>
              <a:rPr lang="ru-RU" dirty="0"/>
              <a:t>Умения извлекать </a:t>
            </a:r>
            <a:r>
              <a:rPr lang="ru-RU" dirty="0" smtClean="0"/>
              <a:t>информацию</a:t>
            </a:r>
            <a:r>
              <a:rPr lang="ru-RU" dirty="0"/>
              <a:t>, </a:t>
            </a:r>
            <a:r>
              <a:rPr lang="ru-RU" dirty="0" smtClean="0"/>
              <a:t>представленную </a:t>
            </a:r>
            <a:r>
              <a:rPr lang="ru-RU" dirty="0"/>
              <a:t>в таблицах, на </a:t>
            </a:r>
            <a:r>
              <a:rPr lang="ru-RU" dirty="0" smtClean="0"/>
              <a:t>диаграммах</a:t>
            </a:r>
            <a:r>
              <a:rPr lang="ru-RU" dirty="0"/>
              <a:t>, графиках, </a:t>
            </a:r>
            <a:r>
              <a:rPr lang="ru-RU" dirty="0" smtClean="0"/>
              <a:t>описывать </a:t>
            </a:r>
            <a:r>
              <a:rPr lang="ru-RU" dirty="0"/>
              <a:t>и </a:t>
            </a:r>
            <a:r>
              <a:rPr lang="ru-RU" dirty="0" smtClean="0"/>
              <a:t>анализировать массивы </a:t>
            </a:r>
            <a:r>
              <a:rPr lang="ru-RU" dirty="0"/>
              <a:t>данных с </a:t>
            </a:r>
            <a:r>
              <a:rPr lang="ru-RU" dirty="0" smtClean="0"/>
              <a:t>помощью </a:t>
            </a:r>
            <a:r>
              <a:rPr lang="ru-RU" dirty="0"/>
              <a:t>подходящих </a:t>
            </a:r>
            <a:r>
              <a:rPr lang="ru-RU" dirty="0" smtClean="0"/>
              <a:t>статистических характеристик</a:t>
            </a:r>
          </a:p>
          <a:p>
            <a:r>
              <a:rPr lang="ru-RU" dirty="0" smtClean="0"/>
              <a:t>Содержание: </a:t>
            </a:r>
            <a:r>
              <a:rPr lang="ru-RU" dirty="0"/>
              <a:t>Читать информацию, </a:t>
            </a:r>
            <a:r>
              <a:rPr lang="ru-RU" dirty="0" smtClean="0"/>
              <a:t>представленную </a:t>
            </a:r>
            <a:r>
              <a:rPr lang="ru-RU" dirty="0"/>
              <a:t>в виде </a:t>
            </a:r>
            <a:r>
              <a:rPr lang="ru-RU" dirty="0" smtClean="0"/>
              <a:t>таблицы</a:t>
            </a:r>
            <a:r>
              <a:rPr lang="ru-RU" dirty="0"/>
              <a:t>, диаграммы, </a:t>
            </a:r>
            <a:r>
              <a:rPr lang="ru-RU" dirty="0" smtClean="0"/>
              <a:t>графика</a:t>
            </a:r>
          </a:p>
          <a:p>
            <a:endParaRPr lang="ru-RU" dirty="0" smtClean="0"/>
          </a:p>
          <a:p>
            <a:endParaRPr lang="ru-RU" dirty="0"/>
          </a:p>
          <a:p>
            <a:pPr marL="0" indent="0">
              <a:buNone/>
            </a:pPr>
            <a:endParaRPr lang="ru-RU" dirty="0"/>
          </a:p>
          <a:p>
            <a:r>
              <a:rPr lang="ru-RU" dirty="0" smtClean="0"/>
              <a:t>7 (3)*</a:t>
            </a:r>
          </a:p>
          <a:p>
            <a:r>
              <a:rPr lang="ru-RU" dirty="0" smtClean="0"/>
              <a:t>ОГЭ (5)</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28" y="3645024"/>
            <a:ext cx="633973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6092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8. П (2 балла 5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Развитие представлений </a:t>
            </a:r>
            <a:r>
              <a:rPr lang="ru-RU" dirty="0" smtClean="0"/>
              <a:t>о числе </a:t>
            </a:r>
            <a:r>
              <a:rPr lang="ru-RU" dirty="0"/>
              <a:t>и числовых </a:t>
            </a:r>
            <a:r>
              <a:rPr lang="ru-RU" dirty="0" smtClean="0"/>
              <a:t>системах </a:t>
            </a:r>
            <a:r>
              <a:rPr lang="ru-RU" dirty="0"/>
              <a:t>от натуральных </a:t>
            </a:r>
            <a:r>
              <a:rPr lang="ru-RU" dirty="0" smtClean="0"/>
              <a:t>до действительных </a:t>
            </a:r>
            <a:r>
              <a:rPr lang="ru-RU" dirty="0"/>
              <a:t>чисел</a:t>
            </a:r>
            <a:endParaRPr lang="ru-RU" dirty="0" smtClean="0"/>
          </a:p>
          <a:p>
            <a:r>
              <a:rPr lang="ru-RU" dirty="0" smtClean="0"/>
              <a:t>Содержание: </a:t>
            </a:r>
            <a:r>
              <a:rPr lang="ru-RU" dirty="0"/>
              <a:t>Оценивать значение </a:t>
            </a:r>
            <a:r>
              <a:rPr lang="ru-RU" dirty="0" smtClean="0"/>
              <a:t>квадратного </a:t>
            </a:r>
            <a:r>
              <a:rPr lang="ru-RU" dirty="0"/>
              <a:t>корня из </a:t>
            </a:r>
            <a:r>
              <a:rPr lang="ru-RU" dirty="0" smtClean="0"/>
              <a:t>положительного </a:t>
            </a:r>
            <a:r>
              <a:rPr lang="ru-RU" dirty="0"/>
              <a:t>числа / </a:t>
            </a:r>
            <a:r>
              <a:rPr lang="ru-RU" i="1" dirty="0" smtClean="0"/>
              <a:t>знать геометрическую интерпретацию </a:t>
            </a:r>
            <a:r>
              <a:rPr lang="ru-RU" i="1" dirty="0"/>
              <a:t>целых, </a:t>
            </a:r>
            <a:r>
              <a:rPr lang="ru-RU" i="1" dirty="0" smtClean="0"/>
              <a:t>рациональных</a:t>
            </a:r>
            <a:r>
              <a:rPr lang="ru-RU" i="1" dirty="0"/>
              <a:t>, </a:t>
            </a:r>
            <a:r>
              <a:rPr lang="ru-RU" i="1" dirty="0" smtClean="0"/>
              <a:t>действительных чисел</a:t>
            </a:r>
            <a:endParaRPr lang="ru-RU" dirty="0" smtClean="0"/>
          </a:p>
          <a:p>
            <a:endParaRPr lang="ru-RU" dirty="0" smtClean="0"/>
          </a:p>
          <a:p>
            <a:endParaRPr lang="ru-RU" dirty="0"/>
          </a:p>
          <a:p>
            <a:pPr marL="0" indent="0">
              <a:buNone/>
            </a:pPr>
            <a:endParaRPr lang="ru-RU" dirty="0"/>
          </a:p>
          <a:p>
            <a:r>
              <a:rPr lang="ru-RU" dirty="0" smtClean="0"/>
              <a:t>7 (12)*</a:t>
            </a:r>
          </a:p>
          <a:p>
            <a:r>
              <a:rPr lang="ru-RU" dirty="0" smtClean="0"/>
              <a:t>ОГЭ (7)</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934188"/>
            <a:ext cx="6644854" cy="1351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4050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9. Б (1 балл 3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Овладение </a:t>
            </a:r>
            <a:r>
              <a:rPr lang="ru-RU" dirty="0" smtClean="0"/>
              <a:t>символьным языком </a:t>
            </a:r>
            <a:r>
              <a:rPr lang="ru-RU" dirty="0"/>
              <a:t>алгебры</a:t>
            </a:r>
            <a:endParaRPr lang="ru-RU" dirty="0" smtClean="0"/>
          </a:p>
          <a:p>
            <a:r>
              <a:rPr lang="ru-RU" dirty="0" smtClean="0"/>
              <a:t>Содержание: </a:t>
            </a:r>
            <a:r>
              <a:rPr lang="ru-RU" dirty="0"/>
              <a:t>Выполнять </a:t>
            </a:r>
            <a:r>
              <a:rPr lang="ru-RU" dirty="0" smtClean="0"/>
              <a:t>несложные преобразования дробно-линейных </a:t>
            </a:r>
            <a:r>
              <a:rPr lang="ru-RU" dirty="0"/>
              <a:t>выражений, </a:t>
            </a:r>
            <a:r>
              <a:rPr lang="ru-RU" dirty="0" smtClean="0"/>
              <a:t>использовать </a:t>
            </a:r>
            <a:r>
              <a:rPr lang="ru-RU" dirty="0"/>
              <a:t>формулы </a:t>
            </a:r>
            <a:r>
              <a:rPr lang="ru-RU" dirty="0" smtClean="0"/>
              <a:t>сокращённого </a:t>
            </a:r>
            <a:r>
              <a:rPr lang="ru-RU" dirty="0"/>
              <a:t>умножения</a:t>
            </a:r>
            <a:endParaRPr lang="ru-RU" dirty="0" smtClean="0"/>
          </a:p>
          <a:p>
            <a:endParaRPr lang="ru-RU" dirty="0" smtClean="0"/>
          </a:p>
          <a:p>
            <a:endParaRPr lang="ru-RU" dirty="0"/>
          </a:p>
          <a:p>
            <a:endParaRPr lang="ru-RU" dirty="0" smtClean="0"/>
          </a:p>
          <a:p>
            <a:pPr marL="0" indent="0">
              <a:buNone/>
            </a:pPr>
            <a:endParaRPr lang="ru-RU" dirty="0"/>
          </a:p>
          <a:p>
            <a:r>
              <a:rPr lang="ru-RU" dirty="0" smtClean="0"/>
              <a:t>ОГЭ (13)</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501008"/>
            <a:ext cx="6901067" cy="87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71134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10. Б (1 балл 4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Формирование </a:t>
            </a:r>
            <a:r>
              <a:rPr lang="ru-RU" dirty="0" smtClean="0"/>
              <a:t>представлений </a:t>
            </a:r>
            <a:r>
              <a:rPr lang="ru-RU" dirty="0"/>
              <a:t>о простейших </a:t>
            </a:r>
            <a:r>
              <a:rPr lang="ru-RU" dirty="0" smtClean="0"/>
              <a:t>вероятностных </a:t>
            </a:r>
            <a:r>
              <a:rPr lang="ru-RU" dirty="0"/>
              <a:t>моделях</a:t>
            </a:r>
            <a:endParaRPr lang="ru-RU" dirty="0" smtClean="0"/>
          </a:p>
          <a:p>
            <a:r>
              <a:rPr lang="ru-RU" dirty="0" smtClean="0"/>
              <a:t>Содержание: </a:t>
            </a:r>
            <a:r>
              <a:rPr lang="ru-RU" dirty="0"/>
              <a:t>Оценивать </a:t>
            </a:r>
            <a:r>
              <a:rPr lang="ru-RU" dirty="0" smtClean="0"/>
              <a:t>вероятность события </a:t>
            </a:r>
            <a:r>
              <a:rPr lang="ru-RU" dirty="0"/>
              <a:t>в </a:t>
            </a:r>
            <a:r>
              <a:rPr lang="ru-RU" dirty="0" smtClean="0"/>
              <a:t>простейших случаях </a:t>
            </a:r>
            <a:r>
              <a:rPr lang="ru-RU" dirty="0"/>
              <a:t>/ </a:t>
            </a:r>
            <a:r>
              <a:rPr lang="ru-RU" i="1" dirty="0"/>
              <a:t>оценивать </a:t>
            </a:r>
            <a:r>
              <a:rPr lang="ru-RU" i="1" dirty="0" smtClean="0"/>
              <a:t>вероятность </a:t>
            </a:r>
            <a:r>
              <a:rPr lang="ru-RU" i="1" dirty="0"/>
              <a:t>реальных </a:t>
            </a:r>
            <a:r>
              <a:rPr lang="ru-RU" i="1" dirty="0" smtClean="0"/>
              <a:t>событий </a:t>
            </a:r>
            <a:r>
              <a:rPr lang="ru-RU" i="1" dirty="0"/>
              <a:t>и явлений в </a:t>
            </a:r>
            <a:r>
              <a:rPr lang="ru-RU" i="1" dirty="0" smtClean="0"/>
              <a:t>различных ситуациях</a:t>
            </a:r>
            <a:endParaRPr lang="ru-RU" dirty="0" smtClean="0"/>
          </a:p>
          <a:p>
            <a:endParaRPr lang="ru-RU" dirty="0"/>
          </a:p>
          <a:p>
            <a:endParaRPr lang="ru-RU" dirty="0" smtClean="0"/>
          </a:p>
          <a:p>
            <a:pPr marL="0" indent="0">
              <a:buNone/>
            </a:pPr>
            <a:endParaRPr lang="ru-RU" dirty="0" smtClean="0"/>
          </a:p>
          <a:p>
            <a:pPr marL="0" indent="0">
              <a:buNone/>
            </a:pPr>
            <a:endParaRPr lang="ru-RU" dirty="0"/>
          </a:p>
          <a:p>
            <a:r>
              <a:rPr lang="ru-RU" dirty="0" smtClean="0"/>
              <a:t>ОГЭ (10)</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789040"/>
            <a:ext cx="7538424" cy="1048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0187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11. Б (1 балл 4 мин.) </a:t>
            </a:r>
            <a:endParaRPr lang="ru-RU" dirty="0"/>
          </a:p>
        </p:txBody>
      </p:sp>
      <p:sp>
        <p:nvSpPr>
          <p:cNvPr id="3" name="Объект 2"/>
          <p:cNvSpPr>
            <a:spLocks noGrp="1"/>
          </p:cNvSpPr>
          <p:nvPr>
            <p:ph idx="1"/>
          </p:nvPr>
        </p:nvSpPr>
        <p:spPr/>
        <p:txBody>
          <a:bodyPr>
            <a:normAutofit fontScale="85000" lnSpcReduction="10000"/>
          </a:bodyPr>
          <a:lstStyle/>
          <a:p>
            <a:r>
              <a:rPr lang="ru-RU" dirty="0" smtClean="0"/>
              <a:t>Умения: </a:t>
            </a:r>
            <a:r>
              <a:rPr lang="ru-RU" dirty="0"/>
              <a:t>Умение применять </a:t>
            </a:r>
            <a:r>
              <a:rPr lang="ru-RU" dirty="0" smtClean="0"/>
              <a:t>изученные </a:t>
            </a:r>
            <a:r>
              <a:rPr lang="ru-RU" dirty="0"/>
              <a:t>понятия, </a:t>
            </a:r>
            <a:r>
              <a:rPr lang="ru-RU" dirty="0" smtClean="0"/>
              <a:t>результаты</a:t>
            </a:r>
            <a:r>
              <a:rPr lang="ru-RU" dirty="0"/>
              <a:t>, методы для </a:t>
            </a:r>
            <a:r>
              <a:rPr lang="ru-RU" dirty="0" smtClean="0"/>
              <a:t>решения </a:t>
            </a:r>
            <a:r>
              <a:rPr lang="ru-RU" dirty="0"/>
              <a:t>задач </a:t>
            </a:r>
            <a:r>
              <a:rPr lang="ru-RU" dirty="0" smtClean="0"/>
              <a:t>практического характера </a:t>
            </a:r>
            <a:r>
              <a:rPr lang="ru-RU" dirty="0"/>
              <a:t>и задач </a:t>
            </a:r>
            <a:r>
              <a:rPr lang="ru-RU" dirty="0" smtClean="0"/>
              <a:t>из смежных </a:t>
            </a:r>
            <a:r>
              <a:rPr lang="ru-RU" dirty="0"/>
              <a:t>дисциплин</a:t>
            </a:r>
            <a:endParaRPr lang="ru-RU" dirty="0" smtClean="0"/>
          </a:p>
          <a:p>
            <a:r>
              <a:rPr lang="ru-RU" dirty="0" smtClean="0"/>
              <a:t>Содержание: </a:t>
            </a:r>
            <a:r>
              <a:rPr lang="ru-RU" dirty="0"/>
              <a:t>Решать задачи на </a:t>
            </a:r>
            <a:r>
              <a:rPr lang="ru-RU" dirty="0" smtClean="0"/>
              <a:t>покупки; находить </a:t>
            </a:r>
            <a:r>
              <a:rPr lang="ru-RU" dirty="0"/>
              <a:t>процент от </a:t>
            </a:r>
            <a:r>
              <a:rPr lang="ru-RU" dirty="0" smtClean="0"/>
              <a:t>числа</a:t>
            </a:r>
            <a:r>
              <a:rPr lang="ru-RU" dirty="0"/>
              <a:t>, число по проценту </a:t>
            </a:r>
            <a:r>
              <a:rPr lang="ru-RU" dirty="0" smtClean="0"/>
              <a:t>от него</a:t>
            </a:r>
            <a:r>
              <a:rPr lang="ru-RU" dirty="0"/>
              <a:t>, процентное </a:t>
            </a:r>
            <a:r>
              <a:rPr lang="ru-RU" dirty="0" smtClean="0"/>
              <a:t>отношение </a:t>
            </a:r>
            <a:r>
              <a:rPr lang="ru-RU" dirty="0"/>
              <a:t>двух чисел, </a:t>
            </a:r>
            <a:r>
              <a:rPr lang="ru-RU" dirty="0" smtClean="0"/>
              <a:t>процентное </a:t>
            </a:r>
            <a:r>
              <a:rPr lang="ru-RU" dirty="0"/>
              <a:t>снижение или </a:t>
            </a:r>
            <a:r>
              <a:rPr lang="ru-RU" dirty="0" smtClean="0"/>
              <a:t>процентное </a:t>
            </a:r>
            <a:r>
              <a:rPr lang="ru-RU" dirty="0"/>
              <a:t>повышение </a:t>
            </a:r>
            <a:r>
              <a:rPr lang="ru-RU" dirty="0" smtClean="0"/>
              <a:t>величины</a:t>
            </a:r>
            <a:endParaRPr lang="ru-RU" dirty="0"/>
          </a:p>
          <a:p>
            <a:endParaRPr lang="ru-RU" dirty="0" smtClean="0"/>
          </a:p>
          <a:p>
            <a:pPr marL="0" indent="0">
              <a:buNone/>
            </a:pPr>
            <a:endParaRPr lang="ru-RU" dirty="0" smtClean="0"/>
          </a:p>
          <a:p>
            <a:pPr marL="0" indent="0">
              <a:buNone/>
            </a:pPr>
            <a:endParaRPr lang="ru-RU" dirty="0"/>
          </a:p>
          <a:p>
            <a:r>
              <a:rPr lang="ru-RU" dirty="0" smtClean="0"/>
              <a:t>5 (8)</a:t>
            </a:r>
          </a:p>
          <a:p>
            <a:r>
              <a:rPr lang="ru-RU" dirty="0" smtClean="0"/>
              <a:t>6 (11)</a:t>
            </a:r>
          </a:p>
          <a:p>
            <a:r>
              <a:rPr lang="ru-RU" dirty="0" smtClean="0"/>
              <a:t>7 (5)</a:t>
            </a:r>
          </a:p>
          <a:p>
            <a:r>
              <a:rPr lang="ru-RU" dirty="0" smtClean="0"/>
              <a:t>ОГЭ (1-5)</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29000"/>
            <a:ext cx="8537683" cy="662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53488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12. Б (1 балл 3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Овладение </a:t>
            </a:r>
            <a:r>
              <a:rPr lang="ru-RU" dirty="0" smtClean="0"/>
              <a:t>геометрическим </a:t>
            </a:r>
            <a:r>
              <a:rPr lang="ru-RU" dirty="0"/>
              <a:t>языком, </a:t>
            </a:r>
            <a:r>
              <a:rPr lang="ru-RU" dirty="0" smtClean="0"/>
              <a:t>формирование </a:t>
            </a:r>
            <a:r>
              <a:rPr lang="ru-RU" dirty="0"/>
              <a:t>систематических </a:t>
            </a:r>
            <a:r>
              <a:rPr lang="ru-RU" dirty="0" smtClean="0"/>
              <a:t>знаний </a:t>
            </a:r>
            <a:r>
              <a:rPr lang="ru-RU" dirty="0"/>
              <a:t>о плоских фигурах </a:t>
            </a:r>
            <a:r>
              <a:rPr lang="ru-RU" dirty="0" smtClean="0"/>
              <a:t>и их </a:t>
            </a:r>
            <a:r>
              <a:rPr lang="ru-RU" dirty="0"/>
              <a:t>свойствах, </a:t>
            </a:r>
            <a:r>
              <a:rPr lang="ru-RU" dirty="0" smtClean="0"/>
              <a:t>использование геометрических понятий </a:t>
            </a:r>
            <a:r>
              <a:rPr lang="ru-RU" dirty="0"/>
              <a:t>и </a:t>
            </a:r>
            <a:r>
              <a:rPr lang="ru-RU" dirty="0" smtClean="0"/>
              <a:t>теорем</a:t>
            </a:r>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геометрических </a:t>
            </a:r>
            <a:r>
              <a:rPr lang="ru-RU" dirty="0"/>
              <a:t>фигур, </a:t>
            </a:r>
            <a:r>
              <a:rPr lang="ru-RU" dirty="0" smtClean="0"/>
              <a:t>извлекать информацию </a:t>
            </a:r>
            <a:r>
              <a:rPr lang="ru-RU" dirty="0"/>
              <a:t>о </a:t>
            </a:r>
            <a:r>
              <a:rPr lang="ru-RU" dirty="0" smtClean="0"/>
              <a:t>геометрических </a:t>
            </a:r>
            <a:r>
              <a:rPr lang="ru-RU" dirty="0"/>
              <a:t>фигурах, </a:t>
            </a:r>
            <a:r>
              <a:rPr lang="ru-RU" dirty="0" smtClean="0"/>
              <a:t>представленную </a:t>
            </a:r>
            <a:r>
              <a:rPr lang="ru-RU" dirty="0"/>
              <a:t>на чертежах в </a:t>
            </a:r>
            <a:r>
              <a:rPr lang="ru-RU" dirty="0" smtClean="0"/>
              <a:t>явном </a:t>
            </a:r>
            <a:r>
              <a:rPr lang="ru-RU" dirty="0"/>
              <a:t>виде, применять </a:t>
            </a:r>
            <a:r>
              <a:rPr lang="ru-RU" dirty="0" smtClean="0"/>
              <a:t>для решения </a:t>
            </a:r>
            <a:r>
              <a:rPr lang="ru-RU" dirty="0"/>
              <a:t>задач </a:t>
            </a:r>
            <a:r>
              <a:rPr lang="ru-RU" dirty="0" smtClean="0"/>
              <a:t>геометрические </a:t>
            </a:r>
            <a:r>
              <a:rPr lang="ru-RU" dirty="0"/>
              <a:t>факты</a:t>
            </a:r>
          </a:p>
          <a:p>
            <a:endParaRPr lang="ru-RU" dirty="0" smtClean="0"/>
          </a:p>
          <a:p>
            <a:pPr marL="0" indent="0">
              <a:buNone/>
            </a:pPr>
            <a:endParaRPr lang="ru-RU" dirty="0" smtClean="0"/>
          </a:p>
          <a:p>
            <a:pPr marL="0" indent="0">
              <a:buNone/>
            </a:pPr>
            <a:endParaRPr lang="ru-RU" dirty="0"/>
          </a:p>
          <a:p>
            <a:r>
              <a:rPr lang="ru-RU" dirty="0" smtClean="0"/>
              <a:t>7 (13)</a:t>
            </a:r>
          </a:p>
          <a:p>
            <a:r>
              <a:rPr lang="ru-RU" dirty="0" smtClean="0"/>
              <a:t>ОГЭ (19)</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077072"/>
            <a:ext cx="6711330" cy="1010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6292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13. Б (1 балл 4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Овладение </a:t>
            </a:r>
            <a:r>
              <a:rPr lang="ru-RU" dirty="0" smtClean="0"/>
              <a:t>геометрическим </a:t>
            </a:r>
            <a:r>
              <a:rPr lang="ru-RU" dirty="0"/>
              <a:t>языком, </a:t>
            </a:r>
            <a:r>
              <a:rPr lang="ru-RU" dirty="0" smtClean="0"/>
              <a:t>формирование </a:t>
            </a:r>
            <a:r>
              <a:rPr lang="ru-RU" dirty="0"/>
              <a:t>систематических </a:t>
            </a:r>
            <a:r>
              <a:rPr lang="ru-RU" dirty="0" smtClean="0"/>
              <a:t>знаний </a:t>
            </a:r>
            <a:r>
              <a:rPr lang="ru-RU" dirty="0"/>
              <a:t>о плоских фигурах </a:t>
            </a:r>
            <a:r>
              <a:rPr lang="ru-RU" dirty="0" smtClean="0"/>
              <a:t>и их </a:t>
            </a:r>
            <a:r>
              <a:rPr lang="ru-RU" dirty="0"/>
              <a:t>свойствах, </a:t>
            </a:r>
            <a:r>
              <a:rPr lang="ru-RU" dirty="0" smtClean="0"/>
              <a:t>использование геометрических понятий </a:t>
            </a:r>
            <a:r>
              <a:rPr lang="ru-RU" dirty="0"/>
              <a:t>и </a:t>
            </a:r>
            <a:r>
              <a:rPr lang="ru-RU" dirty="0" smtClean="0"/>
              <a:t>теорем</a:t>
            </a:r>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геометрических </a:t>
            </a:r>
            <a:r>
              <a:rPr lang="ru-RU" dirty="0"/>
              <a:t>фигур, </a:t>
            </a:r>
            <a:r>
              <a:rPr lang="ru-RU" dirty="0" smtClean="0"/>
              <a:t>извлекать информацию </a:t>
            </a:r>
            <a:r>
              <a:rPr lang="ru-RU" dirty="0"/>
              <a:t>о </a:t>
            </a:r>
            <a:r>
              <a:rPr lang="ru-RU" dirty="0" smtClean="0"/>
              <a:t>геометрических </a:t>
            </a:r>
            <a:r>
              <a:rPr lang="ru-RU" dirty="0"/>
              <a:t>фигурах, </a:t>
            </a:r>
            <a:r>
              <a:rPr lang="ru-RU" dirty="0" smtClean="0"/>
              <a:t>представленную </a:t>
            </a:r>
            <a:r>
              <a:rPr lang="ru-RU" dirty="0"/>
              <a:t>на чертежах в </a:t>
            </a:r>
            <a:r>
              <a:rPr lang="ru-RU" dirty="0" smtClean="0"/>
              <a:t>явном </a:t>
            </a:r>
            <a:r>
              <a:rPr lang="ru-RU" dirty="0"/>
              <a:t>виде, применять </a:t>
            </a:r>
            <a:r>
              <a:rPr lang="ru-RU" dirty="0" smtClean="0"/>
              <a:t>для решения </a:t>
            </a:r>
            <a:r>
              <a:rPr lang="ru-RU" dirty="0"/>
              <a:t>задач </a:t>
            </a:r>
            <a:r>
              <a:rPr lang="ru-RU" dirty="0" smtClean="0"/>
              <a:t>геометрические </a:t>
            </a:r>
            <a:r>
              <a:rPr lang="ru-RU" dirty="0"/>
              <a:t>факты</a:t>
            </a:r>
          </a:p>
          <a:p>
            <a:endParaRPr lang="ru-RU" dirty="0" smtClean="0"/>
          </a:p>
          <a:p>
            <a:pPr marL="0" indent="0">
              <a:buNone/>
            </a:pPr>
            <a:endParaRPr lang="ru-RU" dirty="0" smtClean="0"/>
          </a:p>
          <a:p>
            <a:pPr marL="0" indent="0">
              <a:buNone/>
            </a:pPr>
            <a:endParaRPr lang="ru-RU" dirty="0"/>
          </a:p>
          <a:p>
            <a:r>
              <a:rPr lang="ru-RU" dirty="0" smtClean="0"/>
              <a:t>7 (14)*</a:t>
            </a:r>
          </a:p>
          <a:p>
            <a:r>
              <a:rPr lang="ru-RU" dirty="0" smtClean="0"/>
              <a:t>ОГЭ (16)</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00029"/>
            <a:ext cx="7776864" cy="529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270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59" y="0"/>
            <a:ext cx="7543800" cy="1450757"/>
          </a:xfrm>
        </p:spPr>
        <p:txBody>
          <a:bodyPr/>
          <a:lstStyle/>
          <a:p>
            <a:r>
              <a:rPr lang="ru-RU" dirty="0" smtClean="0"/>
              <a:t>КТ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1771700"/>
              </p:ext>
            </p:extLst>
          </p:nvPr>
        </p:nvGraphicFramePr>
        <p:xfrm>
          <a:off x="310383" y="1450757"/>
          <a:ext cx="8568951" cy="4048760"/>
        </p:xfrm>
        <a:graphic>
          <a:graphicData uri="http://schemas.openxmlformats.org/drawingml/2006/table">
            <a:tbl>
              <a:tblPr firstRow="1" bandRow="1">
                <a:tableStyleId>{5C22544A-7EE6-4342-B048-85BDC9FD1C3A}</a:tableStyleId>
              </a:tblPr>
              <a:tblGrid>
                <a:gridCol w="660321">
                  <a:extLst>
                    <a:ext uri="{9D8B030D-6E8A-4147-A177-3AD203B41FA5}">
                      <a16:colId xmlns:a16="http://schemas.microsoft.com/office/drawing/2014/main" xmlns="" val="2436308837"/>
                    </a:ext>
                  </a:extLst>
                </a:gridCol>
                <a:gridCol w="7908630">
                  <a:extLst>
                    <a:ext uri="{9D8B030D-6E8A-4147-A177-3AD203B41FA5}">
                      <a16:colId xmlns:a16="http://schemas.microsoft.com/office/drawing/2014/main" xmlns="" val="3128368695"/>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требования к уровню подготовки </a:t>
                      </a:r>
                    </a:p>
                  </a:txBody>
                  <a:tcPr/>
                </a:tc>
                <a:extLst>
                  <a:ext uri="{0D108BD9-81ED-4DB2-BD59-A6C34878D82A}">
                    <a16:rowId xmlns:a16="http://schemas.microsoft.com/office/drawing/2014/main" xmlns="" val="3410688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r>
                        <a:rPr lang="ru-RU" sz="1800" b="0" i="0" u="none" strike="noStrike" kern="1200" baseline="0" dirty="0" smtClean="0">
                          <a:solidFill>
                            <a:schemeClr val="dk1"/>
                          </a:solidFill>
                          <a:latin typeface="+mn-lt"/>
                          <a:ea typeface="+mn-ea"/>
                          <a:cs typeface="+mn-cs"/>
                        </a:rPr>
                        <a:t>Оперировать понятиями: натуральное число, целое число, обыкновенная</a:t>
                      </a:r>
                    </a:p>
                    <a:p>
                      <a:r>
                        <a:rPr lang="ru-RU" sz="1800" b="0" i="0" u="none" strike="noStrike" kern="1200" baseline="0" dirty="0" smtClean="0">
                          <a:solidFill>
                            <a:schemeClr val="dk1"/>
                          </a:solidFill>
                          <a:latin typeface="+mn-lt"/>
                          <a:ea typeface="+mn-ea"/>
                          <a:cs typeface="+mn-cs"/>
                        </a:rPr>
                        <a:t>дробь, десятичная дробь</a:t>
                      </a:r>
                      <a:endParaRPr lang="ru-RU" dirty="0" smtClean="0"/>
                    </a:p>
                  </a:txBody>
                  <a:tcPr/>
                </a:tc>
                <a:extLst>
                  <a:ext uri="{0D108BD9-81ED-4DB2-BD59-A6C34878D82A}">
                    <a16:rowId xmlns:a16="http://schemas.microsoft.com/office/drawing/2014/main" xmlns="" val="3784851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dk1"/>
                          </a:solidFill>
                          <a:latin typeface="+mn-lt"/>
                          <a:ea typeface="+mn-ea"/>
                          <a:cs typeface="+mn-cs"/>
                        </a:rPr>
                        <a:t>Владеть навыками устных и письменных вычислений</a:t>
                      </a:r>
                      <a:endParaRPr lang="ru-RU" dirty="0" smtClean="0"/>
                    </a:p>
                  </a:txBody>
                  <a:tcPr/>
                </a:tc>
                <a:extLst>
                  <a:ext uri="{0D108BD9-81ED-4DB2-BD59-A6C34878D82A}">
                    <a16:rowId xmlns:a16="http://schemas.microsoft.com/office/drawing/2014/main" xmlns="" val="132631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sz="1800" b="0" i="0" u="none" strike="noStrike" kern="1200" baseline="0" dirty="0" smtClean="0">
                          <a:solidFill>
                            <a:schemeClr val="dk1"/>
                          </a:solidFill>
                          <a:latin typeface="+mn-lt"/>
                          <a:ea typeface="+mn-ea"/>
                          <a:cs typeface="+mn-cs"/>
                        </a:rPr>
                        <a:t>Использовать признаки делимости на 2, 5, 3, 9, 10 при решении задач</a:t>
                      </a:r>
                      <a:endParaRPr lang="ru-RU" dirty="0"/>
                    </a:p>
                  </a:txBody>
                  <a:tcPr/>
                </a:tc>
                <a:extLst>
                  <a:ext uri="{0D108BD9-81ED-4DB2-BD59-A6C34878D82A}">
                    <a16:rowId xmlns:a16="http://schemas.microsoft.com/office/drawing/2014/main" xmlns="" val="3345437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r>
                        <a:rPr lang="ru-RU" sz="1800" b="0" i="0" u="none" strike="noStrike" kern="1200" baseline="0" dirty="0" smtClean="0">
                          <a:solidFill>
                            <a:schemeClr val="dk1"/>
                          </a:solidFill>
                          <a:latin typeface="+mn-lt"/>
                          <a:ea typeface="+mn-ea"/>
                          <a:cs typeface="+mn-cs"/>
                        </a:rPr>
                        <a:t>Понимать информацию, представленную в виде таблицы, диаграммы</a:t>
                      </a:r>
                      <a:endParaRPr lang="ru-RU" dirty="0"/>
                    </a:p>
                  </a:txBody>
                  <a:tcPr/>
                </a:tc>
                <a:extLst>
                  <a:ext uri="{0D108BD9-81ED-4DB2-BD59-A6C34878D82A}">
                    <a16:rowId xmlns:a16="http://schemas.microsoft.com/office/drawing/2014/main" xmlns="" val="866136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r>
                        <a:rPr lang="ru-RU" sz="1800" b="0" i="0" u="none" strike="noStrike" kern="1200" baseline="0" dirty="0" smtClean="0">
                          <a:solidFill>
                            <a:schemeClr val="dk1"/>
                          </a:solidFill>
                          <a:latin typeface="+mn-lt"/>
                          <a:ea typeface="+mn-ea"/>
                          <a:cs typeface="+mn-cs"/>
                        </a:rPr>
                        <a:t>Применять изученные понятия, результаты, методы для решения задач </a:t>
                      </a:r>
                      <a:r>
                        <a:rPr lang="ru-RU" sz="1800" b="0" i="0" u="none" strike="noStrike" kern="1200" baseline="0" dirty="0" err="1" smtClean="0">
                          <a:solidFill>
                            <a:schemeClr val="dk1"/>
                          </a:solidFill>
                          <a:latin typeface="+mn-lt"/>
                          <a:ea typeface="+mn-ea"/>
                          <a:cs typeface="+mn-cs"/>
                        </a:rPr>
                        <a:t>прак</a:t>
                      </a:r>
                      <a:r>
                        <a:rPr lang="ru-RU" sz="1800" b="0" i="0" u="none" strike="noStrike" kern="1200" baseline="0" dirty="0" smtClean="0">
                          <a:solidFill>
                            <a:schemeClr val="dk1"/>
                          </a:solidFill>
                          <a:latin typeface="+mn-lt"/>
                          <a:ea typeface="+mn-ea"/>
                          <a:cs typeface="+mn-cs"/>
                        </a:rPr>
                        <a:t>-</a:t>
                      </a:r>
                    </a:p>
                    <a:p>
                      <a:r>
                        <a:rPr lang="ru-RU" sz="1800" b="0" i="0" u="none" strike="noStrike" kern="1200" baseline="0" dirty="0" err="1" smtClean="0">
                          <a:solidFill>
                            <a:schemeClr val="dk1"/>
                          </a:solidFill>
                          <a:latin typeface="+mn-lt"/>
                          <a:ea typeface="+mn-ea"/>
                          <a:cs typeface="+mn-cs"/>
                        </a:rPr>
                        <a:t>тического</a:t>
                      </a:r>
                      <a:r>
                        <a:rPr lang="ru-RU" sz="1800" b="0" i="0" u="none" strike="noStrike" kern="1200" baseline="0" dirty="0" smtClean="0">
                          <a:solidFill>
                            <a:schemeClr val="dk1"/>
                          </a:solidFill>
                          <a:latin typeface="+mn-lt"/>
                          <a:ea typeface="+mn-ea"/>
                          <a:cs typeface="+mn-cs"/>
                        </a:rPr>
                        <a:t> характера</a:t>
                      </a:r>
                      <a:endParaRPr lang="ru-RU" dirty="0" smtClean="0"/>
                    </a:p>
                  </a:txBody>
                  <a:tcPr/>
                </a:tc>
                <a:extLst>
                  <a:ext uri="{0D108BD9-81ED-4DB2-BD59-A6C34878D82A}">
                    <a16:rowId xmlns:a16="http://schemas.microsoft.com/office/drawing/2014/main" xmlns="" val="80428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dk1"/>
                          </a:solidFill>
                          <a:latin typeface="+mn-lt"/>
                          <a:ea typeface="+mn-ea"/>
                          <a:cs typeface="+mn-cs"/>
                        </a:rPr>
                        <a:t>Проводить логические обоснования математических утверждений</a:t>
                      </a:r>
                      <a:endParaRPr lang="ru-RU" dirty="0" smtClean="0"/>
                    </a:p>
                  </a:txBody>
                  <a:tcPr/>
                </a:tc>
                <a:extLst>
                  <a:ext uri="{0D108BD9-81ED-4DB2-BD59-A6C34878D82A}">
                    <a16:rowId xmlns:a16="http://schemas.microsoft.com/office/drawing/2014/main" xmlns="" val="1345717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7</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Оперировать на базовом уровне понятиями: фигура, точка, отрезок, прямая,</a:t>
                      </a:r>
                    </a:p>
                    <a:p>
                      <a:r>
                        <a:rPr lang="ru-RU" sz="1800" b="0" i="0" u="none" strike="noStrike" kern="1200" baseline="0" dirty="0" smtClean="0">
                          <a:solidFill>
                            <a:schemeClr val="dk1"/>
                          </a:solidFill>
                          <a:latin typeface="+mn-lt"/>
                          <a:ea typeface="+mn-ea"/>
                          <a:cs typeface="+mn-cs"/>
                        </a:rPr>
                        <a:t>луч, ломанная, угол, треугольник и четырехугольник, прямоугольник, квадрат,</a:t>
                      </a:r>
                    </a:p>
                    <a:p>
                      <a:r>
                        <a:rPr lang="ru-RU" sz="1800" b="0" i="0" u="none" strike="noStrike" kern="1200" baseline="0" dirty="0" smtClean="0">
                          <a:solidFill>
                            <a:schemeClr val="dk1"/>
                          </a:solidFill>
                          <a:latin typeface="+mn-lt"/>
                          <a:ea typeface="+mn-ea"/>
                          <a:cs typeface="+mn-cs"/>
                        </a:rPr>
                        <a:t>окружность, круг, куб, шар. Изображать изучаемые фигуры</a:t>
                      </a:r>
                      <a:endParaRPr lang="ru-RU" dirty="0" smtClean="0"/>
                    </a:p>
                  </a:txBody>
                  <a:tcPr/>
                </a:tc>
                <a:extLst>
                  <a:ext uri="{0D108BD9-81ED-4DB2-BD59-A6C34878D82A}">
                    <a16:rowId xmlns:a16="http://schemas.microsoft.com/office/drawing/2014/main" xmlns="" val="2200599178"/>
                  </a:ext>
                </a:extLst>
              </a:tr>
            </a:tbl>
          </a:graphicData>
        </a:graphic>
      </p:graphicFrame>
    </p:spTree>
    <p:extLst>
      <p:ext uri="{BB962C8B-B14F-4D97-AF65-F5344CB8AC3E}">
        <p14:creationId xmlns:p14="http://schemas.microsoft.com/office/powerpoint/2010/main" val="9235433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14. Б (1 балл 4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Овладение </a:t>
            </a:r>
            <a:r>
              <a:rPr lang="ru-RU" dirty="0" smtClean="0"/>
              <a:t>геометрическим </a:t>
            </a:r>
            <a:r>
              <a:rPr lang="ru-RU" dirty="0"/>
              <a:t>языком; </a:t>
            </a:r>
            <a:r>
              <a:rPr lang="ru-RU" dirty="0" smtClean="0"/>
              <a:t>формирование систематических знаний </a:t>
            </a:r>
            <a:r>
              <a:rPr lang="ru-RU" dirty="0"/>
              <a:t>о плоских </a:t>
            </a:r>
            <a:r>
              <a:rPr lang="ru-RU" dirty="0" smtClean="0"/>
              <a:t>фигурах и </a:t>
            </a:r>
            <a:r>
              <a:rPr lang="ru-RU" dirty="0"/>
              <a:t>их свойствах, </a:t>
            </a:r>
            <a:r>
              <a:rPr lang="ru-RU" dirty="0" smtClean="0"/>
              <a:t>использование геометрических понятий </a:t>
            </a:r>
            <a:r>
              <a:rPr lang="ru-RU" dirty="0"/>
              <a:t>и </a:t>
            </a:r>
            <a:r>
              <a:rPr lang="ru-RU" dirty="0" smtClean="0"/>
              <a:t>теорем</a:t>
            </a:r>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геометрических </a:t>
            </a:r>
            <a:r>
              <a:rPr lang="ru-RU" dirty="0"/>
              <a:t>фигур, </a:t>
            </a:r>
            <a:r>
              <a:rPr lang="ru-RU" dirty="0" smtClean="0"/>
              <a:t>приводить </a:t>
            </a:r>
            <a:r>
              <a:rPr lang="ru-RU" dirty="0"/>
              <a:t>примеры и </a:t>
            </a:r>
            <a:r>
              <a:rPr lang="ru-RU" dirty="0" err="1" smtClean="0"/>
              <a:t>контрпримеры</a:t>
            </a:r>
            <a:r>
              <a:rPr lang="ru-RU" dirty="0" smtClean="0"/>
              <a:t> </a:t>
            </a:r>
            <a:r>
              <a:rPr lang="ru-RU" dirty="0"/>
              <a:t>для </a:t>
            </a:r>
            <a:r>
              <a:rPr lang="ru-RU" dirty="0" smtClean="0"/>
              <a:t>подтверждения </a:t>
            </a:r>
            <a:r>
              <a:rPr lang="ru-RU" dirty="0"/>
              <a:t>высказываний</a:t>
            </a:r>
          </a:p>
          <a:p>
            <a:endParaRPr lang="ru-RU" dirty="0" smtClean="0"/>
          </a:p>
          <a:p>
            <a:pPr marL="0" indent="0">
              <a:buNone/>
            </a:pPr>
            <a:endParaRPr lang="ru-RU" dirty="0" smtClean="0"/>
          </a:p>
          <a:p>
            <a:pPr marL="0" indent="0">
              <a:buNone/>
            </a:pPr>
            <a:endParaRPr lang="ru-RU" dirty="0"/>
          </a:p>
          <a:p>
            <a:r>
              <a:rPr lang="ru-RU" dirty="0" smtClean="0"/>
              <a:t>ОГЭ (20)</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005064"/>
            <a:ext cx="671613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8475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dirty="0" smtClean="0"/>
              <a:t>Задание 15. П (2 балла 8 мин.) </a:t>
            </a:r>
            <a:endParaRPr lang="ru-RU" dirty="0"/>
          </a:p>
        </p:txBody>
      </p:sp>
      <p:sp>
        <p:nvSpPr>
          <p:cNvPr id="3" name="Объект 2"/>
          <p:cNvSpPr>
            <a:spLocks noGrp="1"/>
          </p:cNvSpPr>
          <p:nvPr>
            <p:ph idx="1"/>
          </p:nvPr>
        </p:nvSpPr>
        <p:spPr/>
        <p:txBody>
          <a:bodyPr>
            <a:normAutofit lnSpcReduction="10000"/>
          </a:bodyPr>
          <a:lstStyle/>
          <a:p>
            <a:r>
              <a:rPr lang="ru-RU" dirty="0" smtClean="0"/>
              <a:t>Умения: </a:t>
            </a:r>
            <a:r>
              <a:rPr lang="ru-RU" dirty="0"/>
              <a:t>Развитие умений </a:t>
            </a:r>
            <a:r>
              <a:rPr lang="ru-RU" dirty="0" smtClean="0"/>
              <a:t>моделировать </a:t>
            </a:r>
            <a:r>
              <a:rPr lang="ru-RU" dirty="0"/>
              <a:t>реальные </a:t>
            </a:r>
            <a:r>
              <a:rPr lang="ru-RU" dirty="0" smtClean="0"/>
              <a:t>ситуации на </a:t>
            </a:r>
            <a:r>
              <a:rPr lang="ru-RU" dirty="0"/>
              <a:t>языке геометрии, </a:t>
            </a:r>
            <a:r>
              <a:rPr lang="ru-RU" dirty="0" smtClean="0"/>
              <a:t>исследовать построенную модель </a:t>
            </a:r>
            <a:r>
              <a:rPr lang="ru-RU" dirty="0"/>
              <a:t>с </a:t>
            </a:r>
            <a:r>
              <a:rPr lang="ru-RU" dirty="0" smtClean="0"/>
              <a:t>использованием геометрических понятий и </a:t>
            </a:r>
            <a:r>
              <a:rPr lang="ru-RU" dirty="0"/>
              <a:t>теорем, аппарата </a:t>
            </a:r>
            <a:r>
              <a:rPr lang="ru-RU" dirty="0" smtClean="0"/>
              <a:t>алгебры</a:t>
            </a:r>
          </a:p>
          <a:p>
            <a:r>
              <a:rPr lang="ru-RU" dirty="0" smtClean="0"/>
              <a:t>Содержание: </a:t>
            </a:r>
            <a:r>
              <a:rPr lang="ru-RU" dirty="0"/>
              <a:t>Использовать </a:t>
            </a:r>
            <a:r>
              <a:rPr lang="ru-RU" dirty="0" smtClean="0"/>
              <a:t>свойства геометрических </a:t>
            </a:r>
            <a:r>
              <a:rPr lang="ru-RU" dirty="0"/>
              <a:t>фигур </a:t>
            </a:r>
            <a:r>
              <a:rPr lang="ru-RU" dirty="0" smtClean="0"/>
              <a:t>для решения </a:t>
            </a:r>
            <a:r>
              <a:rPr lang="ru-RU" dirty="0"/>
              <a:t>задач </a:t>
            </a:r>
            <a:r>
              <a:rPr lang="ru-RU" dirty="0" smtClean="0"/>
              <a:t>практического </a:t>
            </a:r>
            <a:r>
              <a:rPr lang="ru-RU" dirty="0"/>
              <a:t>содержания</a:t>
            </a:r>
          </a:p>
          <a:p>
            <a:endParaRPr lang="ru-RU" dirty="0" smtClean="0"/>
          </a:p>
          <a:p>
            <a:pPr marL="0" indent="0">
              <a:buNone/>
            </a:pPr>
            <a:endParaRPr lang="ru-RU" dirty="0" smtClean="0"/>
          </a:p>
          <a:p>
            <a:pPr marL="0" indent="0">
              <a:buNone/>
            </a:pPr>
            <a:endParaRPr lang="ru-RU" dirty="0"/>
          </a:p>
          <a:p>
            <a:r>
              <a:rPr lang="ru-RU" dirty="0" smtClean="0"/>
              <a:t>7 </a:t>
            </a:r>
            <a:r>
              <a:rPr lang="ru-RU" dirty="0" err="1" smtClean="0"/>
              <a:t>кл</a:t>
            </a:r>
            <a:r>
              <a:rPr lang="ru-RU" dirty="0" smtClean="0"/>
              <a:t>. (14)*</a:t>
            </a:r>
          </a:p>
          <a:p>
            <a:r>
              <a:rPr lang="ru-RU" dirty="0" smtClean="0"/>
              <a:t>ОГЭ (24) (5)?</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259" y="3789040"/>
            <a:ext cx="663777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12552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dirty="0" smtClean="0"/>
              <a:t>Задание 16. П (2 балла 8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Развитие умения </a:t>
            </a:r>
            <a:r>
              <a:rPr lang="ru-RU" dirty="0" smtClean="0"/>
              <a:t>использовать функционально графические представления </a:t>
            </a:r>
            <a:r>
              <a:rPr lang="ru-RU" dirty="0"/>
              <a:t>для описания </a:t>
            </a:r>
            <a:r>
              <a:rPr lang="ru-RU" dirty="0" smtClean="0"/>
              <a:t>реальных зависимостей</a:t>
            </a:r>
          </a:p>
          <a:p>
            <a:r>
              <a:rPr lang="ru-RU" dirty="0" smtClean="0"/>
              <a:t>Содержание: </a:t>
            </a:r>
            <a:r>
              <a:rPr lang="ru-RU" dirty="0"/>
              <a:t>Представлять данные </a:t>
            </a:r>
            <a:r>
              <a:rPr lang="ru-RU" dirty="0" smtClean="0"/>
              <a:t>в виде </a:t>
            </a:r>
            <a:r>
              <a:rPr lang="ru-RU" dirty="0"/>
              <a:t>таблиц, </a:t>
            </a:r>
            <a:r>
              <a:rPr lang="ru-RU" dirty="0" smtClean="0"/>
              <a:t>диаграмм, графиков </a:t>
            </a:r>
            <a:r>
              <a:rPr lang="ru-RU" dirty="0"/>
              <a:t>/ </a:t>
            </a:r>
            <a:r>
              <a:rPr lang="ru-RU" i="1" dirty="0" smtClean="0"/>
              <a:t>иллюстрировать </a:t>
            </a:r>
            <a:r>
              <a:rPr lang="ru-RU" i="1" dirty="0"/>
              <a:t>с помощью </a:t>
            </a:r>
            <a:r>
              <a:rPr lang="ru-RU" i="1" dirty="0" smtClean="0"/>
              <a:t>графика реальную </a:t>
            </a:r>
            <a:r>
              <a:rPr lang="ru-RU" i="1" dirty="0"/>
              <a:t>зависимость </a:t>
            </a:r>
            <a:r>
              <a:rPr lang="ru-RU" i="1" dirty="0" smtClean="0"/>
              <a:t>или процесс </a:t>
            </a:r>
            <a:r>
              <a:rPr lang="ru-RU" i="1" dirty="0"/>
              <a:t>по их </a:t>
            </a:r>
            <a:r>
              <a:rPr lang="ru-RU" i="1" dirty="0" smtClean="0"/>
              <a:t>характеристикам</a:t>
            </a:r>
            <a:endParaRPr lang="ru-RU" dirty="0"/>
          </a:p>
          <a:p>
            <a:endParaRPr lang="ru-RU" dirty="0" smtClean="0"/>
          </a:p>
          <a:p>
            <a:pPr marL="0" indent="0">
              <a:buNone/>
            </a:pPr>
            <a:endParaRPr lang="ru-RU" dirty="0" smtClean="0"/>
          </a:p>
          <a:p>
            <a:pPr marL="0" indent="0">
              <a:buNone/>
            </a:pPr>
            <a:endParaRPr lang="ru-RU" dirty="0"/>
          </a:p>
          <a:p>
            <a:r>
              <a:rPr lang="ru-RU" dirty="0" smtClean="0"/>
              <a:t>7 </a:t>
            </a:r>
            <a:r>
              <a:rPr lang="ru-RU" dirty="0" err="1" smtClean="0"/>
              <a:t>кл</a:t>
            </a:r>
            <a:r>
              <a:rPr lang="ru-RU" dirty="0" smtClean="0"/>
              <a:t>. (5)</a:t>
            </a:r>
          </a:p>
          <a:p>
            <a:r>
              <a:rPr lang="ru-RU" dirty="0" smtClean="0"/>
              <a:t>ОГЭ (5)</a:t>
            </a:r>
          </a:p>
        </p:txBody>
      </p:sp>
    </p:spTree>
    <p:extLst>
      <p:ext uri="{BB962C8B-B14F-4D97-AF65-F5344CB8AC3E}">
        <p14:creationId xmlns:p14="http://schemas.microsoft.com/office/powerpoint/2010/main" val="16440371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53496" cy="1450757"/>
          </a:xfrm>
        </p:spPr>
        <p:txBody>
          <a:bodyPr/>
          <a:lstStyle/>
          <a:p>
            <a:r>
              <a:rPr lang="ru-RU" dirty="0" smtClean="0"/>
              <a:t>Задание 16. П (2 балла 8 мин.) </a:t>
            </a:r>
            <a:endParaRPr lang="ru-RU"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72417" y="0"/>
            <a:ext cx="57715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0090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853496" cy="1450757"/>
          </a:xfrm>
        </p:spPr>
        <p:txBody>
          <a:bodyPr/>
          <a:lstStyle/>
          <a:p>
            <a:r>
              <a:rPr lang="ru-RU" dirty="0" smtClean="0"/>
              <a:t>Задание 16. П (2 балла 8 мин.) </a:t>
            </a:r>
            <a:endParaRPr lang="ru-RU"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658739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2115" y="3861048"/>
            <a:ext cx="6725212"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17357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dirty="0" smtClean="0"/>
              <a:t>Задание 17. П (1 балл 6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Овладение </a:t>
            </a:r>
            <a:r>
              <a:rPr lang="ru-RU" dirty="0" smtClean="0"/>
              <a:t>геометрическим </a:t>
            </a:r>
            <a:r>
              <a:rPr lang="ru-RU" dirty="0"/>
              <a:t>языком, </a:t>
            </a:r>
            <a:r>
              <a:rPr lang="ru-RU" dirty="0" smtClean="0"/>
              <a:t>формирование </a:t>
            </a:r>
            <a:r>
              <a:rPr lang="ru-RU" dirty="0"/>
              <a:t>систематических </a:t>
            </a:r>
            <a:r>
              <a:rPr lang="ru-RU" dirty="0" smtClean="0"/>
              <a:t>знаний </a:t>
            </a:r>
            <a:r>
              <a:rPr lang="ru-RU" dirty="0"/>
              <a:t>о плоских фигурах </a:t>
            </a:r>
            <a:r>
              <a:rPr lang="ru-RU" dirty="0" smtClean="0"/>
              <a:t>и их </a:t>
            </a:r>
            <a:r>
              <a:rPr lang="ru-RU" dirty="0"/>
              <a:t>свойствах, </a:t>
            </a:r>
            <a:r>
              <a:rPr lang="ru-RU" dirty="0" smtClean="0"/>
              <a:t>использование геометрических понятий </a:t>
            </a:r>
            <a:r>
              <a:rPr lang="ru-RU" dirty="0"/>
              <a:t>и теорем</a:t>
            </a:r>
            <a:endParaRPr lang="ru-RU" dirty="0" smtClean="0"/>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геометрических </a:t>
            </a:r>
            <a:r>
              <a:rPr lang="ru-RU" dirty="0"/>
              <a:t>фигур / </a:t>
            </a:r>
            <a:r>
              <a:rPr lang="ru-RU" i="1" dirty="0" smtClean="0"/>
              <a:t>применять геометрические факты </a:t>
            </a:r>
            <a:r>
              <a:rPr lang="ru-RU" i="1" dirty="0"/>
              <a:t>для решения </a:t>
            </a:r>
            <a:r>
              <a:rPr lang="ru-RU" i="1" dirty="0" smtClean="0"/>
              <a:t>задач, в </a:t>
            </a:r>
            <a:r>
              <a:rPr lang="ru-RU" i="1" dirty="0"/>
              <a:t>том числе </a:t>
            </a:r>
            <a:r>
              <a:rPr lang="ru-RU" i="1" dirty="0" smtClean="0"/>
              <a:t> предполагающих </a:t>
            </a:r>
            <a:r>
              <a:rPr lang="ru-RU" i="1" dirty="0"/>
              <a:t>несколько шагов </a:t>
            </a:r>
            <a:r>
              <a:rPr lang="ru-RU" i="1" dirty="0" smtClean="0"/>
              <a:t>решения</a:t>
            </a:r>
            <a:endParaRPr lang="ru-RU" dirty="0"/>
          </a:p>
          <a:p>
            <a:endParaRPr lang="ru-RU" dirty="0" smtClean="0"/>
          </a:p>
          <a:p>
            <a:pPr marL="0" indent="0">
              <a:buNone/>
            </a:pPr>
            <a:endParaRPr lang="ru-RU" dirty="0" smtClean="0"/>
          </a:p>
          <a:p>
            <a:pPr marL="0" indent="0">
              <a:buNone/>
            </a:pPr>
            <a:endParaRPr lang="ru-RU" dirty="0"/>
          </a:p>
          <a:p>
            <a:r>
              <a:rPr lang="ru-RU" dirty="0" smtClean="0"/>
              <a:t>ОГЭ (24)</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6955" y="3839331"/>
            <a:ext cx="6083622" cy="2992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58894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dirty="0" smtClean="0"/>
              <a:t>Задание 18. П (2 балла 8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Развитие умения </a:t>
            </a:r>
            <a:r>
              <a:rPr lang="ru-RU" dirty="0" smtClean="0"/>
              <a:t>применять </a:t>
            </a:r>
            <a:r>
              <a:rPr lang="ru-RU" dirty="0"/>
              <a:t>изученные </a:t>
            </a:r>
            <a:r>
              <a:rPr lang="ru-RU" dirty="0" smtClean="0"/>
              <a:t>понятия, результаты</a:t>
            </a:r>
            <a:r>
              <a:rPr lang="ru-RU" dirty="0"/>
              <a:t>, методы </a:t>
            </a:r>
            <a:r>
              <a:rPr lang="ru-RU" dirty="0" smtClean="0"/>
              <a:t>для решения </a:t>
            </a:r>
            <a:r>
              <a:rPr lang="ru-RU" dirty="0"/>
              <a:t>задач </a:t>
            </a:r>
            <a:r>
              <a:rPr lang="ru-RU" dirty="0" smtClean="0"/>
              <a:t>практического </a:t>
            </a:r>
            <a:r>
              <a:rPr lang="ru-RU" dirty="0"/>
              <a:t>характера, </a:t>
            </a:r>
            <a:r>
              <a:rPr lang="ru-RU" dirty="0" smtClean="0"/>
              <a:t>умений моделировать реальные ситуации </a:t>
            </a:r>
            <a:r>
              <a:rPr lang="ru-RU" dirty="0"/>
              <a:t>на языке </a:t>
            </a:r>
            <a:r>
              <a:rPr lang="ru-RU" dirty="0" smtClean="0"/>
              <a:t>алгебры</a:t>
            </a:r>
            <a:r>
              <a:rPr lang="ru-RU" dirty="0"/>
              <a:t>, исследовать </a:t>
            </a:r>
            <a:r>
              <a:rPr lang="ru-RU" dirty="0" smtClean="0"/>
              <a:t>построенные </a:t>
            </a:r>
            <a:r>
              <a:rPr lang="ru-RU" dirty="0"/>
              <a:t>модели с </a:t>
            </a:r>
            <a:r>
              <a:rPr lang="ru-RU" dirty="0" smtClean="0"/>
              <a:t>использованием </a:t>
            </a:r>
            <a:r>
              <a:rPr lang="ru-RU" dirty="0"/>
              <a:t>аппарата алгебры</a:t>
            </a:r>
            <a:endParaRPr lang="ru-RU" dirty="0" smtClean="0"/>
          </a:p>
          <a:p>
            <a:r>
              <a:rPr lang="ru-RU" dirty="0" smtClean="0"/>
              <a:t>Содержание: </a:t>
            </a:r>
            <a:r>
              <a:rPr lang="ru-RU" dirty="0"/>
              <a:t>Решать задачи разных </a:t>
            </a:r>
            <a:r>
              <a:rPr lang="ru-RU" dirty="0" smtClean="0"/>
              <a:t>типов </a:t>
            </a:r>
            <a:r>
              <a:rPr lang="ru-RU" dirty="0"/>
              <a:t>(на </a:t>
            </a:r>
            <a:r>
              <a:rPr lang="ru-RU" dirty="0" smtClean="0"/>
              <a:t>производительность</a:t>
            </a:r>
            <a:r>
              <a:rPr lang="ru-RU" dirty="0"/>
              <a:t>, движение) / </a:t>
            </a:r>
            <a:r>
              <a:rPr lang="ru-RU" i="1" dirty="0" smtClean="0"/>
              <a:t>решать простые и </a:t>
            </a:r>
            <a:r>
              <a:rPr lang="ru-RU" i="1" dirty="0"/>
              <a:t>сложные задачи </a:t>
            </a:r>
            <a:r>
              <a:rPr lang="ru-RU" i="1" dirty="0" smtClean="0"/>
              <a:t>разных типов</a:t>
            </a:r>
            <a:r>
              <a:rPr lang="ru-RU" i="1" dirty="0"/>
              <a:t>, выбирать </a:t>
            </a:r>
            <a:r>
              <a:rPr lang="ru-RU" i="1" dirty="0" smtClean="0"/>
              <a:t>соответствующие уравнения или </a:t>
            </a:r>
            <a:r>
              <a:rPr lang="ru-RU" i="1" dirty="0"/>
              <a:t>системы </a:t>
            </a:r>
            <a:r>
              <a:rPr lang="ru-RU" i="1" dirty="0" smtClean="0"/>
              <a:t>уравнений для </a:t>
            </a:r>
            <a:r>
              <a:rPr lang="ru-RU" i="1" dirty="0"/>
              <a:t>составления </a:t>
            </a:r>
            <a:r>
              <a:rPr lang="ru-RU" i="1" dirty="0" smtClean="0"/>
              <a:t>математической </a:t>
            </a:r>
            <a:r>
              <a:rPr lang="ru-RU" i="1" dirty="0"/>
              <a:t>модели </a:t>
            </a:r>
            <a:r>
              <a:rPr lang="ru-RU" i="1" dirty="0" smtClean="0"/>
              <a:t>заданной реальной </a:t>
            </a:r>
            <a:r>
              <a:rPr lang="ru-RU" i="1" dirty="0"/>
              <a:t>ситуации </a:t>
            </a:r>
            <a:r>
              <a:rPr lang="ru-RU" i="1" dirty="0" smtClean="0"/>
              <a:t>или прикладной </a:t>
            </a:r>
            <a:r>
              <a:rPr lang="ru-RU" i="1" dirty="0"/>
              <a:t>задачи, </a:t>
            </a:r>
            <a:r>
              <a:rPr lang="ru-RU" i="1" dirty="0" smtClean="0"/>
              <a:t>выполнять </a:t>
            </a:r>
            <a:r>
              <a:rPr lang="ru-RU" i="1" dirty="0"/>
              <a:t>оценку </a:t>
            </a:r>
            <a:r>
              <a:rPr lang="ru-RU" i="1" dirty="0" smtClean="0"/>
              <a:t>правдоподобия </a:t>
            </a:r>
            <a:r>
              <a:rPr lang="ru-RU" i="1" dirty="0"/>
              <a:t>результатов</a:t>
            </a:r>
            <a:endParaRPr lang="ru-RU" dirty="0" smtClean="0"/>
          </a:p>
          <a:p>
            <a:pPr marL="0" indent="0">
              <a:buNone/>
            </a:pPr>
            <a:endParaRPr lang="ru-RU" dirty="0" smtClean="0"/>
          </a:p>
          <a:p>
            <a:pPr marL="0" indent="0">
              <a:buNone/>
            </a:pPr>
            <a:endParaRPr lang="ru-RU" dirty="0"/>
          </a:p>
          <a:p>
            <a:r>
              <a:rPr lang="ru-RU" dirty="0" smtClean="0"/>
              <a:t>ОГЭ (22)</a:t>
            </a:r>
          </a:p>
        </p:txBody>
      </p:sp>
    </p:spTree>
    <p:extLst>
      <p:ext uri="{BB962C8B-B14F-4D97-AF65-F5344CB8AC3E}">
        <p14:creationId xmlns:p14="http://schemas.microsoft.com/office/powerpoint/2010/main" val="27805549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dirty="0" smtClean="0"/>
              <a:t>Задание 18. П (2 балла 8 мин.) </a:t>
            </a:r>
            <a:endParaRPr lang="ru-RU"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2708920"/>
            <a:ext cx="8780241" cy="1570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16776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8213536" cy="1450757"/>
          </a:xfrm>
        </p:spPr>
        <p:txBody>
          <a:bodyPr/>
          <a:lstStyle/>
          <a:p>
            <a:r>
              <a:rPr lang="ru-RU" dirty="0" smtClean="0"/>
              <a:t>Задание 19. В (2 балла 10 мин.) </a:t>
            </a:r>
            <a:endParaRPr lang="ru-RU" dirty="0"/>
          </a:p>
        </p:txBody>
      </p:sp>
      <p:sp>
        <p:nvSpPr>
          <p:cNvPr id="3" name="Объект 2"/>
          <p:cNvSpPr>
            <a:spLocks noGrp="1"/>
          </p:cNvSpPr>
          <p:nvPr>
            <p:ph idx="1"/>
          </p:nvPr>
        </p:nvSpPr>
        <p:spPr/>
        <p:txBody>
          <a:bodyPr>
            <a:normAutofit lnSpcReduction="10000"/>
          </a:bodyPr>
          <a:lstStyle/>
          <a:p>
            <a:r>
              <a:rPr lang="ru-RU" dirty="0" smtClean="0"/>
              <a:t>Умения: </a:t>
            </a:r>
            <a:r>
              <a:rPr lang="ru-RU" dirty="0"/>
              <a:t>Развитие умений точно </a:t>
            </a:r>
            <a:r>
              <a:rPr lang="ru-RU" dirty="0" smtClean="0"/>
              <a:t>и грамотно </a:t>
            </a:r>
            <a:r>
              <a:rPr lang="ru-RU" dirty="0"/>
              <a:t>выражать </a:t>
            </a:r>
            <a:r>
              <a:rPr lang="ru-RU" dirty="0" smtClean="0"/>
              <a:t>свои мысли </a:t>
            </a:r>
            <a:r>
              <a:rPr lang="ru-RU" dirty="0"/>
              <a:t>с </a:t>
            </a:r>
            <a:r>
              <a:rPr lang="ru-RU" dirty="0" smtClean="0"/>
              <a:t>применением математической терминологии </a:t>
            </a:r>
            <a:r>
              <a:rPr lang="ru-RU" dirty="0"/>
              <a:t>и символики, </a:t>
            </a:r>
            <a:r>
              <a:rPr lang="ru-RU" dirty="0" smtClean="0"/>
              <a:t>проводить классификации, логические обоснования, доказательства</a:t>
            </a:r>
          </a:p>
          <a:p>
            <a:r>
              <a:rPr lang="ru-RU" dirty="0" smtClean="0"/>
              <a:t>Содержание: </a:t>
            </a:r>
            <a:r>
              <a:rPr lang="ru-RU" i="1" dirty="0"/>
              <a:t>Решать простые и </a:t>
            </a:r>
            <a:r>
              <a:rPr lang="ru-RU" i="1" dirty="0" smtClean="0"/>
              <a:t>сложные </a:t>
            </a:r>
            <a:r>
              <a:rPr lang="ru-RU" i="1" dirty="0"/>
              <a:t>задачи разных </a:t>
            </a:r>
            <a:r>
              <a:rPr lang="ru-RU" i="1" dirty="0" smtClean="0"/>
              <a:t>типов, а </a:t>
            </a:r>
            <a:r>
              <a:rPr lang="ru-RU" i="1" dirty="0"/>
              <a:t>также задачи </a:t>
            </a:r>
            <a:r>
              <a:rPr lang="ru-RU" i="1" dirty="0" smtClean="0"/>
              <a:t>повышенной </a:t>
            </a:r>
            <a:r>
              <a:rPr lang="ru-RU" i="1" dirty="0"/>
              <a:t>трудности</a:t>
            </a:r>
            <a:endParaRPr lang="ru-RU" dirty="0" smtClean="0"/>
          </a:p>
          <a:p>
            <a:pPr marL="0" indent="0">
              <a:buNone/>
            </a:pPr>
            <a:endParaRPr lang="ru-RU" dirty="0" smtClean="0"/>
          </a:p>
          <a:p>
            <a:pPr marL="0" indent="0">
              <a:buNone/>
            </a:pPr>
            <a:endParaRPr lang="ru-RU" dirty="0" smtClean="0"/>
          </a:p>
          <a:p>
            <a:pPr marL="0" indent="0">
              <a:buNone/>
            </a:pPr>
            <a:endParaRPr lang="ru-RU" dirty="0"/>
          </a:p>
          <a:p>
            <a:r>
              <a:rPr lang="ru-RU" dirty="0" smtClean="0"/>
              <a:t>ОГЭ (</a:t>
            </a:r>
            <a:r>
              <a:rPr lang="ru-RU" dirty="0" err="1" smtClean="0"/>
              <a:t>персп</a:t>
            </a:r>
            <a:r>
              <a:rPr lang="ru-RU" dirty="0" smtClean="0"/>
              <a:t>.)?</a:t>
            </a:r>
          </a:p>
          <a:p>
            <a:r>
              <a:rPr lang="ru-RU" dirty="0" smtClean="0"/>
              <a:t>ЕГЭ (19)</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3578504"/>
            <a:ext cx="6273572" cy="139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0394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итогам. ОГЭ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489657447"/>
              </p:ext>
            </p:extLst>
          </p:nvPr>
        </p:nvGraphicFramePr>
        <p:xfrm>
          <a:off x="822325" y="1846263"/>
          <a:ext cx="7543800" cy="451612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r>
                        <a:rPr lang="ru-RU" dirty="0" smtClean="0"/>
                        <a:t>№</a:t>
                      </a:r>
                      <a:r>
                        <a:rPr lang="ru-RU" baseline="0" dirty="0" smtClean="0"/>
                        <a:t> задания</a:t>
                      </a:r>
                      <a:endParaRPr lang="ru-RU" dirty="0"/>
                    </a:p>
                  </a:txBody>
                  <a:tcPr/>
                </a:tc>
                <a:tc>
                  <a:txBody>
                    <a:bodyPr/>
                    <a:lstStyle/>
                    <a:p>
                      <a:r>
                        <a:rPr lang="ru-RU" dirty="0" smtClean="0"/>
                        <a:t>Предварительно</a:t>
                      </a:r>
                      <a:r>
                        <a:rPr lang="ru-RU" baseline="0" dirty="0" smtClean="0"/>
                        <a:t> встречался</a:t>
                      </a:r>
                      <a:endParaRPr lang="ru-RU" dirty="0"/>
                    </a:p>
                  </a:txBody>
                  <a:tcPr/>
                </a:tc>
                <a:tc>
                  <a:txBody>
                    <a:bodyPr/>
                    <a:lstStyle/>
                    <a:p>
                      <a:r>
                        <a:rPr lang="ru-RU" dirty="0" smtClean="0"/>
                        <a:t>Примечание</a:t>
                      </a:r>
                      <a:endParaRPr lang="ru-RU" dirty="0"/>
                    </a:p>
                  </a:txBody>
                  <a:tcPr/>
                </a:tc>
              </a:tr>
              <a:tr h="370840">
                <a:tc>
                  <a:txBody>
                    <a:bodyPr/>
                    <a:lstStyle/>
                    <a:p>
                      <a:r>
                        <a:rPr lang="ru-RU" dirty="0" smtClean="0"/>
                        <a:t>1</a:t>
                      </a:r>
                      <a:endParaRPr lang="ru-RU" dirty="0"/>
                    </a:p>
                  </a:txBody>
                  <a:tcPr/>
                </a:tc>
                <a:tc>
                  <a:txBody>
                    <a:bodyPr/>
                    <a:lstStyle/>
                    <a:p>
                      <a:r>
                        <a:rPr lang="ru-RU" dirty="0" smtClean="0"/>
                        <a:t>8 </a:t>
                      </a:r>
                      <a:r>
                        <a:rPr lang="ru-RU" dirty="0" err="1" smtClean="0"/>
                        <a:t>кл</a:t>
                      </a:r>
                      <a:r>
                        <a:rPr lang="ru-RU" dirty="0" smtClean="0"/>
                        <a:t>. (6)</a:t>
                      </a:r>
                      <a:endParaRPr lang="ru-RU" dirty="0"/>
                    </a:p>
                  </a:txBody>
                  <a:tcPr/>
                </a:tc>
                <a:tc rowSpan="5">
                  <a:txBody>
                    <a:bodyPr/>
                    <a:lstStyle/>
                    <a:p>
                      <a:r>
                        <a:rPr lang="ru-RU" dirty="0" smtClean="0"/>
                        <a:t>Сложно разделить задания и</a:t>
                      </a:r>
                      <a:r>
                        <a:rPr lang="ru-RU" baseline="0" dirty="0" smtClean="0"/>
                        <a:t> соотнести</a:t>
                      </a:r>
                      <a:endParaRPr lang="ru-RU" dirty="0"/>
                    </a:p>
                  </a:txBody>
                  <a:tcPr/>
                </a:tc>
              </a:tr>
              <a:tr h="370840">
                <a:tc>
                  <a:txBody>
                    <a:bodyPr/>
                    <a:lstStyle/>
                    <a:p>
                      <a:r>
                        <a:rPr lang="ru-RU" dirty="0" smtClean="0"/>
                        <a:t>2</a:t>
                      </a:r>
                      <a:endParaRPr lang="ru-RU" dirty="0"/>
                    </a:p>
                  </a:txBody>
                  <a:tcPr/>
                </a:tc>
                <a:tc>
                  <a:txBody>
                    <a:bodyPr/>
                    <a:lstStyle/>
                    <a:p>
                      <a:r>
                        <a:rPr lang="ru-RU" dirty="0" smtClean="0"/>
                        <a:t>7 </a:t>
                      </a:r>
                      <a:r>
                        <a:rPr lang="ru-RU" dirty="0" err="1" smtClean="0"/>
                        <a:t>кл</a:t>
                      </a:r>
                      <a:r>
                        <a:rPr lang="ru-RU" dirty="0" smtClean="0"/>
                        <a:t>. (15),</a:t>
                      </a:r>
                      <a:r>
                        <a:rPr lang="ru-RU" baseline="0" dirty="0" smtClean="0"/>
                        <a:t> 8 </a:t>
                      </a:r>
                      <a:r>
                        <a:rPr lang="ru-RU" baseline="0" dirty="0" err="1" smtClean="0"/>
                        <a:t>кл</a:t>
                      </a:r>
                      <a:r>
                        <a:rPr lang="ru-RU" baseline="0" dirty="0" smtClean="0"/>
                        <a:t>. (16)</a:t>
                      </a:r>
                      <a:endParaRPr lang="ru-RU" dirty="0"/>
                    </a:p>
                  </a:txBody>
                  <a:tcPr/>
                </a:tc>
                <a:tc vMerge="1">
                  <a:txBody>
                    <a:bodyPr/>
                    <a:lstStyle/>
                    <a:p>
                      <a:endParaRPr lang="ru-RU" dirty="0"/>
                    </a:p>
                  </a:txBody>
                  <a:tcPr/>
                </a:tc>
              </a:tr>
              <a:tr h="370840">
                <a:tc>
                  <a:txBody>
                    <a:bodyPr/>
                    <a:lstStyle/>
                    <a:p>
                      <a:r>
                        <a:rPr lang="ru-RU" dirty="0" smtClean="0"/>
                        <a:t>3</a:t>
                      </a:r>
                      <a:endParaRPr lang="ru-RU" dirty="0"/>
                    </a:p>
                  </a:txBody>
                  <a:tcPr/>
                </a:tc>
                <a:tc>
                  <a:txBody>
                    <a:bodyPr/>
                    <a:lstStyle/>
                    <a:p>
                      <a:endParaRPr lang="ru-RU"/>
                    </a:p>
                  </a:txBody>
                  <a:tcPr/>
                </a:tc>
                <a:tc vMerge="1">
                  <a:txBody>
                    <a:bodyPr/>
                    <a:lstStyle/>
                    <a:p>
                      <a:endParaRPr lang="ru-RU" dirty="0"/>
                    </a:p>
                  </a:txBody>
                  <a:tcPr/>
                </a:tc>
              </a:tr>
              <a:tr h="370840">
                <a:tc>
                  <a:txBody>
                    <a:bodyPr/>
                    <a:lstStyle/>
                    <a:p>
                      <a:r>
                        <a:rPr lang="ru-RU" dirty="0" smtClean="0"/>
                        <a:t>4</a:t>
                      </a:r>
                      <a:endParaRPr lang="ru-RU" dirty="0"/>
                    </a:p>
                  </a:txBody>
                  <a:tcPr/>
                </a:tc>
                <a:tc>
                  <a:txBody>
                    <a:bodyPr/>
                    <a:lstStyle/>
                    <a:p>
                      <a:r>
                        <a:rPr lang="ru-RU" dirty="0" smtClean="0"/>
                        <a:t>5 </a:t>
                      </a:r>
                      <a:r>
                        <a:rPr lang="ru-RU" dirty="0" err="1" smtClean="0"/>
                        <a:t>кл</a:t>
                      </a:r>
                      <a:r>
                        <a:rPr lang="ru-RU" dirty="0" smtClean="0"/>
                        <a:t>.</a:t>
                      </a:r>
                      <a:r>
                        <a:rPr lang="ru-RU" baseline="0" dirty="0" smtClean="0"/>
                        <a:t> (8), 6 </a:t>
                      </a:r>
                      <a:r>
                        <a:rPr lang="ru-RU" baseline="0" dirty="0" err="1" smtClean="0"/>
                        <a:t>кл</a:t>
                      </a:r>
                      <a:r>
                        <a:rPr lang="ru-RU" baseline="0" dirty="0" smtClean="0"/>
                        <a:t>. (11), 7 </a:t>
                      </a:r>
                      <a:r>
                        <a:rPr lang="ru-RU" baseline="0" dirty="0" err="1" smtClean="0"/>
                        <a:t>кл</a:t>
                      </a:r>
                      <a:r>
                        <a:rPr lang="ru-RU" baseline="0" dirty="0" smtClean="0"/>
                        <a:t>. (5), 8 </a:t>
                      </a:r>
                      <a:r>
                        <a:rPr lang="ru-RU" baseline="0" dirty="0" err="1" smtClean="0"/>
                        <a:t>кл</a:t>
                      </a:r>
                      <a:r>
                        <a:rPr lang="ru-RU" baseline="0" dirty="0" smtClean="0"/>
                        <a:t>. (11)</a:t>
                      </a:r>
                      <a:endParaRPr lang="ru-RU" dirty="0"/>
                    </a:p>
                  </a:txBody>
                  <a:tcPr/>
                </a:tc>
                <a:tc vMerge="1">
                  <a:txBody>
                    <a:bodyPr/>
                    <a:lstStyle/>
                    <a:p>
                      <a:endParaRPr lang="ru-RU" dirty="0"/>
                    </a:p>
                  </a:txBody>
                  <a:tcPr/>
                </a:tc>
              </a:tr>
              <a:tr h="370840">
                <a:tc>
                  <a:txBody>
                    <a:bodyPr/>
                    <a:lstStyle/>
                    <a:p>
                      <a:r>
                        <a:rPr lang="ru-RU" dirty="0" smtClean="0"/>
                        <a:t>5</a:t>
                      </a:r>
                      <a:endParaRPr lang="ru-RU" dirty="0"/>
                    </a:p>
                  </a:txBody>
                  <a:tcPr/>
                </a:tc>
                <a:tc>
                  <a:txBody>
                    <a:bodyPr/>
                    <a:lstStyle/>
                    <a:p>
                      <a:r>
                        <a:rPr lang="ru-RU" dirty="0" smtClean="0"/>
                        <a:t>7 </a:t>
                      </a:r>
                      <a:r>
                        <a:rPr lang="ru-RU" dirty="0" err="1" smtClean="0"/>
                        <a:t>кл</a:t>
                      </a:r>
                      <a:r>
                        <a:rPr lang="ru-RU" dirty="0" smtClean="0"/>
                        <a:t>. (3, 14), 8 </a:t>
                      </a:r>
                      <a:r>
                        <a:rPr lang="ru-RU" dirty="0" err="1" smtClean="0"/>
                        <a:t>кл</a:t>
                      </a:r>
                      <a:r>
                        <a:rPr lang="ru-RU" dirty="0" smtClean="0"/>
                        <a:t>. (7, 15)</a:t>
                      </a:r>
                      <a:endParaRPr lang="ru-RU" dirty="0"/>
                    </a:p>
                  </a:txBody>
                  <a:tcPr/>
                </a:tc>
                <a:tc vMerge="1">
                  <a:txBody>
                    <a:bodyPr/>
                    <a:lstStyle/>
                    <a:p>
                      <a:endParaRPr lang="ru-RU" dirty="0"/>
                    </a:p>
                  </a:txBody>
                  <a:tcPr/>
                </a:tc>
              </a:tr>
              <a:tr h="370840">
                <a:tc>
                  <a:txBody>
                    <a:bodyPr/>
                    <a:lstStyle/>
                    <a:p>
                      <a:r>
                        <a:rPr lang="ru-RU" dirty="0" smtClean="0"/>
                        <a:t>6</a:t>
                      </a:r>
                      <a:endParaRPr lang="ru-RU" dirty="0"/>
                    </a:p>
                  </a:txBody>
                  <a:tcPr/>
                </a:tc>
                <a:tc>
                  <a:txBody>
                    <a:bodyPr/>
                    <a:lstStyle/>
                    <a:p>
                      <a:r>
                        <a:rPr lang="ru-RU" dirty="0" smtClean="0"/>
                        <a:t>6 </a:t>
                      </a:r>
                      <a:r>
                        <a:rPr lang="ru-RU" dirty="0" err="1" smtClean="0"/>
                        <a:t>кл</a:t>
                      </a:r>
                      <a:r>
                        <a:rPr lang="ru-RU" dirty="0" smtClean="0"/>
                        <a:t>.</a:t>
                      </a:r>
                      <a:r>
                        <a:rPr lang="ru-RU" baseline="0" dirty="0" smtClean="0"/>
                        <a:t> (2,4), 7 </a:t>
                      </a:r>
                      <a:r>
                        <a:rPr lang="ru-RU" baseline="0" dirty="0" err="1" smtClean="0"/>
                        <a:t>кл</a:t>
                      </a:r>
                      <a:r>
                        <a:rPr lang="ru-RU" baseline="0" dirty="0" smtClean="0"/>
                        <a:t>. (1), 8 </a:t>
                      </a:r>
                      <a:r>
                        <a:rPr lang="ru-RU" baseline="0" dirty="0" err="1" smtClean="0"/>
                        <a:t>кл</a:t>
                      </a:r>
                      <a:r>
                        <a:rPr lang="ru-RU" baseline="0" dirty="0" smtClean="0"/>
                        <a:t>. (1,2) </a:t>
                      </a:r>
                      <a:endParaRPr lang="ru-RU" dirty="0"/>
                    </a:p>
                  </a:txBody>
                  <a:tcPr/>
                </a:tc>
                <a:tc>
                  <a:txBody>
                    <a:bodyPr/>
                    <a:lstStyle/>
                    <a:p>
                      <a:endParaRPr lang="ru-RU"/>
                    </a:p>
                  </a:txBody>
                  <a:tcPr/>
                </a:tc>
              </a:tr>
              <a:tr h="370840">
                <a:tc>
                  <a:txBody>
                    <a:bodyPr/>
                    <a:lstStyle/>
                    <a:p>
                      <a:r>
                        <a:rPr lang="ru-RU" dirty="0" smtClean="0"/>
                        <a:t>7</a:t>
                      </a:r>
                      <a:endParaRPr lang="ru-RU" dirty="0"/>
                    </a:p>
                  </a:txBody>
                  <a:tcPr/>
                </a:tc>
                <a:tc>
                  <a:txBody>
                    <a:bodyPr/>
                    <a:lstStyle/>
                    <a:p>
                      <a:r>
                        <a:rPr lang="ru-RU" dirty="0" smtClean="0"/>
                        <a:t>7 </a:t>
                      </a:r>
                      <a:r>
                        <a:rPr lang="ru-RU" dirty="0" err="1" smtClean="0"/>
                        <a:t>кл</a:t>
                      </a:r>
                      <a:r>
                        <a:rPr lang="ru-RU" dirty="0" smtClean="0"/>
                        <a:t>. (12) 8 </a:t>
                      </a:r>
                      <a:r>
                        <a:rPr lang="ru-RU" dirty="0" err="1" smtClean="0"/>
                        <a:t>кл</a:t>
                      </a:r>
                      <a:r>
                        <a:rPr lang="ru-RU" dirty="0" smtClean="0"/>
                        <a:t>. (4,8)</a:t>
                      </a:r>
                      <a:endParaRPr lang="ru-RU" dirty="0"/>
                    </a:p>
                  </a:txBody>
                  <a:tcPr/>
                </a:tc>
                <a:tc>
                  <a:txBody>
                    <a:bodyPr/>
                    <a:lstStyle/>
                    <a:p>
                      <a:endParaRPr lang="ru-RU"/>
                    </a:p>
                  </a:txBody>
                  <a:tcPr/>
                </a:tc>
              </a:tr>
              <a:tr h="370840">
                <a:tc>
                  <a:txBody>
                    <a:bodyPr/>
                    <a:lstStyle/>
                    <a:p>
                      <a:r>
                        <a:rPr lang="ru-RU" dirty="0" smtClean="0"/>
                        <a:t>8</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9</a:t>
                      </a:r>
                      <a:endParaRPr lang="ru-RU" dirty="0"/>
                    </a:p>
                  </a:txBody>
                  <a:tcPr/>
                </a:tc>
                <a:tc>
                  <a:txBody>
                    <a:bodyPr/>
                    <a:lstStyle/>
                    <a:p>
                      <a:endParaRPr lang="ru-RU"/>
                    </a:p>
                  </a:txBody>
                  <a:tcPr/>
                </a:tc>
                <a:tc>
                  <a:txBody>
                    <a:bodyPr/>
                    <a:lstStyle/>
                    <a:p>
                      <a:endParaRPr lang="ru-RU" dirty="0"/>
                    </a:p>
                  </a:txBody>
                  <a:tcPr/>
                </a:tc>
              </a:tr>
            </a:tbl>
          </a:graphicData>
        </a:graphic>
      </p:graphicFrame>
    </p:spTree>
    <p:extLst>
      <p:ext uri="{BB962C8B-B14F-4D97-AF65-F5344CB8AC3E}">
        <p14:creationId xmlns:p14="http://schemas.microsoft.com/office/powerpoint/2010/main" val="429358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5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988840"/>
            <a:ext cx="8640960" cy="4680520"/>
          </a:xfrm>
        </p:spPr>
        <p:txBody>
          <a:bodyPr>
            <a:normAutofit/>
          </a:bodyPr>
          <a:lstStyle/>
          <a:p>
            <a:r>
              <a:rPr lang="ru-RU" dirty="0"/>
              <a:t>В заданиях 1–3 проверяется владение понятиями «делимость чисел», «обыкновенная дробь», «десятичная дробь». </a:t>
            </a:r>
          </a:p>
          <a:p>
            <a:r>
              <a:rPr lang="ru-RU" dirty="0"/>
              <a:t>В задании 4 проверяется умение находить часть числа и число по его части. </a:t>
            </a:r>
          </a:p>
          <a:p>
            <a:r>
              <a:rPr lang="ru-RU" dirty="0"/>
              <a:t>Заданием 5 контролируется умение находить неизвестный компонент арифметического действия. </a:t>
            </a:r>
          </a:p>
          <a:p>
            <a:r>
              <a:rPr lang="ru-RU" dirty="0"/>
              <a:t>В заданиях 6–8 проверяются умения решать текстовые задачи на движение, работу, проценты и задачи практического содержания. </a:t>
            </a:r>
          </a:p>
          <a:p>
            <a:r>
              <a:rPr lang="ru-RU" dirty="0"/>
              <a:t>В задании 9 проверяется умение находить значение арифметического выражения с натуральными числами, содержащего скобки. </a:t>
            </a:r>
            <a:endParaRPr lang="ru-RU" b="1" dirty="0">
              <a:solidFill>
                <a:srgbClr val="002060"/>
              </a:solidFill>
            </a:endParaRPr>
          </a:p>
        </p:txBody>
      </p:sp>
    </p:spTree>
    <p:extLst>
      <p:ext uri="{BB962C8B-B14F-4D97-AF65-F5344CB8AC3E}">
        <p14:creationId xmlns:p14="http://schemas.microsoft.com/office/powerpoint/2010/main" val="11286923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итогам. ОГЭ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545347767"/>
              </p:ext>
            </p:extLst>
          </p:nvPr>
        </p:nvGraphicFramePr>
        <p:xfrm>
          <a:off x="822325" y="1846263"/>
          <a:ext cx="7543800" cy="4348480"/>
        </p:xfrm>
        <a:graphic>
          <a:graphicData uri="http://schemas.openxmlformats.org/drawingml/2006/table">
            <a:tbl>
              <a:tblPr firstRow="1" bandRow="1">
                <a:tableStyleId>{5C22544A-7EE6-4342-B048-85BDC9FD1C3A}</a:tableStyleId>
              </a:tblPr>
              <a:tblGrid>
                <a:gridCol w="2514600"/>
                <a:gridCol w="2514600"/>
                <a:gridCol w="2514600"/>
              </a:tblGrid>
              <a:tr h="370840">
                <a:tc>
                  <a:txBody>
                    <a:bodyPr/>
                    <a:lstStyle/>
                    <a:p>
                      <a:r>
                        <a:rPr lang="ru-RU" dirty="0" smtClean="0"/>
                        <a:t>№</a:t>
                      </a:r>
                      <a:r>
                        <a:rPr lang="ru-RU" baseline="0" dirty="0" smtClean="0"/>
                        <a:t> задания</a:t>
                      </a:r>
                      <a:endParaRPr lang="ru-RU" dirty="0"/>
                    </a:p>
                  </a:txBody>
                  <a:tcPr/>
                </a:tc>
                <a:tc>
                  <a:txBody>
                    <a:bodyPr/>
                    <a:lstStyle/>
                    <a:p>
                      <a:r>
                        <a:rPr lang="ru-RU" dirty="0" smtClean="0"/>
                        <a:t>Предварительно</a:t>
                      </a:r>
                      <a:r>
                        <a:rPr lang="ru-RU" baseline="0" dirty="0" smtClean="0"/>
                        <a:t> встречался</a:t>
                      </a:r>
                      <a:endParaRPr lang="ru-RU" dirty="0"/>
                    </a:p>
                  </a:txBody>
                  <a:tcPr/>
                </a:tc>
                <a:tc>
                  <a:txBody>
                    <a:bodyPr/>
                    <a:lstStyle/>
                    <a:p>
                      <a:r>
                        <a:rPr lang="ru-RU" dirty="0" smtClean="0"/>
                        <a:t>Примечание</a:t>
                      </a:r>
                      <a:endParaRPr lang="ru-RU" dirty="0"/>
                    </a:p>
                  </a:txBody>
                  <a:tcPr/>
                </a:tc>
              </a:tr>
              <a:tr h="370840">
                <a:tc>
                  <a:txBody>
                    <a:bodyPr/>
                    <a:lstStyle/>
                    <a:p>
                      <a:r>
                        <a:rPr lang="ru-RU" dirty="0" smtClean="0"/>
                        <a:t>10</a:t>
                      </a:r>
                      <a:endParaRPr lang="ru-RU" dirty="0"/>
                    </a:p>
                  </a:txBody>
                  <a:tcPr/>
                </a:tc>
                <a:tc>
                  <a:txBody>
                    <a:bodyPr/>
                    <a:lstStyle/>
                    <a:p>
                      <a:r>
                        <a:rPr lang="ru-RU" dirty="0" smtClean="0"/>
                        <a:t>8 </a:t>
                      </a:r>
                      <a:r>
                        <a:rPr lang="ru-RU" dirty="0" err="1" smtClean="0"/>
                        <a:t>кл</a:t>
                      </a:r>
                      <a:r>
                        <a:rPr lang="ru-RU" dirty="0" smtClean="0"/>
                        <a:t>. (10)</a:t>
                      </a:r>
                      <a:endParaRPr lang="ru-RU" dirty="0"/>
                    </a:p>
                  </a:txBody>
                  <a:tcPr/>
                </a:tc>
                <a:tc>
                  <a:txBody>
                    <a:bodyPr/>
                    <a:lstStyle/>
                    <a:p>
                      <a:endParaRPr lang="ru-RU" dirty="0"/>
                    </a:p>
                  </a:txBody>
                  <a:tcPr/>
                </a:tc>
              </a:tr>
              <a:tr h="370840">
                <a:tc>
                  <a:txBody>
                    <a:bodyPr/>
                    <a:lstStyle/>
                    <a:p>
                      <a:r>
                        <a:rPr lang="ru-RU" dirty="0" smtClean="0"/>
                        <a:t>11</a:t>
                      </a:r>
                      <a:endParaRPr lang="ru-RU" dirty="0"/>
                    </a:p>
                  </a:txBody>
                  <a:tcPr/>
                </a:tc>
                <a:tc>
                  <a:txBody>
                    <a:bodyPr/>
                    <a:lstStyle/>
                    <a:p>
                      <a:r>
                        <a:rPr lang="ru-RU" dirty="0" smtClean="0"/>
                        <a:t>7кл</a:t>
                      </a:r>
                      <a:r>
                        <a:rPr lang="ru-RU" baseline="0" dirty="0" smtClean="0"/>
                        <a:t>. (8)</a:t>
                      </a:r>
                      <a:endParaRPr lang="ru-RU" dirty="0"/>
                    </a:p>
                  </a:txBody>
                  <a:tcPr/>
                </a:tc>
                <a:tc>
                  <a:txBody>
                    <a:bodyPr/>
                    <a:lstStyle/>
                    <a:p>
                      <a:endParaRPr lang="ru-RU"/>
                    </a:p>
                  </a:txBody>
                  <a:tcPr/>
                </a:tc>
              </a:tr>
              <a:tr h="370840">
                <a:tc>
                  <a:txBody>
                    <a:bodyPr/>
                    <a:lstStyle/>
                    <a:p>
                      <a:r>
                        <a:rPr lang="ru-RU" dirty="0" smtClean="0"/>
                        <a:t>12</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13</a:t>
                      </a:r>
                      <a:endParaRPr lang="ru-RU" dirty="0"/>
                    </a:p>
                  </a:txBody>
                  <a:tcPr/>
                </a:tc>
                <a:tc>
                  <a:txBody>
                    <a:bodyPr/>
                    <a:lstStyle/>
                    <a:p>
                      <a:r>
                        <a:rPr lang="ru-RU" dirty="0" smtClean="0"/>
                        <a:t>8 </a:t>
                      </a:r>
                      <a:r>
                        <a:rPr lang="ru-RU" dirty="0" err="1" smtClean="0"/>
                        <a:t>кл</a:t>
                      </a:r>
                      <a:r>
                        <a:rPr lang="ru-RU" dirty="0" smtClean="0"/>
                        <a:t>. (9)</a:t>
                      </a:r>
                      <a:endParaRPr lang="ru-RU" dirty="0"/>
                    </a:p>
                  </a:txBody>
                  <a:tcPr/>
                </a:tc>
                <a:tc>
                  <a:txBody>
                    <a:bodyPr/>
                    <a:lstStyle/>
                    <a:p>
                      <a:endParaRPr lang="ru-RU"/>
                    </a:p>
                  </a:txBody>
                  <a:tcPr/>
                </a:tc>
              </a:tr>
              <a:tr h="370840">
                <a:tc>
                  <a:txBody>
                    <a:bodyPr/>
                    <a:lstStyle/>
                    <a:p>
                      <a:r>
                        <a:rPr lang="ru-RU" dirty="0" smtClean="0"/>
                        <a:t>14</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15</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16</a:t>
                      </a:r>
                      <a:endParaRPr lang="ru-RU" dirty="0"/>
                    </a:p>
                  </a:txBody>
                  <a:tcPr/>
                </a:tc>
                <a:tc>
                  <a:txBody>
                    <a:bodyPr/>
                    <a:lstStyle/>
                    <a:p>
                      <a:r>
                        <a:rPr lang="ru-RU" dirty="0" smtClean="0"/>
                        <a:t>7 </a:t>
                      </a:r>
                      <a:r>
                        <a:rPr lang="ru-RU" dirty="0" err="1" smtClean="0"/>
                        <a:t>кл</a:t>
                      </a:r>
                      <a:r>
                        <a:rPr lang="ru-RU" dirty="0" smtClean="0"/>
                        <a:t>. (14), 8 </a:t>
                      </a:r>
                      <a:r>
                        <a:rPr lang="ru-RU" dirty="0" err="1" smtClean="0"/>
                        <a:t>кл</a:t>
                      </a:r>
                      <a:r>
                        <a:rPr lang="ru-RU" dirty="0" smtClean="0"/>
                        <a:t>. (13)</a:t>
                      </a:r>
                      <a:endParaRPr lang="ru-RU" dirty="0"/>
                    </a:p>
                  </a:txBody>
                  <a:tcPr/>
                </a:tc>
                <a:tc>
                  <a:txBody>
                    <a:bodyPr/>
                    <a:lstStyle/>
                    <a:p>
                      <a:endParaRPr lang="ru-RU"/>
                    </a:p>
                  </a:txBody>
                  <a:tcPr/>
                </a:tc>
              </a:tr>
              <a:tr h="370840">
                <a:tc>
                  <a:txBody>
                    <a:bodyPr/>
                    <a:lstStyle/>
                    <a:p>
                      <a:r>
                        <a:rPr lang="ru-RU" dirty="0" smtClean="0"/>
                        <a:t>17</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18</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19</a:t>
                      </a:r>
                      <a:endParaRPr lang="ru-RU" dirty="0"/>
                    </a:p>
                  </a:txBody>
                  <a:tcPr/>
                </a:tc>
                <a:tc>
                  <a:txBody>
                    <a:bodyPr/>
                    <a:lstStyle/>
                    <a:p>
                      <a:r>
                        <a:rPr lang="ru-RU" dirty="0" smtClean="0"/>
                        <a:t>7 </a:t>
                      </a:r>
                      <a:r>
                        <a:rPr lang="ru-RU" dirty="0" err="1" smtClean="0"/>
                        <a:t>кл</a:t>
                      </a:r>
                      <a:r>
                        <a:rPr lang="ru-RU" dirty="0" smtClean="0"/>
                        <a:t>. (13), 8 </a:t>
                      </a:r>
                      <a:r>
                        <a:rPr lang="ru-RU" dirty="0" err="1" smtClean="0"/>
                        <a:t>кл</a:t>
                      </a:r>
                      <a:r>
                        <a:rPr lang="ru-RU" dirty="0" smtClean="0"/>
                        <a:t>. (12)</a:t>
                      </a:r>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312543187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итогам. ОГЭ</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4477684"/>
              </p:ext>
            </p:extLst>
          </p:nvPr>
        </p:nvGraphicFramePr>
        <p:xfrm>
          <a:off x="251520" y="1846263"/>
          <a:ext cx="8568951" cy="4866640"/>
        </p:xfrm>
        <a:graphic>
          <a:graphicData uri="http://schemas.openxmlformats.org/drawingml/2006/table">
            <a:tbl>
              <a:tblPr firstRow="1" bandRow="1">
                <a:tableStyleId>{5C22544A-7EE6-4342-B048-85BDC9FD1C3A}</a:tableStyleId>
              </a:tblPr>
              <a:tblGrid>
                <a:gridCol w="2856317"/>
                <a:gridCol w="2856317"/>
                <a:gridCol w="2856317"/>
              </a:tblGrid>
              <a:tr h="370840">
                <a:tc>
                  <a:txBody>
                    <a:bodyPr/>
                    <a:lstStyle/>
                    <a:p>
                      <a:r>
                        <a:rPr lang="ru-RU" dirty="0" smtClean="0"/>
                        <a:t>№</a:t>
                      </a:r>
                      <a:r>
                        <a:rPr lang="ru-RU" baseline="0" dirty="0" smtClean="0"/>
                        <a:t> задания</a:t>
                      </a:r>
                      <a:endParaRPr lang="ru-RU" dirty="0"/>
                    </a:p>
                  </a:txBody>
                  <a:tcPr/>
                </a:tc>
                <a:tc>
                  <a:txBody>
                    <a:bodyPr/>
                    <a:lstStyle/>
                    <a:p>
                      <a:r>
                        <a:rPr lang="ru-RU" dirty="0" smtClean="0"/>
                        <a:t>Предварительно</a:t>
                      </a:r>
                      <a:r>
                        <a:rPr lang="ru-RU" baseline="0" dirty="0" smtClean="0"/>
                        <a:t> встречался</a:t>
                      </a:r>
                      <a:endParaRPr lang="ru-RU" dirty="0"/>
                    </a:p>
                  </a:txBody>
                  <a:tcPr/>
                </a:tc>
                <a:tc>
                  <a:txBody>
                    <a:bodyPr/>
                    <a:lstStyle/>
                    <a:p>
                      <a:r>
                        <a:rPr lang="ru-RU" dirty="0" smtClean="0"/>
                        <a:t>Примечание</a:t>
                      </a:r>
                      <a:endParaRPr lang="ru-RU" dirty="0"/>
                    </a:p>
                  </a:txBody>
                  <a:tcPr/>
                </a:tc>
              </a:tr>
              <a:tr h="370840">
                <a:tc>
                  <a:txBody>
                    <a:bodyPr/>
                    <a:lstStyle/>
                    <a:p>
                      <a:r>
                        <a:rPr lang="ru-RU" dirty="0" smtClean="0"/>
                        <a:t>20</a:t>
                      </a:r>
                      <a:endParaRPr lang="ru-RU" dirty="0"/>
                    </a:p>
                  </a:txBody>
                  <a:tcPr/>
                </a:tc>
                <a:tc>
                  <a:txBody>
                    <a:bodyPr/>
                    <a:lstStyle/>
                    <a:p>
                      <a:r>
                        <a:rPr lang="ru-RU" dirty="0" smtClean="0"/>
                        <a:t>8 </a:t>
                      </a:r>
                      <a:r>
                        <a:rPr lang="ru-RU" dirty="0" err="1" smtClean="0"/>
                        <a:t>кл</a:t>
                      </a:r>
                      <a:r>
                        <a:rPr lang="ru-RU" dirty="0" smtClean="0"/>
                        <a:t>. (20)</a:t>
                      </a:r>
                      <a:endParaRPr lang="ru-RU" dirty="0"/>
                    </a:p>
                  </a:txBody>
                  <a:tcPr/>
                </a:tc>
                <a:tc>
                  <a:txBody>
                    <a:bodyPr/>
                    <a:lstStyle/>
                    <a:p>
                      <a:r>
                        <a:rPr lang="ru-RU" dirty="0" smtClean="0"/>
                        <a:t>Есть похожее в 5-6 классе, но на другом предметном материале</a:t>
                      </a:r>
                      <a:endParaRPr lang="ru-RU" dirty="0"/>
                    </a:p>
                  </a:txBody>
                  <a:tcPr/>
                </a:tc>
              </a:tr>
              <a:tr h="370840">
                <a:tc>
                  <a:txBody>
                    <a:bodyPr/>
                    <a:lstStyle/>
                    <a:p>
                      <a:r>
                        <a:rPr lang="ru-RU" dirty="0" smtClean="0"/>
                        <a:t>21</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22</a:t>
                      </a:r>
                      <a:endParaRPr lang="ru-RU" dirty="0"/>
                    </a:p>
                  </a:txBody>
                  <a:tcPr/>
                </a:tc>
                <a:tc>
                  <a:txBody>
                    <a:bodyPr/>
                    <a:lstStyle/>
                    <a:p>
                      <a:r>
                        <a:rPr lang="ru-RU" dirty="0" smtClean="0"/>
                        <a:t>8 </a:t>
                      </a:r>
                      <a:r>
                        <a:rPr lang="ru-RU" dirty="0" err="1" smtClean="0"/>
                        <a:t>кл</a:t>
                      </a:r>
                      <a:r>
                        <a:rPr lang="ru-RU" dirty="0" smtClean="0"/>
                        <a:t>.</a:t>
                      </a:r>
                      <a:r>
                        <a:rPr lang="ru-RU" baseline="0" dirty="0" smtClean="0"/>
                        <a:t> (18)</a:t>
                      </a:r>
                      <a:endParaRPr lang="ru-RU" dirty="0"/>
                    </a:p>
                  </a:txBody>
                  <a:tcPr/>
                </a:tc>
                <a:tc>
                  <a:txBody>
                    <a:bodyPr/>
                    <a:lstStyle/>
                    <a:p>
                      <a:endParaRPr lang="ru-RU"/>
                    </a:p>
                  </a:txBody>
                  <a:tcPr/>
                </a:tc>
              </a:tr>
              <a:tr h="370840">
                <a:tc>
                  <a:txBody>
                    <a:bodyPr/>
                    <a:lstStyle/>
                    <a:p>
                      <a:r>
                        <a:rPr lang="ru-RU" dirty="0" smtClean="0"/>
                        <a:t>23</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24</a:t>
                      </a:r>
                      <a:endParaRPr lang="ru-RU" dirty="0"/>
                    </a:p>
                  </a:txBody>
                  <a:tcPr/>
                </a:tc>
                <a:tc>
                  <a:txBody>
                    <a:bodyPr/>
                    <a:lstStyle/>
                    <a:p>
                      <a:r>
                        <a:rPr lang="ru-RU" dirty="0" smtClean="0"/>
                        <a:t>Похожее</a:t>
                      </a:r>
                      <a:r>
                        <a:rPr lang="ru-RU" baseline="0" dirty="0" smtClean="0"/>
                        <a:t> 7кл. (14), 8 </a:t>
                      </a:r>
                      <a:r>
                        <a:rPr lang="ru-RU" baseline="0" dirty="0" err="1" smtClean="0"/>
                        <a:t>кл</a:t>
                      </a:r>
                      <a:r>
                        <a:rPr lang="ru-RU" baseline="0" dirty="0" smtClean="0"/>
                        <a:t>. (15, 17)</a:t>
                      </a:r>
                      <a:endParaRPr lang="ru-RU" dirty="0"/>
                    </a:p>
                  </a:txBody>
                  <a:tcPr/>
                </a:tc>
                <a:tc>
                  <a:txBody>
                    <a:bodyPr/>
                    <a:lstStyle/>
                    <a:p>
                      <a:endParaRPr lang="ru-RU"/>
                    </a:p>
                  </a:txBody>
                  <a:tcPr/>
                </a:tc>
              </a:tr>
              <a:tr h="370840">
                <a:tc>
                  <a:txBody>
                    <a:bodyPr/>
                    <a:lstStyle/>
                    <a:p>
                      <a:r>
                        <a:rPr lang="ru-RU" dirty="0" smtClean="0"/>
                        <a:t>25</a:t>
                      </a:r>
                      <a:endParaRPr lang="ru-RU" dirty="0"/>
                    </a:p>
                  </a:txBody>
                  <a:tcPr/>
                </a:tc>
                <a:tc>
                  <a:txBody>
                    <a:bodyPr/>
                    <a:lstStyle/>
                    <a:p>
                      <a:endParaRPr lang="ru-RU"/>
                    </a:p>
                  </a:txBody>
                  <a:tcPr/>
                </a:tc>
                <a:tc>
                  <a:txBody>
                    <a:bodyPr/>
                    <a:lstStyle/>
                    <a:p>
                      <a:endParaRPr lang="ru-RU"/>
                    </a:p>
                  </a:txBody>
                  <a:tcPr/>
                </a:tc>
              </a:tr>
              <a:tr h="370840">
                <a:tc>
                  <a:txBody>
                    <a:bodyPr/>
                    <a:lstStyle/>
                    <a:p>
                      <a:r>
                        <a:rPr lang="ru-RU" dirty="0" smtClean="0"/>
                        <a:t>26</a:t>
                      </a:r>
                      <a:endParaRPr lang="ru-RU" dirty="0"/>
                    </a:p>
                  </a:txBody>
                  <a:tcPr/>
                </a:tc>
                <a:tc>
                  <a:txBody>
                    <a:bodyPr/>
                    <a:lstStyle/>
                    <a:p>
                      <a:endParaRPr lang="ru-RU"/>
                    </a:p>
                  </a:txBody>
                  <a:tcPr/>
                </a:tc>
                <a:tc>
                  <a:txBody>
                    <a:bodyPr/>
                    <a:lstStyle/>
                    <a:p>
                      <a:r>
                        <a:rPr lang="ru-RU" dirty="0" smtClean="0"/>
                        <a:t>Возможен аналог перспективного содержания этого задания 8 </a:t>
                      </a:r>
                      <a:r>
                        <a:rPr lang="ru-RU" dirty="0" err="1" smtClean="0"/>
                        <a:t>кл</a:t>
                      </a:r>
                      <a:r>
                        <a:rPr lang="ru-RU" dirty="0" smtClean="0"/>
                        <a:t>. (19)</a:t>
                      </a:r>
                      <a:endParaRPr lang="ru-RU" dirty="0"/>
                    </a:p>
                  </a:txBody>
                  <a:tcPr/>
                </a:tc>
              </a:tr>
            </a:tbl>
          </a:graphicData>
        </a:graphic>
      </p:graphicFrame>
    </p:spTree>
    <p:extLst>
      <p:ext uri="{BB962C8B-B14F-4D97-AF65-F5344CB8AC3E}">
        <p14:creationId xmlns:p14="http://schemas.microsoft.com/office/powerpoint/2010/main" val="239672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5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988840"/>
            <a:ext cx="8640960" cy="4320480"/>
          </a:xfrm>
        </p:spPr>
        <p:txBody>
          <a:bodyPr>
            <a:normAutofit fontScale="92500" lnSpcReduction="20000"/>
          </a:bodyPr>
          <a:lstStyle/>
          <a:p>
            <a:r>
              <a:rPr lang="ru-RU" dirty="0"/>
              <a:t>Заданием 10 контролируется умение применять полученные знания для решения задач практического характера. Выполнение данного задания требует построения алгоритма решения и реализации построенного алгоритма. </a:t>
            </a:r>
          </a:p>
          <a:p>
            <a:r>
              <a:rPr lang="ru-RU" dirty="0"/>
              <a:t>В задании 11 проверяется умение извлекать информацию, представленную в таблицах, на диаграммах. </a:t>
            </a:r>
          </a:p>
          <a:p>
            <a:r>
              <a:rPr lang="ru-RU" dirty="0"/>
              <a:t>Задание 12 направлено на проверку умения применять геометрические представления при решении практических задач, а также на проверку навыков геометрических построений. </a:t>
            </a:r>
          </a:p>
          <a:p>
            <a:r>
              <a:rPr lang="ru-RU" dirty="0"/>
              <a:t>Заданием 13 проверяется развитие пространственных представлений. </a:t>
            </a:r>
          </a:p>
          <a:p>
            <a:r>
              <a:rPr lang="ru-RU" dirty="0"/>
              <a:t>Задание 14 является заданием повышенного уровня сложности и направлено на проверку логического мышления, умения проводить математические рассуждения. </a:t>
            </a:r>
          </a:p>
          <a:p>
            <a:r>
              <a:rPr lang="ru-RU" dirty="0"/>
              <a:t>Успешное выполнение обучающимися заданий 13 и 14 в совокупности с высокими результатами по остальным заданиям свидетельствует о целесообразности построения индивидуальных образовательных траекторий для обучающихся в целях развития их математических способностей. </a:t>
            </a:r>
            <a:endParaRPr lang="ru-RU" b="1" dirty="0">
              <a:solidFill>
                <a:srgbClr val="002060"/>
              </a:solidFill>
            </a:endParaRPr>
          </a:p>
        </p:txBody>
      </p:sp>
    </p:spTree>
    <p:extLst>
      <p:ext uri="{BB962C8B-B14F-4D97-AF65-F5344CB8AC3E}">
        <p14:creationId xmlns:p14="http://schemas.microsoft.com/office/powerpoint/2010/main" val="93701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Распределение заданий проверочной работы по уровню сложности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879594679"/>
              </p:ext>
            </p:extLst>
          </p:nvPr>
        </p:nvGraphicFramePr>
        <p:xfrm>
          <a:off x="822325" y="1846263"/>
          <a:ext cx="7543800" cy="2301240"/>
        </p:xfrm>
        <a:graphic>
          <a:graphicData uri="http://schemas.openxmlformats.org/drawingml/2006/table">
            <a:tbl>
              <a:tblPr firstRow="1" bandRow="1">
                <a:tableStyleId>{5C22544A-7EE6-4342-B048-85BDC9FD1C3A}</a:tableStyleId>
              </a:tblPr>
              <a:tblGrid>
                <a:gridCol w="1589435">
                  <a:extLst>
                    <a:ext uri="{9D8B030D-6E8A-4147-A177-3AD203B41FA5}">
                      <a16:colId xmlns:a16="http://schemas.microsoft.com/office/drawing/2014/main" xmlns="" val="962255865"/>
                    </a:ext>
                  </a:extLst>
                </a:gridCol>
                <a:gridCol w="1368152">
                  <a:extLst>
                    <a:ext uri="{9D8B030D-6E8A-4147-A177-3AD203B41FA5}">
                      <a16:colId xmlns:a16="http://schemas.microsoft.com/office/drawing/2014/main" xmlns="" val="1043432131"/>
                    </a:ext>
                  </a:extLst>
                </a:gridCol>
                <a:gridCol w="1872208">
                  <a:extLst>
                    <a:ext uri="{9D8B030D-6E8A-4147-A177-3AD203B41FA5}">
                      <a16:colId xmlns:a16="http://schemas.microsoft.com/office/drawing/2014/main" xmlns="" val="2793914348"/>
                    </a:ext>
                  </a:extLst>
                </a:gridCol>
                <a:gridCol w="2714005">
                  <a:extLst>
                    <a:ext uri="{9D8B030D-6E8A-4147-A177-3AD203B41FA5}">
                      <a16:colId xmlns:a16="http://schemas.microsoft.com/office/drawing/2014/main" xmlns="" val="3641134312"/>
                    </a:ext>
                  </a:extLst>
                </a:gridCol>
              </a:tblGrid>
              <a:tr h="370840">
                <a:tc>
                  <a:txBody>
                    <a:bodyPr/>
                    <a:lstStyle/>
                    <a:p>
                      <a:r>
                        <a:rPr lang="ru-RU" dirty="0" smtClean="0"/>
                        <a:t> Уровень сложности </a:t>
                      </a:r>
                    </a:p>
                    <a:p>
                      <a:r>
                        <a:rPr lang="ru-RU" dirty="0" smtClean="0"/>
                        <a:t>  </a:t>
                      </a:r>
                      <a:endParaRPr lang="ru-RU" dirty="0"/>
                    </a:p>
                  </a:txBody>
                  <a:tcPr/>
                </a:tc>
                <a:tc>
                  <a:txBody>
                    <a:bodyPr/>
                    <a:lstStyle/>
                    <a:p>
                      <a:r>
                        <a:rPr lang="ru-RU" dirty="0" smtClean="0"/>
                        <a:t>Количество </a:t>
                      </a:r>
                    </a:p>
                    <a:p>
                      <a:r>
                        <a:rPr lang="ru-RU" dirty="0" smtClean="0"/>
                        <a:t>заданий </a:t>
                      </a:r>
                    </a:p>
                    <a:p>
                      <a:endParaRPr lang="ru-RU" dirty="0"/>
                    </a:p>
                  </a:txBody>
                  <a:tcPr/>
                </a:tc>
                <a:tc>
                  <a:txBody>
                    <a:bodyPr/>
                    <a:lstStyle/>
                    <a:p>
                      <a:r>
                        <a:rPr lang="ru-RU" dirty="0" smtClean="0"/>
                        <a:t>Максимальный </a:t>
                      </a:r>
                    </a:p>
                    <a:p>
                      <a:r>
                        <a:rPr lang="ru-RU" dirty="0" smtClean="0"/>
                        <a:t>первичный </a:t>
                      </a:r>
                    </a:p>
                    <a:p>
                      <a:r>
                        <a:rPr lang="ru-RU" dirty="0" smtClean="0"/>
                        <a:t>балл </a:t>
                      </a:r>
                    </a:p>
                    <a:p>
                      <a:endParaRPr lang="ru-RU" dirty="0"/>
                    </a:p>
                  </a:txBody>
                  <a:tcPr/>
                </a:tc>
                <a:tc>
                  <a:txBody>
                    <a:bodyPr/>
                    <a:lstStyle/>
                    <a:p>
                      <a:r>
                        <a:rPr lang="ru-RU" dirty="0" smtClean="0"/>
                        <a:t>Процент от максимального первично-</a:t>
                      </a:r>
                    </a:p>
                    <a:p>
                      <a:r>
                        <a:rPr lang="ru-RU" dirty="0" err="1" smtClean="0"/>
                        <a:t>го</a:t>
                      </a:r>
                      <a:r>
                        <a:rPr lang="ru-RU" dirty="0" smtClean="0"/>
                        <a:t> балла  </a:t>
                      </a:r>
                    </a:p>
                  </a:txBody>
                  <a:tcPr/>
                </a:tc>
                <a:extLst>
                  <a:ext uri="{0D108BD9-81ED-4DB2-BD59-A6C34878D82A}">
                    <a16:rowId xmlns:a16="http://schemas.microsoft.com/office/drawing/2014/main" xmlns="" val="4144091756"/>
                  </a:ext>
                </a:extLst>
              </a:tr>
              <a:tr h="370840">
                <a:tc>
                  <a:txBody>
                    <a:bodyPr/>
                    <a:lstStyle/>
                    <a:p>
                      <a:r>
                        <a:rPr lang="ru-RU" dirty="0" smtClean="0"/>
                        <a:t>Базовый</a:t>
                      </a:r>
                      <a:endParaRPr lang="ru-RU" dirty="0"/>
                    </a:p>
                  </a:txBody>
                  <a:tcPr/>
                </a:tc>
                <a:tc>
                  <a:txBody>
                    <a:bodyPr/>
                    <a:lstStyle/>
                    <a:p>
                      <a:r>
                        <a:rPr lang="ru-RU" dirty="0" smtClean="0"/>
                        <a:t>12</a:t>
                      </a:r>
                      <a:endParaRPr lang="ru-RU" dirty="0"/>
                    </a:p>
                  </a:txBody>
                  <a:tcPr/>
                </a:tc>
                <a:tc>
                  <a:txBody>
                    <a:bodyPr/>
                    <a:lstStyle/>
                    <a:p>
                      <a:r>
                        <a:rPr lang="ru-RU" dirty="0" smtClean="0"/>
                        <a:t>17</a:t>
                      </a:r>
                      <a:endParaRPr lang="ru-RU" dirty="0"/>
                    </a:p>
                  </a:txBody>
                  <a:tcPr/>
                </a:tc>
                <a:tc>
                  <a:txBody>
                    <a:bodyPr/>
                    <a:lstStyle/>
                    <a:p>
                      <a:r>
                        <a:rPr lang="ru-RU" dirty="0" smtClean="0"/>
                        <a:t>85</a:t>
                      </a:r>
                      <a:endParaRPr lang="ru-RU" dirty="0"/>
                    </a:p>
                  </a:txBody>
                  <a:tcPr/>
                </a:tc>
                <a:extLst>
                  <a:ext uri="{0D108BD9-81ED-4DB2-BD59-A6C34878D82A}">
                    <a16:rowId xmlns:a16="http://schemas.microsoft.com/office/drawing/2014/main" xmlns="" val="982428719"/>
                  </a:ext>
                </a:extLst>
              </a:tr>
              <a:tr h="370840">
                <a:tc>
                  <a:txBody>
                    <a:bodyPr/>
                    <a:lstStyle/>
                    <a:p>
                      <a:r>
                        <a:rPr lang="ru-RU" dirty="0" smtClean="0"/>
                        <a:t>Повышенный </a:t>
                      </a:r>
                      <a:endParaRPr lang="ru-RU" dirty="0"/>
                    </a:p>
                  </a:txBody>
                  <a:tcPr/>
                </a:tc>
                <a:tc>
                  <a:txBody>
                    <a:bodyPr/>
                    <a:lstStyle/>
                    <a:p>
                      <a:r>
                        <a:rPr lang="ru-RU" dirty="0" smtClean="0"/>
                        <a:t>2</a:t>
                      </a:r>
                      <a:endParaRPr lang="ru-RU" dirty="0"/>
                    </a:p>
                  </a:txBody>
                  <a:tcPr/>
                </a:tc>
                <a:tc>
                  <a:txBody>
                    <a:bodyPr/>
                    <a:lstStyle/>
                    <a:p>
                      <a:r>
                        <a:rPr lang="ru-RU" dirty="0" smtClean="0"/>
                        <a:t>3</a:t>
                      </a:r>
                      <a:endParaRPr lang="ru-RU" dirty="0"/>
                    </a:p>
                  </a:txBody>
                  <a:tcPr/>
                </a:tc>
                <a:tc>
                  <a:txBody>
                    <a:bodyPr/>
                    <a:lstStyle/>
                    <a:p>
                      <a:r>
                        <a:rPr lang="ru-RU" dirty="0" smtClean="0"/>
                        <a:t>15</a:t>
                      </a:r>
                      <a:endParaRPr lang="ru-RU" dirty="0"/>
                    </a:p>
                  </a:txBody>
                  <a:tcPr/>
                </a:tc>
                <a:extLst>
                  <a:ext uri="{0D108BD9-81ED-4DB2-BD59-A6C34878D82A}">
                    <a16:rowId xmlns:a16="http://schemas.microsoft.com/office/drawing/2014/main" xmlns="" val="17118226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Итого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14</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20</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100 </a:t>
                      </a:r>
                    </a:p>
                  </a:txBody>
                  <a:tcPr/>
                </a:tc>
                <a:extLst>
                  <a:ext uri="{0D108BD9-81ED-4DB2-BD59-A6C34878D82A}">
                    <a16:rowId xmlns:a16="http://schemas.microsoft.com/office/drawing/2014/main" xmlns="" val="424230550"/>
                  </a:ext>
                </a:extLst>
              </a:tr>
            </a:tbl>
          </a:graphicData>
        </a:graphic>
      </p:graphicFrame>
    </p:spTree>
    <p:extLst>
      <p:ext uri="{BB962C8B-B14F-4D97-AF65-F5344CB8AC3E}">
        <p14:creationId xmlns:p14="http://schemas.microsoft.com/office/powerpoint/2010/main" val="2133131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Система оценивания выполнения отдельных заданий и проверочной </a:t>
            </a:r>
            <a:br>
              <a:rPr lang="ru-RU" sz="4000" dirty="0"/>
            </a:br>
            <a:r>
              <a:rPr lang="ru-RU" sz="4000" dirty="0"/>
              <a:t>работы в целом</a:t>
            </a:r>
          </a:p>
        </p:txBody>
      </p:sp>
      <p:sp>
        <p:nvSpPr>
          <p:cNvPr id="3" name="Объект 2"/>
          <p:cNvSpPr>
            <a:spLocks noGrp="1"/>
          </p:cNvSpPr>
          <p:nvPr>
            <p:ph idx="1"/>
          </p:nvPr>
        </p:nvSpPr>
        <p:spPr/>
        <p:txBody>
          <a:bodyPr>
            <a:normAutofit/>
          </a:bodyPr>
          <a:lstStyle/>
          <a:p>
            <a:r>
              <a:rPr lang="ru-RU" dirty="0"/>
              <a:t>Каждое верно выполненное задание 1–5, 7, 8, 11 (пункт 1), 11 (пункт 2</a:t>
            </a:r>
            <a:r>
              <a:rPr lang="ru-RU" dirty="0" smtClean="0"/>
              <a:t>), 12 </a:t>
            </a:r>
            <a:r>
              <a:rPr lang="ru-RU" dirty="0"/>
              <a:t>(пункт 1), 12 (пункт 2), 13 оценивается 1 баллом. Задание </a:t>
            </a:r>
            <a:r>
              <a:rPr lang="ru-RU" dirty="0" smtClean="0"/>
              <a:t>считается выполненным </a:t>
            </a:r>
            <a:r>
              <a:rPr lang="ru-RU" dirty="0"/>
              <a:t>верно, если ученик дал верный ответ: записал </a:t>
            </a:r>
            <a:r>
              <a:rPr lang="ru-RU" dirty="0" smtClean="0"/>
              <a:t>правильное число</a:t>
            </a:r>
            <a:r>
              <a:rPr lang="ru-RU" dirty="0"/>
              <a:t>, правильную величину, изобразил правильный рисунок.</a:t>
            </a:r>
          </a:p>
          <a:p>
            <a:r>
              <a:rPr lang="ru-RU" dirty="0"/>
              <a:t>Выполнение заданий 6, 9, 10, 14 оценивается от 0 до 2 баллов</a:t>
            </a:r>
            <a:r>
              <a:rPr lang="ru-RU" dirty="0" smtClean="0"/>
              <a:t>.</a:t>
            </a:r>
          </a:p>
          <a:p>
            <a:r>
              <a:rPr lang="ru-RU" i="1" dirty="0" smtClean="0"/>
              <a:t>Критерии </a:t>
            </a:r>
            <a:r>
              <a:rPr lang="ru-RU" i="1" dirty="0" smtClean="0"/>
              <a:t>оценивания прилагаются к конкретному варианту работы.</a:t>
            </a:r>
            <a:endParaRPr lang="ru-RU" i="1" dirty="0"/>
          </a:p>
          <a:p>
            <a:r>
              <a:rPr lang="ru-RU" dirty="0"/>
              <a:t>Максимальный первичный балл — </a:t>
            </a:r>
            <a:r>
              <a:rPr lang="ru-RU" dirty="0" smtClean="0"/>
              <a:t>20. </a:t>
            </a:r>
            <a:endParaRPr lang="ru-RU" dirty="0"/>
          </a:p>
        </p:txBody>
      </p:sp>
    </p:spTree>
    <p:extLst>
      <p:ext uri="{BB962C8B-B14F-4D97-AF65-F5344CB8AC3E}">
        <p14:creationId xmlns:p14="http://schemas.microsoft.com/office/powerpoint/2010/main" val="576930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Рекомендации по переводу первичных баллов </a:t>
            </a:r>
            <a:br>
              <a:rPr lang="ru-RU" sz="4000" dirty="0"/>
            </a:br>
            <a:r>
              <a:rPr lang="ru-RU" sz="4000" dirty="0"/>
              <a:t>в отметки по пятибалльной шкале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189565728"/>
              </p:ext>
            </p:extLst>
          </p:nvPr>
        </p:nvGraphicFramePr>
        <p:xfrm>
          <a:off x="822325" y="1846263"/>
          <a:ext cx="7543800" cy="192532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145103599"/>
                    </a:ext>
                  </a:extLst>
                </a:gridCol>
                <a:gridCol w="1508760">
                  <a:extLst>
                    <a:ext uri="{9D8B030D-6E8A-4147-A177-3AD203B41FA5}">
                      <a16:colId xmlns:a16="http://schemas.microsoft.com/office/drawing/2014/main" xmlns="" val="2441236381"/>
                    </a:ext>
                  </a:extLst>
                </a:gridCol>
                <a:gridCol w="1508760">
                  <a:extLst>
                    <a:ext uri="{9D8B030D-6E8A-4147-A177-3AD203B41FA5}">
                      <a16:colId xmlns:a16="http://schemas.microsoft.com/office/drawing/2014/main" xmlns="" val="3465297646"/>
                    </a:ext>
                  </a:extLst>
                </a:gridCol>
                <a:gridCol w="1508760">
                  <a:extLst>
                    <a:ext uri="{9D8B030D-6E8A-4147-A177-3AD203B41FA5}">
                      <a16:colId xmlns:a16="http://schemas.microsoft.com/office/drawing/2014/main" xmlns="" val="3153514128"/>
                    </a:ext>
                  </a:extLst>
                </a:gridCol>
                <a:gridCol w="1508760">
                  <a:extLst>
                    <a:ext uri="{9D8B030D-6E8A-4147-A177-3AD203B41FA5}">
                      <a16:colId xmlns:a16="http://schemas.microsoft.com/office/drawing/2014/main" xmlns="" val="1381206683"/>
                    </a:ext>
                  </a:extLst>
                </a:gridCol>
              </a:tblGrid>
              <a:tr h="370840">
                <a:tc>
                  <a:txBody>
                    <a:bodyPr/>
                    <a:lstStyle/>
                    <a:p>
                      <a:pPr algn="ctr"/>
                      <a:r>
                        <a:rPr lang="ru-RU" dirty="0" smtClean="0"/>
                        <a:t>Отметка по </a:t>
                      </a:r>
                    </a:p>
                    <a:p>
                      <a:pPr algn="ctr"/>
                      <a:r>
                        <a:rPr lang="ru-RU" dirty="0" smtClean="0"/>
                        <a:t>пятибалльной шкале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«2»</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«3» </a:t>
                      </a:r>
                    </a:p>
                    <a:p>
                      <a:pPr algn="ct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extLst>
                  <a:ext uri="{0D108BD9-81ED-4DB2-BD59-A6C34878D82A}">
                    <a16:rowId xmlns:a16="http://schemas.microsoft.com/office/drawing/2014/main" xmlns="" val="3386746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Первичные баллы</a:t>
                      </a:r>
                    </a:p>
                  </a:txBody>
                  <a:tcPr/>
                </a:tc>
                <a:tc>
                  <a:txBody>
                    <a:bodyPr/>
                    <a:lstStyle/>
                    <a:p>
                      <a:pPr algn="ctr"/>
                      <a:r>
                        <a:rPr lang="ru-RU" dirty="0" smtClean="0"/>
                        <a:t>0-6</a:t>
                      </a:r>
                      <a:endParaRPr lang="ru-RU" dirty="0"/>
                    </a:p>
                  </a:txBody>
                  <a:tcPr/>
                </a:tc>
                <a:tc>
                  <a:txBody>
                    <a:bodyPr/>
                    <a:lstStyle/>
                    <a:p>
                      <a:pPr algn="ctr"/>
                      <a:r>
                        <a:rPr lang="ru-RU" dirty="0" smtClean="0"/>
                        <a:t>7-10</a:t>
                      </a:r>
                      <a:endParaRPr lang="ru-RU" dirty="0"/>
                    </a:p>
                  </a:txBody>
                  <a:tcPr/>
                </a:tc>
                <a:tc>
                  <a:txBody>
                    <a:bodyPr/>
                    <a:lstStyle/>
                    <a:p>
                      <a:pPr algn="ctr"/>
                      <a:r>
                        <a:rPr lang="ru-RU" dirty="0" smtClean="0"/>
                        <a:t>11-14</a:t>
                      </a:r>
                      <a:endParaRPr lang="ru-RU" dirty="0"/>
                    </a:p>
                  </a:txBody>
                  <a:tcPr/>
                </a:tc>
                <a:tc>
                  <a:txBody>
                    <a:bodyPr/>
                    <a:lstStyle/>
                    <a:p>
                      <a:pPr algn="ctr"/>
                      <a:r>
                        <a:rPr lang="ru-RU" dirty="0" smtClean="0"/>
                        <a:t>15-20</a:t>
                      </a:r>
                      <a:endParaRPr lang="ru-RU" dirty="0"/>
                    </a:p>
                  </a:txBody>
                  <a:tcPr/>
                </a:tc>
                <a:extLst>
                  <a:ext uri="{0D108BD9-81ED-4DB2-BD59-A6C34878D82A}">
                    <a16:rowId xmlns:a16="http://schemas.microsoft.com/office/drawing/2014/main" xmlns="" val="32292906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algn="ctr"/>
                      <a:r>
                        <a:rPr lang="ru-RU" dirty="0" smtClean="0"/>
                        <a:t>7</a:t>
                      </a:r>
                      <a:endParaRPr lang="ru-RU" dirty="0"/>
                    </a:p>
                  </a:txBody>
                  <a:tcPr/>
                </a:tc>
                <a:tc>
                  <a:txBody>
                    <a:bodyPr/>
                    <a:lstStyle/>
                    <a:p>
                      <a:pPr algn="ctr"/>
                      <a:r>
                        <a:rPr lang="ru-RU" dirty="0" smtClean="0"/>
                        <a:t>4</a:t>
                      </a:r>
                      <a:endParaRPr lang="ru-RU" dirty="0"/>
                    </a:p>
                  </a:txBody>
                  <a:tcPr/>
                </a:tc>
                <a:tc>
                  <a:txBody>
                    <a:bodyPr/>
                    <a:lstStyle/>
                    <a:p>
                      <a:pPr algn="ctr"/>
                      <a:r>
                        <a:rPr lang="ru-RU" dirty="0" smtClean="0"/>
                        <a:t>4</a:t>
                      </a:r>
                      <a:endParaRPr lang="ru-RU" dirty="0"/>
                    </a:p>
                  </a:txBody>
                  <a:tcPr/>
                </a:tc>
                <a:tc>
                  <a:txBody>
                    <a:bodyPr/>
                    <a:lstStyle/>
                    <a:p>
                      <a:pPr algn="ctr"/>
                      <a:r>
                        <a:rPr lang="ru-RU" dirty="0" smtClean="0"/>
                        <a:t>6</a:t>
                      </a:r>
                      <a:endParaRPr lang="ru-RU" dirty="0"/>
                    </a:p>
                  </a:txBody>
                  <a:tcPr/>
                </a:tc>
              </a:tr>
            </a:tbl>
          </a:graphicData>
        </a:graphic>
      </p:graphicFrame>
    </p:spTree>
    <p:extLst>
      <p:ext uri="{BB962C8B-B14F-4D97-AF65-F5344CB8AC3E}">
        <p14:creationId xmlns:p14="http://schemas.microsoft.com/office/powerpoint/2010/main" val="730598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Иные рекомендации</a:t>
            </a:r>
            <a:endParaRPr lang="ru-RU" dirty="0"/>
          </a:p>
        </p:txBody>
      </p:sp>
      <p:sp>
        <p:nvSpPr>
          <p:cNvPr id="3" name="Объект 2"/>
          <p:cNvSpPr>
            <a:spLocks noGrp="1"/>
          </p:cNvSpPr>
          <p:nvPr>
            <p:ph idx="1"/>
          </p:nvPr>
        </p:nvSpPr>
        <p:spPr/>
        <p:txBody>
          <a:bodyPr/>
          <a:lstStyle/>
          <a:p>
            <a:r>
              <a:rPr lang="ru-RU" b="1" dirty="0"/>
              <a:t>Продолжительность проверочной </a:t>
            </a:r>
            <a:r>
              <a:rPr lang="ru-RU" b="1" dirty="0" smtClean="0"/>
              <a:t>работы:</a:t>
            </a:r>
            <a:endParaRPr lang="ru-RU" b="1" dirty="0"/>
          </a:p>
          <a:p>
            <a:r>
              <a:rPr lang="ru-RU" dirty="0"/>
              <a:t>На выполнение проверочной работы по математике даётся </a:t>
            </a:r>
            <a:r>
              <a:rPr lang="ru-RU" dirty="0" smtClean="0"/>
              <a:t>60 </a:t>
            </a:r>
            <a:r>
              <a:rPr lang="ru-RU" dirty="0"/>
              <a:t>минут.  </a:t>
            </a:r>
          </a:p>
          <a:p>
            <a:r>
              <a:rPr lang="ru-RU" dirty="0"/>
              <a:t> </a:t>
            </a:r>
            <a:r>
              <a:rPr lang="ru-RU" b="1" dirty="0" smtClean="0"/>
              <a:t>Дополнительные </a:t>
            </a:r>
            <a:r>
              <a:rPr lang="ru-RU" b="1" dirty="0"/>
              <a:t>материалы и </a:t>
            </a:r>
            <a:r>
              <a:rPr lang="ru-RU" b="1" dirty="0" smtClean="0"/>
              <a:t>оборудование:  </a:t>
            </a:r>
            <a:endParaRPr lang="ru-RU" b="1" dirty="0"/>
          </a:p>
          <a:p>
            <a:r>
              <a:rPr lang="ru-RU" dirty="0"/>
              <a:t>Дополнительные материалы и оборудование не требуются. </a:t>
            </a:r>
          </a:p>
          <a:p>
            <a:r>
              <a:rPr lang="ru-RU" dirty="0"/>
              <a:t> </a:t>
            </a:r>
            <a:r>
              <a:rPr lang="ru-RU" b="1" dirty="0" smtClean="0"/>
              <a:t>Рекомендации </a:t>
            </a:r>
            <a:r>
              <a:rPr lang="ru-RU" b="1" dirty="0"/>
              <a:t>по подготовке к проверочной </a:t>
            </a:r>
            <a:r>
              <a:rPr lang="ru-RU" b="1" dirty="0" smtClean="0"/>
              <a:t>работе: </a:t>
            </a:r>
            <a:endParaRPr lang="ru-RU" b="1" dirty="0"/>
          </a:p>
          <a:p>
            <a:r>
              <a:rPr lang="ru-RU" dirty="0"/>
              <a:t>Специальная подготовка к проверочной работе не требуется. </a:t>
            </a:r>
          </a:p>
        </p:txBody>
      </p:sp>
    </p:spTree>
    <p:extLst>
      <p:ext uri="{BB962C8B-B14F-4D97-AF65-F5344CB8AC3E}">
        <p14:creationId xmlns:p14="http://schemas.microsoft.com/office/powerpoint/2010/main" val="1086156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50000"/>
                  </a:schemeClr>
                </a:solidFill>
              </a:rPr>
              <a:t>Задание 1 (1 балл)</a:t>
            </a:r>
            <a:endParaRPr lang="ru-RU" b="1" dirty="0">
              <a:solidFill>
                <a:schemeClr val="tx2">
                  <a:lumMod val="50000"/>
                </a:schemeClr>
              </a:solidFill>
            </a:endParaRPr>
          </a:p>
        </p:txBody>
      </p:sp>
      <p:sp>
        <p:nvSpPr>
          <p:cNvPr id="3" name="Объект 2"/>
          <p:cNvSpPr>
            <a:spLocks noGrp="1"/>
          </p:cNvSpPr>
          <p:nvPr>
            <p:ph idx="1"/>
          </p:nvPr>
        </p:nvSpPr>
        <p:spPr>
          <a:xfrm>
            <a:off x="323528" y="1844824"/>
            <a:ext cx="8568952" cy="4248472"/>
          </a:xfrm>
        </p:spPr>
        <p:txBody>
          <a:bodyPr>
            <a:normAutofit/>
          </a:bodyPr>
          <a:lstStyle/>
          <a:p>
            <a:pPr marL="0" indent="0" algn="just">
              <a:buNone/>
            </a:pPr>
            <a:r>
              <a:rPr lang="ru-RU" dirty="0"/>
              <a:t>В заданиях 1–3 проверяется владение понятиями «делимость чисел», «обыкновенная дробь», «десятичная дробь». </a:t>
            </a:r>
            <a:endParaRPr lang="ru-RU" dirty="0" smtClean="0"/>
          </a:p>
          <a:p>
            <a:pPr marL="0" indent="0" algn="just">
              <a:buNone/>
            </a:pPr>
            <a:r>
              <a:rPr lang="ru-RU" b="1" dirty="0" smtClean="0">
                <a:solidFill>
                  <a:srgbClr val="002060"/>
                </a:solidFill>
              </a:rPr>
              <a:t>Приведите пример двузначного числа, большего 12, которое делится на 12 и не делится на 8.</a:t>
            </a:r>
          </a:p>
          <a:p>
            <a:pPr marL="0" indent="0" algn="just">
              <a:buNone/>
            </a:pPr>
            <a:endParaRPr lang="ru-RU" b="1" dirty="0">
              <a:solidFill>
                <a:srgbClr val="002060"/>
              </a:solidFill>
            </a:endParaRPr>
          </a:p>
          <a:p>
            <a:pPr marL="0" indent="0" algn="just">
              <a:buNone/>
            </a:pPr>
            <a:r>
              <a:rPr lang="ru-RU" dirty="0"/>
              <a:t>Найдите наибольший общий делитель чисел 36 и 60. </a:t>
            </a:r>
            <a:endParaRPr lang="ru-RU" dirty="0" smtClean="0"/>
          </a:p>
          <a:p>
            <a:pPr marL="0" indent="0" algn="just">
              <a:buNone/>
            </a:pPr>
            <a:r>
              <a:rPr lang="ru-RU" dirty="0"/>
              <a:t>Чему равен остаток от деления числа 71 на 6? </a:t>
            </a:r>
            <a:endParaRPr lang="ru-RU" dirty="0" smtClean="0"/>
          </a:p>
          <a:p>
            <a:pPr marL="0" indent="0" algn="just">
              <a:buNone/>
            </a:pPr>
            <a:r>
              <a:rPr lang="ru-RU" dirty="0"/>
              <a:t>Найдите наименьшее общее кратное чисел 2, 7 и 10.</a:t>
            </a:r>
            <a:endParaRPr lang="ru-RU" b="1" dirty="0">
              <a:solidFill>
                <a:srgbClr val="002060"/>
              </a:solidFill>
            </a:endParaRPr>
          </a:p>
        </p:txBody>
      </p:sp>
    </p:spTree>
    <p:extLst>
      <p:ext uri="{BB962C8B-B14F-4D97-AF65-F5344CB8AC3E}">
        <p14:creationId xmlns:p14="http://schemas.microsoft.com/office/powerpoint/2010/main" val="24424525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9776"/>
            <a:ext cx="8229600" cy="1143000"/>
          </a:xfrm>
        </p:spPr>
        <p:txBody>
          <a:bodyPr>
            <a:normAutofit/>
          </a:bodyPr>
          <a:lstStyle/>
          <a:p>
            <a:r>
              <a:rPr lang="ru-RU" b="1" dirty="0" smtClean="0">
                <a:solidFill>
                  <a:schemeClr val="tx2">
                    <a:lumMod val="50000"/>
                  </a:schemeClr>
                </a:solidFill>
              </a:rPr>
              <a:t>Задание 2 (1 балл)</a:t>
            </a:r>
            <a:endParaRPr lang="ru-RU" b="1" dirty="0">
              <a:solidFill>
                <a:schemeClr val="tx2">
                  <a:lumMod val="50000"/>
                </a:schemeClr>
              </a:solidFill>
            </a:endParaRPr>
          </a:p>
        </p:txBody>
      </p:sp>
      <p:sp>
        <p:nvSpPr>
          <p:cNvPr id="3" name="Объект 2"/>
          <p:cNvSpPr>
            <a:spLocks noGrp="1"/>
          </p:cNvSpPr>
          <p:nvPr>
            <p:ph idx="1"/>
          </p:nvPr>
        </p:nvSpPr>
        <p:spPr>
          <a:xfrm>
            <a:off x="457200" y="1916832"/>
            <a:ext cx="8229600" cy="4176464"/>
          </a:xfrm>
        </p:spPr>
        <p:txBody>
          <a:bodyPr>
            <a:normAutofit/>
          </a:bodyPr>
          <a:lstStyle/>
          <a:p>
            <a:pPr marL="0" indent="0">
              <a:buNone/>
            </a:pPr>
            <a:r>
              <a:rPr lang="ru-RU" dirty="0"/>
              <a:t>Представьте число 4 в виде дроби со знаменателем 7. </a:t>
            </a:r>
            <a:endParaRPr lang="ru-RU" dirty="0" smtClean="0"/>
          </a:p>
          <a:p>
            <a:pPr marL="0" indent="0">
              <a:buNone/>
            </a:pPr>
            <a:r>
              <a:rPr lang="ru-RU" b="1" dirty="0" smtClean="0">
                <a:solidFill>
                  <a:srgbClr val="002060"/>
                </a:solidFill>
              </a:rPr>
              <a:t>ИЛИ</a:t>
            </a:r>
          </a:p>
          <a:p>
            <a:r>
              <a:rPr lang="ru-RU" dirty="0"/>
              <a:t>Представьте в виде обыкновенной дроби выражение </a:t>
            </a:r>
            <a:r>
              <a:rPr lang="ru-RU" dirty="0" smtClean="0"/>
              <a:t>2/7+3/7</a:t>
            </a:r>
          </a:p>
          <a:p>
            <a:pPr marL="0" indent="0">
              <a:buNone/>
            </a:pPr>
            <a:r>
              <a:rPr lang="ru-RU" b="1" dirty="0">
                <a:solidFill>
                  <a:srgbClr val="002060"/>
                </a:solidFill>
              </a:rPr>
              <a:t>ИЛИ</a:t>
            </a:r>
          </a:p>
          <a:p>
            <a:r>
              <a:rPr lang="ru-RU" dirty="0"/>
              <a:t>Представьте в виде обыкновенной дроби смешанное число </a:t>
            </a:r>
            <a:r>
              <a:rPr lang="ru-RU" dirty="0" smtClean="0"/>
              <a:t>2 3/8</a:t>
            </a:r>
          </a:p>
          <a:p>
            <a:endParaRPr lang="ru-RU" dirty="0"/>
          </a:p>
          <a:p>
            <a:r>
              <a:rPr lang="ru-RU" dirty="0"/>
              <a:t>Сократите дробь </a:t>
            </a:r>
            <a:r>
              <a:rPr lang="ru-RU" dirty="0" smtClean="0"/>
              <a:t>9/21</a:t>
            </a:r>
          </a:p>
          <a:p>
            <a:r>
              <a:rPr lang="ru-RU" dirty="0"/>
              <a:t>Найдите значение выражения </a:t>
            </a:r>
            <a:r>
              <a:rPr lang="ru-RU" dirty="0" smtClean="0"/>
              <a:t>58/9 -4/9 </a:t>
            </a:r>
            <a:endParaRPr lang="ru-RU" dirty="0"/>
          </a:p>
          <a:p>
            <a:r>
              <a:rPr lang="ru-RU" dirty="0"/>
              <a:t>Представьте в виде смешанного числа выражение </a:t>
            </a:r>
            <a:r>
              <a:rPr lang="ru-RU" dirty="0" smtClean="0"/>
              <a:t>17/7 + 6/7</a:t>
            </a:r>
            <a:endParaRPr lang="ru-RU" b="1" dirty="0" smtClean="0">
              <a:solidFill>
                <a:srgbClr val="002060"/>
              </a:solidFill>
            </a:endParaRPr>
          </a:p>
          <a:p>
            <a:pPr marL="0" indent="0">
              <a:buNone/>
            </a:pPr>
            <a:endParaRPr lang="ru-RU" b="1" dirty="0">
              <a:solidFill>
                <a:srgbClr val="002060"/>
              </a:solidFill>
            </a:endParaRPr>
          </a:p>
        </p:txBody>
      </p:sp>
    </p:spTree>
    <p:extLst>
      <p:ext uri="{BB962C8B-B14F-4D97-AF65-F5344CB8AC3E}">
        <p14:creationId xmlns:p14="http://schemas.microsoft.com/office/powerpoint/2010/main" val="847450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Нормативные документы</a:t>
            </a:r>
            <a:endParaRPr lang="ru-RU" dirty="0"/>
          </a:p>
        </p:txBody>
      </p:sp>
      <p:sp>
        <p:nvSpPr>
          <p:cNvPr id="3" name="Объект 2"/>
          <p:cNvSpPr>
            <a:spLocks noGrp="1"/>
          </p:cNvSpPr>
          <p:nvPr>
            <p:ph idx="1"/>
          </p:nvPr>
        </p:nvSpPr>
        <p:spPr/>
        <p:txBody>
          <a:bodyPr>
            <a:normAutofit/>
          </a:bodyPr>
          <a:lstStyle/>
          <a:p>
            <a:r>
              <a:rPr lang="ru-RU" dirty="0"/>
              <a:t>Приказ </a:t>
            </a:r>
            <a:r>
              <a:rPr lang="ru-RU" dirty="0" err="1"/>
              <a:t>Рособрнадзора</a:t>
            </a:r>
            <a:r>
              <a:rPr lang="ru-RU" dirty="0"/>
              <a:t> от </a:t>
            </a:r>
            <a:r>
              <a:rPr lang="ru-RU" dirty="0" smtClean="0"/>
              <a:t>07.02.2019</a:t>
            </a:r>
            <a:endParaRPr lang="ru-RU" dirty="0"/>
          </a:p>
          <a:p>
            <a:r>
              <a:rPr lang="ru-RU" dirty="0"/>
              <a:t>Письмо </a:t>
            </a:r>
            <a:r>
              <a:rPr lang="ru-RU" dirty="0" err="1"/>
              <a:t>Минпросвещения</a:t>
            </a:r>
            <a:r>
              <a:rPr lang="ru-RU" dirty="0"/>
              <a:t> России и </a:t>
            </a:r>
            <a:r>
              <a:rPr lang="ru-RU" dirty="0" err="1"/>
              <a:t>Рособрнадзора</a:t>
            </a:r>
            <a:r>
              <a:rPr lang="ru-RU" dirty="0"/>
              <a:t> от 06.02.2019  </a:t>
            </a:r>
          </a:p>
          <a:p>
            <a:r>
              <a:rPr lang="ru-RU" b="1" dirty="0"/>
              <a:t>Приказ </a:t>
            </a:r>
            <a:r>
              <a:rPr lang="ru-RU" b="1" dirty="0" err="1"/>
              <a:t>Рособрнадзора</a:t>
            </a:r>
            <a:r>
              <a:rPr lang="ru-RU" b="1" dirty="0"/>
              <a:t> от 29.01.2019 № 84 "О проведении мониторинга качества образования в 2019 году</a:t>
            </a:r>
            <a:r>
              <a:rPr lang="ru-RU" b="1" dirty="0" smtClean="0"/>
              <a:t>"</a:t>
            </a:r>
            <a:endParaRPr lang="ru-RU" b="1" dirty="0"/>
          </a:p>
        </p:txBody>
      </p:sp>
    </p:spTree>
    <p:extLst>
      <p:ext uri="{BB962C8B-B14F-4D97-AF65-F5344CB8AC3E}">
        <p14:creationId xmlns:p14="http://schemas.microsoft.com/office/powerpoint/2010/main" val="1503872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5760"/>
            <a:ext cx="8229600" cy="1143000"/>
          </a:xfrm>
        </p:spPr>
        <p:txBody>
          <a:bodyPr>
            <a:normAutofit/>
          </a:bodyPr>
          <a:lstStyle/>
          <a:p>
            <a:r>
              <a:rPr lang="ru-RU" b="1" dirty="0">
                <a:solidFill>
                  <a:schemeClr val="tx2">
                    <a:lumMod val="50000"/>
                  </a:schemeClr>
                </a:solidFill>
              </a:rPr>
              <a:t>Задание </a:t>
            </a:r>
            <a:r>
              <a:rPr lang="ru-RU" b="1" dirty="0" smtClean="0">
                <a:solidFill>
                  <a:schemeClr val="tx2">
                    <a:lumMod val="50000"/>
                  </a:schemeClr>
                </a:solidFill>
              </a:rPr>
              <a:t>3 (1 балл)</a:t>
            </a:r>
            <a:endParaRPr lang="ru-RU" b="1" dirty="0">
              <a:solidFill>
                <a:schemeClr val="tx2">
                  <a:lumMod val="50000"/>
                </a:schemeClr>
              </a:solidFill>
            </a:endParaRPr>
          </a:p>
        </p:txBody>
      </p:sp>
      <p:sp>
        <p:nvSpPr>
          <p:cNvPr id="3" name="Объект 2"/>
          <p:cNvSpPr>
            <a:spLocks noGrp="1"/>
          </p:cNvSpPr>
          <p:nvPr>
            <p:ph idx="1"/>
          </p:nvPr>
        </p:nvSpPr>
        <p:spPr>
          <a:xfrm>
            <a:off x="107504" y="1844824"/>
            <a:ext cx="8784976" cy="4392488"/>
          </a:xfrm>
        </p:spPr>
        <p:txBody>
          <a:bodyPr>
            <a:normAutofit/>
          </a:bodyPr>
          <a:lstStyle/>
          <a:p>
            <a:pPr marL="0" indent="0" algn="just">
              <a:buNone/>
            </a:pPr>
            <a:r>
              <a:rPr lang="ru-RU" dirty="0"/>
              <a:t>Выберите и запишите в ответ наибольшее из чисел: 9,8 	10,14 	10,3 	9,4 	</a:t>
            </a:r>
          </a:p>
          <a:p>
            <a:pPr marL="0" indent="0" algn="just">
              <a:buNone/>
            </a:pPr>
            <a:r>
              <a:rPr lang="ru-RU" dirty="0"/>
              <a:t>Запишите какую-нибудь десятичную дробь, расположенную между числами 20,4 и 20,5. </a:t>
            </a:r>
            <a:endParaRPr lang="ru-RU" b="1" dirty="0">
              <a:solidFill>
                <a:srgbClr val="002060"/>
              </a:solidFill>
            </a:endParaRPr>
          </a:p>
        </p:txBody>
      </p:sp>
    </p:spTree>
    <p:extLst>
      <p:ext uri="{BB962C8B-B14F-4D97-AF65-F5344CB8AC3E}">
        <p14:creationId xmlns:p14="http://schemas.microsoft.com/office/powerpoint/2010/main" val="1867438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9776"/>
            <a:ext cx="8229600" cy="1143000"/>
          </a:xfrm>
        </p:spPr>
        <p:txBody>
          <a:bodyPr>
            <a:normAutofit/>
          </a:bodyPr>
          <a:lstStyle/>
          <a:p>
            <a:r>
              <a:rPr lang="ru-RU" b="1" dirty="0">
                <a:solidFill>
                  <a:schemeClr val="tx2">
                    <a:lumMod val="50000"/>
                  </a:schemeClr>
                </a:solidFill>
                <a:latin typeface="Times New Roman"/>
              </a:rPr>
              <a:t>Задание </a:t>
            </a:r>
            <a:r>
              <a:rPr lang="ru-RU" b="1" dirty="0" smtClean="0">
                <a:solidFill>
                  <a:schemeClr val="tx2">
                    <a:lumMod val="50000"/>
                  </a:schemeClr>
                </a:solidFill>
                <a:latin typeface="Times New Roman"/>
              </a:rPr>
              <a:t>4 (1 балл)</a:t>
            </a:r>
            <a:endParaRPr lang="ru-RU" b="1" dirty="0">
              <a:solidFill>
                <a:schemeClr val="tx2">
                  <a:lumMod val="50000"/>
                </a:schemeClr>
              </a:solidFill>
            </a:endParaRPr>
          </a:p>
        </p:txBody>
      </p:sp>
      <p:sp>
        <p:nvSpPr>
          <p:cNvPr id="3" name="Объект 2"/>
          <p:cNvSpPr>
            <a:spLocks noGrp="1"/>
          </p:cNvSpPr>
          <p:nvPr>
            <p:ph idx="1"/>
          </p:nvPr>
        </p:nvSpPr>
        <p:spPr>
          <a:xfrm>
            <a:off x="457200" y="1816224"/>
            <a:ext cx="8229600" cy="4205064"/>
          </a:xfrm>
        </p:spPr>
        <p:txBody>
          <a:bodyPr>
            <a:normAutofit fontScale="92500" lnSpcReduction="20000"/>
          </a:bodyPr>
          <a:lstStyle/>
          <a:p>
            <a:pPr marL="0" indent="0" algn="just">
              <a:buNone/>
            </a:pPr>
            <a:r>
              <a:rPr lang="ru-RU" dirty="0"/>
              <a:t>В задании 4 проверяется умение находить часть числа и число по его части. </a:t>
            </a:r>
            <a:endParaRPr lang="ru-RU" dirty="0" smtClean="0"/>
          </a:p>
          <a:p>
            <a:pPr marL="0" indent="0" algn="just">
              <a:buNone/>
            </a:pPr>
            <a:r>
              <a:rPr lang="ru-RU" dirty="0"/>
              <a:t>В автобусе 51 место для пассажиров. Две трети этих мест уже заняты. Сколько ещё пассажиров может занять оставшиеся места? </a:t>
            </a:r>
            <a:endParaRPr lang="ru-RU" dirty="0" smtClean="0"/>
          </a:p>
          <a:p>
            <a:pPr marL="0" indent="0" algn="just">
              <a:buNone/>
            </a:pPr>
            <a:endParaRPr lang="ru-RU" b="1" dirty="0">
              <a:solidFill>
                <a:srgbClr val="002060"/>
              </a:solidFill>
            </a:endParaRPr>
          </a:p>
          <a:p>
            <a:pPr marL="0" indent="0" algn="just">
              <a:buNone/>
            </a:pPr>
            <a:r>
              <a:rPr lang="ru-RU" dirty="0"/>
              <a:t>В школе 80 пятиклассников. Три пятых всех пятиклассников поехали на экскурсию в музей, а остальные пошли в театр. Сколько пятиклассников пошло в театр? </a:t>
            </a:r>
            <a:endParaRPr lang="ru-RU" dirty="0" smtClean="0"/>
          </a:p>
          <a:p>
            <a:pPr marL="0" indent="0" algn="just">
              <a:buNone/>
            </a:pPr>
            <a:r>
              <a:rPr lang="ru-RU" dirty="0"/>
              <a:t>Четыре седьмых всех учащихся класса составляют мальчики. Сколько всего учащихся в этом классе, если в этом классе 9 девочек? </a:t>
            </a:r>
            <a:endParaRPr lang="ru-RU" dirty="0" smtClean="0"/>
          </a:p>
          <a:p>
            <a:r>
              <a:rPr lang="ru-RU" dirty="0"/>
              <a:t>В пятом классе 12 девочек, что составляет две пятых учащихся класса. Сколько </a:t>
            </a:r>
            <a:r>
              <a:rPr lang="ru-RU" dirty="0" smtClean="0"/>
              <a:t>мальчиков в </a:t>
            </a:r>
            <a:r>
              <a:rPr lang="ru-RU" dirty="0"/>
              <a:t>этом классе</a:t>
            </a:r>
            <a:r>
              <a:rPr lang="ru-RU" dirty="0" smtClean="0"/>
              <a:t>?</a:t>
            </a:r>
          </a:p>
          <a:p>
            <a:r>
              <a:rPr lang="ru-RU" dirty="0"/>
              <a:t>В магазин завезли овощи. Две девятых всех овощей — огурцы, а пять девятых всех овощей </a:t>
            </a:r>
            <a:r>
              <a:rPr lang="ru-RU" dirty="0" smtClean="0"/>
              <a:t>— картофель</a:t>
            </a:r>
            <a:r>
              <a:rPr lang="ru-RU" dirty="0"/>
              <a:t>. Сколько килограммов огурцов завезли в магазин, если картофеля завезли 135 кг?</a:t>
            </a:r>
            <a:endParaRPr lang="ru-RU" b="1" dirty="0">
              <a:solidFill>
                <a:srgbClr val="002060"/>
              </a:solidFill>
            </a:endParaRPr>
          </a:p>
        </p:txBody>
      </p:sp>
    </p:spTree>
    <p:extLst>
      <p:ext uri="{BB962C8B-B14F-4D97-AF65-F5344CB8AC3E}">
        <p14:creationId xmlns:p14="http://schemas.microsoft.com/office/powerpoint/2010/main" val="339756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5 (1 балл)</a:t>
            </a:r>
            <a:endParaRPr lang="ru-RU" b="1" dirty="0">
              <a:solidFill>
                <a:schemeClr val="tx2">
                  <a:lumMod val="50000"/>
                </a:schemeClr>
              </a:solidFill>
            </a:endParaRPr>
          </a:p>
        </p:txBody>
      </p:sp>
      <p:sp>
        <p:nvSpPr>
          <p:cNvPr id="3" name="Объект 2"/>
          <p:cNvSpPr>
            <a:spLocks noGrp="1"/>
          </p:cNvSpPr>
          <p:nvPr>
            <p:ph idx="1"/>
          </p:nvPr>
        </p:nvSpPr>
        <p:spPr/>
        <p:txBody>
          <a:bodyPr>
            <a:normAutofit/>
          </a:bodyPr>
          <a:lstStyle/>
          <a:p>
            <a:pPr marL="0" indent="0" algn="just">
              <a:buNone/>
            </a:pPr>
            <a:r>
              <a:rPr lang="ru-RU" dirty="0"/>
              <a:t>Заданием 5 контролируется умение находить неизвестный компонент арифметического действия. </a:t>
            </a:r>
            <a:endParaRPr lang="ru-RU" dirty="0" smtClean="0"/>
          </a:p>
          <a:p>
            <a:pPr marL="0" indent="0" algn="just">
              <a:buNone/>
            </a:pPr>
            <a:r>
              <a:rPr lang="ru-RU" dirty="0"/>
              <a:t>Какое число надо вставить в окошко, чтобы равенство стало верным? </a:t>
            </a:r>
            <a:r>
              <a:rPr lang="ru-RU" dirty="0" smtClean="0"/>
              <a:t> (частное, разность, сумма, произведение)</a:t>
            </a:r>
          </a:p>
          <a:p>
            <a:pPr marL="0" indent="0" algn="just">
              <a:buNone/>
            </a:pPr>
            <a:endParaRPr lang="ru-RU" b="1" dirty="0">
              <a:solidFill>
                <a:srgbClr val="002060"/>
              </a:solidFill>
            </a:endParaRPr>
          </a:p>
          <a:p>
            <a:pPr marL="0" indent="0" algn="just">
              <a:buNone/>
            </a:pPr>
            <a:endParaRPr lang="ru-RU" b="1" dirty="0">
              <a:solidFill>
                <a:srgbClr val="002060"/>
              </a:solidFill>
            </a:endParaRPr>
          </a:p>
        </p:txBody>
      </p:sp>
    </p:spTree>
    <p:extLst>
      <p:ext uri="{BB962C8B-B14F-4D97-AF65-F5344CB8AC3E}">
        <p14:creationId xmlns:p14="http://schemas.microsoft.com/office/powerpoint/2010/main" val="838289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6 (2 балла)</a:t>
            </a:r>
            <a:endParaRPr lang="ru-RU" b="1" dirty="0">
              <a:solidFill>
                <a:schemeClr val="tx2">
                  <a:lumMod val="50000"/>
                </a:schemeClr>
              </a:solidFill>
            </a:endParaRPr>
          </a:p>
        </p:txBody>
      </p:sp>
      <p:sp>
        <p:nvSpPr>
          <p:cNvPr id="3" name="Объект 2"/>
          <p:cNvSpPr>
            <a:spLocks noGrp="1"/>
          </p:cNvSpPr>
          <p:nvPr>
            <p:ph idx="1"/>
          </p:nvPr>
        </p:nvSpPr>
        <p:spPr/>
        <p:txBody>
          <a:bodyPr>
            <a:normAutofit fontScale="70000" lnSpcReduction="20000"/>
          </a:bodyPr>
          <a:lstStyle/>
          <a:p>
            <a:pPr marL="0" indent="0" algn="just">
              <a:buNone/>
            </a:pPr>
            <a:r>
              <a:rPr lang="ru-RU" dirty="0"/>
              <a:t>В заданиях 6–8 проверяются умения решать текстовые задачи на движение, работу, проценты и задачи практического содержания. </a:t>
            </a:r>
            <a:endParaRPr lang="ru-RU" dirty="0" smtClean="0"/>
          </a:p>
          <a:p>
            <a:r>
              <a:rPr lang="ru-RU" dirty="0" smtClean="0"/>
              <a:t>Принтер </a:t>
            </a:r>
            <a:r>
              <a:rPr lang="ru-RU" dirty="0"/>
              <a:t>печатает 72 страницы за 3 минуты. За сколько минут этот принтер напечатает 120 страниц? </a:t>
            </a:r>
          </a:p>
          <a:p>
            <a:r>
              <a:rPr lang="ru-RU" dirty="0"/>
              <a:t>Запишите решение и ответ. </a:t>
            </a:r>
            <a:endParaRPr lang="ru-RU" b="1" dirty="0">
              <a:solidFill>
                <a:srgbClr val="002060"/>
              </a:solidFill>
              <a:latin typeface="+mj-lt"/>
            </a:endParaRPr>
          </a:p>
          <a:p>
            <a:endParaRPr lang="ru-RU" b="1" dirty="0">
              <a:solidFill>
                <a:srgbClr val="002060"/>
              </a:solidFill>
              <a:latin typeface="+mj-lt"/>
            </a:endParaRPr>
          </a:p>
          <a:p>
            <a:r>
              <a:rPr lang="ru-RU" dirty="0"/>
              <a:t>Варя утром вышла из дома и пошла в школу со скоростью 60 метров в минуту. Через 2 минуты вслед за ней вышел её брат Коля со скоростью 90 метров в минуту. Через несколько минут Коля догнал Варю. Через сколько минут Коля догнал Варю? </a:t>
            </a:r>
            <a:endParaRPr lang="ru-RU" dirty="0" smtClean="0"/>
          </a:p>
          <a:p>
            <a:r>
              <a:rPr lang="ru-RU" dirty="0"/>
              <a:t>За 6 часов самолёт пролетает то же расстояние, что и поезд проезжает за 40 часов. Найдите скорость поезда, если скорость самолёта 800 км/ч. Ответ дайте в км/ч. </a:t>
            </a:r>
            <a:endParaRPr lang="ru-RU" dirty="0" smtClean="0"/>
          </a:p>
          <a:p>
            <a:r>
              <a:rPr lang="ru-RU" dirty="0"/>
              <a:t>Из двух городов одновременно навстречу друг другу выехали два автомобиля. Один </a:t>
            </a:r>
            <a:r>
              <a:rPr lang="ru-RU" dirty="0" smtClean="0"/>
              <a:t>ехал со </a:t>
            </a:r>
            <a:r>
              <a:rPr lang="ru-RU" dirty="0"/>
              <a:t>скоростью 50 км/ч, другой — со скоростью 70 км/ч. На сколько километров </a:t>
            </a:r>
            <a:r>
              <a:rPr lang="ru-RU" dirty="0" smtClean="0"/>
              <a:t>больше проехал </a:t>
            </a:r>
            <a:r>
              <a:rPr lang="ru-RU" dirty="0"/>
              <a:t>второй </a:t>
            </a:r>
            <a:r>
              <a:rPr lang="ru-RU" dirty="0" smtClean="0"/>
              <a:t>автомобиль до места их встречи, если расстояние между городами 600  км?</a:t>
            </a:r>
          </a:p>
          <a:p>
            <a:r>
              <a:rPr lang="ru-RU" dirty="0"/>
              <a:t>От посёлка до города, расстояние между которыми 36 км, велосипедист проехал за </a:t>
            </a:r>
            <a:r>
              <a:rPr lang="ru-RU" dirty="0" smtClean="0"/>
              <a:t>полтора часа</a:t>
            </a:r>
            <a:r>
              <a:rPr lang="ru-RU" dirty="0"/>
              <a:t>, а мотоциклист — на час быстрее. На сколько километров в час скорость </a:t>
            </a:r>
            <a:r>
              <a:rPr lang="ru-RU" dirty="0" smtClean="0"/>
              <a:t>мотоциклиста больше </a:t>
            </a:r>
            <a:r>
              <a:rPr lang="ru-RU" dirty="0"/>
              <a:t>скорости велосипедиста?</a:t>
            </a:r>
          </a:p>
        </p:txBody>
      </p:sp>
    </p:spTree>
    <p:extLst>
      <p:ext uri="{BB962C8B-B14F-4D97-AF65-F5344CB8AC3E}">
        <p14:creationId xmlns:p14="http://schemas.microsoft.com/office/powerpoint/2010/main" val="1431349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a:bodyPr>
          <a:lstStyle/>
          <a:p>
            <a:r>
              <a:rPr lang="ru-RU" b="1" dirty="0">
                <a:solidFill>
                  <a:schemeClr val="tx2">
                    <a:lumMod val="50000"/>
                  </a:schemeClr>
                </a:solidFill>
              </a:rPr>
              <a:t>Задание </a:t>
            </a:r>
            <a:r>
              <a:rPr lang="ru-RU" b="1" dirty="0" smtClean="0">
                <a:solidFill>
                  <a:schemeClr val="tx2">
                    <a:lumMod val="50000"/>
                  </a:schemeClr>
                </a:solidFill>
              </a:rPr>
              <a:t>7 (1 балл)</a:t>
            </a:r>
            <a:endParaRPr lang="ru-RU" b="1" dirty="0">
              <a:solidFill>
                <a:schemeClr val="tx2">
                  <a:lumMod val="50000"/>
                </a:schemeClr>
              </a:solidFill>
            </a:endParaRPr>
          </a:p>
        </p:txBody>
      </p:sp>
      <p:sp>
        <p:nvSpPr>
          <p:cNvPr id="3" name="Объект 2"/>
          <p:cNvSpPr>
            <a:spLocks noGrp="1"/>
          </p:cNvSpPr>
          <p:nvPr>
            <p:ph idx="1"/>
          </p:nvPr>
        </p:nvSpPr>
        <p:spPr>
          <a:xfrm>
            <a:off x="179512" y="1844824"/>
            <a:ext cx="8784976" cy="4464496"/>
          </a:xfrm>
        </p:spPr>
        <p:txBody>
          <a:bodyPr>
            <a:noAutofit/>
          </a:bodyPr>
          <a:lstStyle/>
          <a:p>
            <a:pPr marL="0" indent="0" algn="just">
              <a:buNone/>
            </a:pPr>
            <a:r>
              <a:rPr lang="ru-RU" dirty="0"/>
              <a:t>Сколько роз нужно добавить к 186 розам, чтобы из этих цветов можно было </a:t>
            </a:r>
            <a:r>
              <a:rPr lang="ru-RU" dirty="0" smtClean="0"/>
              <a:t>составить </a:t>
            </a:r>
            <a:r>
              <a:rPr lang="ru-RU" dirty="0"/>
              <a:t>букеты из 7 роз? </a:t>
            </a:r>
          </a:p>
          <a:p>
            <a:pPr marL="0" indent="0" algn="just">
              <a:buNone/>
            </a:pPr>
            <a:endParaRPr lang="ru-RU" dirty="0">
              <a:solidFill>
                <a:srgbClr val="002060"/>
              </a:solidFill>
            </a:endParaRPr>
          </a:p>
          <a:p>
            <a:pPr marL="0" indent="0" algn="just">
              <a:buNone/>
            </a:pPr>
            <a:r>
              <a:rPr lang="ru-RU" dirty="0"/>
              <a:t>В супермаркет собираются привезти 130 кг винограда. Какое наименьшее количество килограммов винограда нужно добавить, чтобы весь виноград можно было разложить в ящики по 6 килограммов в каждый? </a:t>
            </a:r>
            <a:endParaRPr lang="ru-RU" dirty="0" smtClean="0"/>
          </a:p>
          <a:p>
            <a:pPr marL="0" indent="0" algn="just">
              <a:buNone/>
            </a:pPr>
            <a:r>
              <a:rPr lang="ru-RU" dirty="0"/>
              <a:t>Для перевозки 980 тонн щебня используют вагоны, в каждый из которых загружают не более 60 тонн. Какое наименьшее количество вагонов потребуется? </a:t>
            </a:r>
            <a:endParaRPr lang="ru-RU" dirty="0" smtClean="0"/>
          </a:p>
          <a:p>
            <a:r>
              <a:rPr lang="ru-RU" dirty="0" err="1"/>
              <a:t>Гелевые</a:t>
            </a:r>
            <a:r>
              <a:rPr lang="ru-RU" dirty="0"/>
              <a:t> ручки продаются в коробках по 12 штук в каждой. Нужно купить </a:t>
            </a:r>
            <a:r>
              <a:rPr lang="ru-RU" dirty="0" smtClean="0"/>
              <a:t>наименьшее возможное </a:t>
            </a:r>
            <a:r>
              <a:rPr lang="ru-RU" dirty="0"/>
              <a:t>число коробок, но так, чтобы в них было не менее 500 ручек. Сколько ручек </a:t>
            </a:r>
            <a:r>
              <a:rPr lang="ru-RU" dirty="0" smtClean="0"/>
              <a:t>было куплено</a:t>
            </a:r>
            <a:r>
              <a:rPr lang="ru-RU" dirty="0"/>
              <a:t>?</a:t>
            </a:r>
            <a:endParaRPr lang="ru-RU" dirty="0">
              <a:solidFill>
                <a:srgbClr val="002060"/>
              </a:solidFill>
            </a:endParaRPr>
          </a:p>
        </p:txBody>
      </p:sp>
    </p:spTree>
    <p:extLst>
      <p:ext uri="{BB962C8B-B14F-4D97-AF65-F5344CB8AC3E}">
        <p14:creationId xmlns:p14="http://schemas.microsoft.com/office/powerpoint/2010/main" val="14116227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8 (1 балл)</a:t>
            </a:r>
            <a:endParaRPr lang="ru-RU" b="1" dirty="0">
              <a:solidFill>
                <a:schemeClr val="tx2">
                  <a:lumMod val="50000"/>
                </a:schemeClr>
              </a:solidFill>
            </a:endParaRPr>
          </a:p>
        </p:txBody>
      </p:sp>
      <p:sp>
        <p:nvSpPr>
          <p:cNvPr id="3" name="Объект 2"/>
          <p:cNvSpPr>
            <a:spLocks noGrp="1"/>
          </p:cNvSpPr>
          <p:nvPr>
            <p:ph idx="1"/>
          </p:nvPr>
        </p:nvSpPr>
        <p:spPr/>
        <p:txBody>
          <a:bodyPr>
            <a:normAutofit fontScale="92500" lnSpcReduction="20000"/>
          </a:bodyPr>
          <a:lstStyle/>
          <a:p>
            <a:pPr marL="0" indent="0" algn="just">
              <a:buNone/>
            </a:pPr>
            <a:r>
              <a:rPr lang="ru-RU" dirty="0"/>
              <a:t>В магазине зимой куртка продавалась по цене 8000 руб. Летом на куртки стала действовать скидка 20%. Сколько рублей составляет скидка? </a:t>
            </a:r>
            <a:endParaRPr lang="ru-RU" dirty="0" smtClean="0"/>
          </a:p>
          <a:p>
            <a:pPr marL="0" indent="0" algn="just">
              <a:buNone/>
            </a:pPr>
            <a:r>
              <a:rPr lang="ru-RU" dirty="0"/>
              <a:t>В театральной кассе было 400 билетов на спектакль. Осталось непроданными 20% билетов. Сколько билетов на спектакль было продано? </a:t>
            </a:r>
            <a:endParaRPr lang="ru-RU" dirty="0" smtClean="0"/>
          </a:p>
          <a:p>
            <a:pPr marL="0" indent="0" algn="just">
              <a:buNone/>
            </a:pPr>
            <a:r>
              <a:rPr lang="ru-RU" dirty="0"/>
              <a:t>В пятницу на выставке было на 20% посетителей больше, чем в четверг. Сколько посетителей было на выставке в четверг, если в пятницу выставку посетило 1800 человек? </a:t>
            </a:r>
            <a:endParaRPr lang="ru-RU" dirty="0" smtClean="0"/>
          </a:p>
          <a:p>
            <a:pPr marL="0" indent="0" algn="just">
              <a:buNone/>
            </a:pPr>
            <a:r>
              <a:rPr lang="ru-RU" dirty="0"/>
              <a:t>С 1 апреля магазин снизил цены на зимние ботинки на 20%, и они стали стоить 3040 рублей. Сколько рублей стоили зимние ботинки до снижения цены? </a:t>
            </a:r>
            <a:endParaRPr lang="ru-RU" dirty="0" smtClean="0"/>
          </a:p>
          <a:p>
            <a:r>
              <a:rPr lang="ru-RU" dirty="0"/>
              <a:t>В январе завод выпустил 200 холодильников, а в феврале — 212. На сколько </a:t>
            </a:r>
            <a:r>
              <a:rPr lang="ru-RU" dirty="0" smtClean="0"/>
              <a:t>процентов выросло </a:t>
            </a:r>
            <a:r>
              <a:rPr lang="ru-RU" dirty="0"/>
              <a:t>производство холодильников на заводе в феврале по сравнению с январём?</a:t>
            </a:r>
            <a:endParaRPr lang="ru-RU" b="1" dirty="0">
              <a:solidFill>
                <a:srgbClr val="002060"/>
              </a:solidFill>
            </a:endParaRPr>
          </a:p>
          <a:p>
            <a:pPr marL="0" indent="0" algn="just">
              <a:buNone/>
            </a:pPr>
            <a:endParaRPr lang="ru-RU" b="1" dirty="0">
              <a:solidFill>
                <a:srgbClr val="002060"/>
              </a:solidFill>
            </a:endParaRPr>
          </a:p>
        </p:txBody>
      </p:sp>
    </p:spTree>
    <p:extLst>
      <p:ext uri="{BB962C8B-B14F-4D97-AF65-F5344CB8AC3E}">
        <p14:creationId xmlns:p14="http://schemas.microsoft.com/office/powerpoint/2010/main" val="2134273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9 (2 балла)</a:t>
            </a:r>
            <a:endParaRPr lang="ru-RU" b="1" dirty="0">
              <a:solidFill>
                <a:schemeClr val="tx2">
                  <a:lumMod val="50000"/>
                </a:schemeClr>
              </a:solidFill>
            </a:endParaRPr>
          </a:p>
        </p:txBody>
      </p:sp>
      <p:sp>
        <p:nvSpPr>
          <p:cNvPr id="3" name="Объект 2"/>
          <p:cNvSpPr>
            <a:spLocks noGrp="1"/>
          </p:cNvSpPr>
          <p:nvPr>
            <p:ph idx="1"/>
          </p:nvPr>
        </p:nvSpPr>
        <p:spPr>
          <a:xfrm>
            <a:off x="395536" y="1988840"/>
            <a:ext cx="8280920" cy="4392488"/>
          </a:xfrm>
        </p:spPr>
        <p:txBody>
          <a:bodyPr>
            <a:normAutofit/>
          </a:bodyPr>
          <a:lstStyle/>
          <a:p>
            <a:pPr marL="0" indent="0" algn="just">
              <a:buNone/>
            </a:pPr>
            <a:r>
              <a:rPr lang="ru-RU" dirty="0"/>
              <a:t>В задании 9 проверяется умение находить значение арифметического выражения с натуральными числами, содержащего скобки. </a:t>
            </a:r>
            <a:endParaRPr lang="ru-RU" dirty="0" smtClean="0"/>
          </a:p>
          <a:p>
            <a:r>
              <a:rPr lang="ru-RU" dirty="0"/>
              <a:t>Найдите значение выражения </a:t>
            </a:r>
            <a:r>
              <a:rPr lang="ru-RU" dirty="0" smtClean="0"/>
              <a:t>480 480:24 – 4</a:t>
            </a:r>
            <a:r>
              <a:rPr lang="ru-RU" dirty="0"/>
              <a:t>⋅ </a:t>
            </a:r>
            <a:r>
              <a:rPr lang="ru-RU" dirty="0" smtClean="0"/>
              <a:t>(81-63</a:t>
            </a:r>
            <a:r>
              <a:rPr lang="ru-RU" dirty="0"/>
              <a:t>):</a:t>
            </a:r>
            <a:r>
              <a:rPr lang="ru-RU" dirty="0" smtClean="0"/>
              <a:t>2.</a:t>
            </a:r>
            <a:endParaRPr lang="ru-RU" dirty="0"/>
          </a:p>
          <a:p>
            <a:r>
              <a:rPr lang="ru-RU" dirty="0"/>
              <a:t>Запишите решение и ответ. </a:t>
            </a:r>
            <a:endParaRPr lang="ru-RU" dirty="0" smtClean="0"/>
          </a:p>
          <a:p>
            <a:endParaRPr lang="ru-RU" dirty="0" smtClean="0"/>
          </a:p>
          <a:p>
            <a:r>
              <a:rPr lang="ru-RU" dirty="0" smtClean="0"/>
              <a:t>Выражения со скобками и без скобок.</a:t>
            </a:r>
            <a:endParaRPr lang="ru-RU" dirty="0"/>
          </a:p>
        </p:txBody>
      </p:sp>
    </p:spTree>
    <p:extLst>
      <p:ext uri="{BB962C8B-B14F-4D97-AF65-F5344CB8AC3E}">
        <p14:creationId xmlns:p14="http://schemas.microsoft.com/office/powerpoint/2010/main" val="2498993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10 (2 балла)</a:t>
            </a:r>
            <a:endParaRPr lang="ru-RU" b="1" dirty="0">
              <a:solidFill>
                <a:schemeClr val="tx2">
                  <a:lumMod val="50000"/>
                </a:schemeClr>
              </a:solidFill>
            </a:endParaRPr>
          </a:p>
        </p:txBody>
      </p:sp>
      <p:sp>
        <p:nvSpPr>
          <p:cNvPr id="3" name="Объект 2"/>
          <p:cNvSpPr>
            <a:spLocks noGrp="1"/>
          </p:cNvSpPr>
          <p:nvPr>
            <p:ph idx="1"/>
          </p:nvPr>
        </p:nvSpPr>
        <p:spPr>
          <a:xfrm>
            <a:off x="395536" y="1916832"/>
            <a:ext cx="8280920" cy="4464496"/>
          </a:xfrm>
        </p:spPr>
        <p:txBody>
          <a:bodyPr>
            <a:normAutofit/>
          </a:bodyPr>
          <a:lstStyle/>
          <a:p>
            <a:pPr marL="0" indent="0" algn="just">
              <a:buNone/>
            </a:pPr>
            <a:r>
              <a:rPr lang="ru-RU" dirty="0"/>
              <a:t>Заданием 10 контролируется умение применять полученные знания для решения задач практического характера. Выполнение данного задания требует построения алгоритма решения и реализации построенного алгоритма. </a:t>
            </a:r>
            <a:endParaRPr lang="ru-RU" dirty="0" smtClean="0"/>
          </a:p>
          <a:p>
            <a:pPr marL="0" indent="0" algn="just">
              <a:buNone/>
            </a:pPr>
            <a:r>
              <a:rPr lang="ru-RU" dirty="0"/>
              <a:t>В магазине продаётся несколько видов творога в различных упаковках и по различной цене. В таблице показана масса каждой упаковки и её цена. Какова наименьшая цена за килограмм творога? </a:t>
            </a:r>
            <a:endParaRPr lang="ru-RU" dirty="0" smtClean="0"/>
          </a:p>
          <a:p>
            <a:pPr marL="0" indent="0" algn="just">
              <a:buNone/>
            </a:pPr>
            <a:endParaRPr lang="ru-RU" b="1" dirty="0">
              <a:solidFill>
                <a:srgbClr val="002060"/>
              </a:solidFill>
            </a:endParaRPr>
          </a:p>
          <a:p>
            <a:pPr marL="0" indent="0" algn="just">
              <a:buNone/>
            </a:pPr>
            <a:endParaRPr lang="ru-RU" b="1" dirty="0" smtClean="0">
              <a:solidFill>
                <a:srgbClr val="002060"/>
              </a:solidFill>
            </a:endParaRPr>
          </a:p>
          <a:p>
            <a:pPr marL="0" indent="0" algn="just">
              <a:buNone/>
            </a:pPr>
            <a:endParaRPr lang="ru-RU" dirty="0" smtClean="0"/>
          </a:p>
          <a:p>
            <a:pPr marL="0" indent="0" algn="just">
              <a:buNone/>
            </a:pPr>
            <a:r>
              <a:rPr lang="ru-RU" dirty="0" smtClean="0"/>
              <a:t>Запишите </a:t>
            </a:r>
            <a:r>
              <a:rPr lang="ru-RU" dirty="0"/>
              <a:t>решение и ответ. </a:t>
            </a:r>
            <a:endParaRPr lang="ru-RU" dirty="0" smtClean="0"/>
          </a:p>
          <a:p>
            <a:pPr marL="0" indent="0" algn="just">
              <a:buNone/>
            </a:pPr>
            <a:r>
              <a:rPr lang="ru-RU" b="1" dirty="0" smtClean="0">
                <a:solidFill>
                  <a:srgbClr val="002060"/>
                </a:solidFill>
              </a:rPr>
              <a:t>Бумага, мед, чай, бензин, сотовая связь.</a:t>
            </a:r>
            <a:endParaRPr lang="ru-RU" b="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4149080"/>
            <a:ext cx="4762897" cy="1180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9539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11 (2 балла)</a:t>
            </a:r>
            <a:endParaRPr lang="ru-RU" b="1" dirty="0"/>
          </a:p>
        </p:txBody>
      </p:sp>
      <p:sp>
        <p:nvSpPr>
          <p:cNvPr id="3" name="Объект 2"/>
          <p:cNvSpPr>
            <a:spLocks noGrp="1"/>
          </p:cNvSpPr>
          <p:nvPr>
            <p:ph idx="1"/>
          </p:nvPr>
        </p:nvSpPr>
        <p:spPr/>
        <p:txBody>
          <a:bodyPr/>
          <a:lstStyle/>
          <a:p>
            <a:r>
              <a:rPr lang="ru-RU" dirty="0"/>
              <a:t>В задании 11 проверяется умение извлекать информацию, представленную в таблицах, на диаграммах. </a:t>
            </a:r>
            <a:endParaRPr lang="ru-RU" dirty="0" smtClean="0"/>
          </a:p>
          <a:p>
            <a:r>
              <a:rPr lang="ru-RU" dirty="0" smtClean="0"/>
              <a:t>На </a:t>
            </a:r>
            <a:r>
              <a:rPr lang="ru-RU" dirty="0"/>
              <a:t>диаграмме представлены площади нескольких озёр. </a:t>
            </a:r>
          </a:p>
          <a:p>
            <a:r>
              <a:rPr lang="ru-RU" dirty="0"/>
              <a:t>Пользуясь диаграммой, ответьте на вопросы. </a:t>
            </a:r>
          </a:p>
          <a:p>
            <a:r>
              <a:rPr lang="ru-RU" dirty="0"/>
              <a:t>1) Какое озеро занимает третье место по величине площади среди представленных на диаграмме? </a:t>
            </a:r>
            <a:endParaRPr lang="ru-RU" dirty="0" smtClean="0"/>
          </a:p>
          <a:p>
            <a:r>
              <a:rPr lang="ru-RU" dirty="0"/>
              <a:t>2) Площади двух из представленных озёр различаются вдвое. Какие это озёра? 	</a:t>
            </a:r>
          </a:p>
          <a:p>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525774"/>
            <a:ext cx="3275856" cy="233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3732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11 (2 балла)</a:t>
            </a:r>
            <a:endParaRPr lang="ru-RU" b="1" dirty="0"/>
          </a:p>
        </p:txBody>
      </p:sp>
      <p:sp>
        <p:nvSpPr>
          <p:cNvPr id="3" name="Объект 2"/>
          <p:cNvSpPr>
            <a:spLocks noGrp="1"/>
          </p:cNvSpPr>
          <p:nvPr>
            <p:ph idx="1"/>
          </p:nvPr>
        </p:nvSpPr>
        <p:spPr/>
        <p:txBody>
          <a:bodyPr>
            <a:normAutofit fontScale="70000" lnSpcReduction="20000"/>
          </a:bodyPr>
          <a:lstStyle/>
          <a:p>
            <a:r>
              <a:rPr lang="ru-RU" dirty="0"/>
              <a:t>В задании 11 проверяется умение извлекать информацию, представленную в таблицах, на диаграммах. </a:t>
            </a:r>
            <a:endParaRPr lang="ru-RU" dirty="0" smtClean="0"/>
          </a:p>
          <a:p>
            <a:r>
              <a:rPr lang="ru-RU" dirty="0"/>
              <a:t>1) Сколько рублей в среднем тратится в день на питание одного ежа? </a:t>
            </a:r>
            <a:endParaRPr lang="ru-RU" dirty="0" smtClean="0"/>
          </a:p>
          <a:p>
            <a:r>
              <a:rPr lang="ru-RU" dirty="0"/>
              <a:t>2) Сколько рублей в среднем тратится на питание одной белки за две недели? </a:t>
            </a:r>
            <a:endParaRPr lang="ru-RU" dirty="0" smtClean="0"/>
          </a:p>
          <a:p>
            <a:r>
              <a:rPr lang="ru-RU" dirty="0"/>
              <a:t>1) Сколько золотых медалей завоевали российские спортсмены в 2000 году? </a:t>
            </a:r>
            <a:endParaRPr lang="ru-RU" dirty="0" smtClean="0"/>
          </a:p>
          <a:p>
            <a:r>
              <a:rPr lang="ru-RU" dirty="0"/>
              <a:t>2) Сколько всего серебряных медалей завоевали российские спортсмены на Олимпийских играх 2004 и 2008 годов? </a:t>
            </a:r>
            <a:endParaRPr lang="ru-RU" dirty="0" smtClean="0"/>
          </a:p>
          <a:p>
            <a:r>
              <a:rPr lang="ru-RU" dirty="0"/>
              <a:t>1) В каком году в Большом театре балет «Щелкунчик» шёл больше раз, чем в другие годы</a:t>
            </a:r>
            <a:r>
              <a:rPr lang="ru-RU" dirty="0" smtClean="0"/>
              <a:t>?</a:t>
            </a:r>
          </a:p>
          <a:p>
            <a:r>
              <a:rPr lang="ru-RU" dirty="0"/>
              <a:t>2) Сколько всего раз шёл балет «Лебединое озеро» в Большом театре в течение трёх </a:t>
            </a:r>
            <a:r>
              <a:rPr lang="ru-RU" dirty="0" smtClean="0"/>
              <a:t>лет, с </a:t>
            </a:r>
            <a:r>
              <a:rPr lang="ru-RU" dirty="0"/>
              <a:t>2013 по 2015 год?	</a:t>
            </a:r>
            <a:endParaRPr lang="ru-RU" dirty="0" smtClean="0"/>
          </a:p>
          <a:p>
            <a:r>
              <a:rPr lang="ru-RU" dirty="0"/>
              <a:t>1) Сколько детёнышей слона родилось в 2001 году</a:t>
            </a:r>
            <a:r>
              <a:rPr lang="ru-RU" dirty="0" smtClean="0"/>
              <a:t>?</a:t>
            </a:r>
          </a:p>
          <a:p>
            <a:r>
              <a:rPr lang="ru-RU" dirty="0"/>
              <a:t>2) На сколько больше детёнышей бегемота родилось в 2001 году, чем в 2002 году?</a:t>
            </a:r>
          </a:p>
          <a:p>
            <a:r>
              <a:rPr lang="ru-RU" dirty="0"/>
              <a:t>	</a:t>
            </a:r>
          </a:p>
          <a:p>
            <a:endParaRPr lang="ru-RU" dirty="0"/>
          </a:p>
        </p:txBody>
      </p:sp>
    </p:spTree>
    <p:extLst>
      <p:ext uri="{BB962C8B-B14F-4D97-AF65-F5344CB8AC3E}">
        <p14:creationId xmlns:p14="http://schemas.microsoft.com/office/powerpoint/2010/main" val="4084154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ioco.ru/Media/Default/Pictures/%D0%9F%D1%80%D0%BE%D0%B5%D0%BA%D1%82%20%D1%80%D0%B0%D1%81%D0%BF%D0%B8%D1%81%D0%B0%D0%BD%D0%B8%D1%8F%20%D0%92%D0%9F%D0%A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4336"/>
            <a:ext cx="9249774" cy="5319258"/>
          </a:xfrm>
          <a:prstGeom prst="rect">
            <a:avLst/>
          </a:prstGeom>
          <a:noFill/>
          <a:extLst>
            <a:ext uri="{909E8E84-426E-40DD-AFC4-6F175D3DCCD1}">
              <a14:hiddenFill xmlns:a14="http://schemas.microsoft.com/office/drawing/2010/main">
                <a:solidFill>
                  <a:srgbClr val="FFFFFF"/>
                </a:solidFill>
              </a14:hiddenFill>
            </a:ext>
          </a:extLst>
        </p:spPr>
      </p:pic>
      <p:sp>
        <p:nvSpPr>
          <p:cNvPr id="2" name="Овал 1"/>
          <p:cNvSpPr/>
          <p:nvPr/>
        </p:nvSpPr>
        <p:spPr>
          <a:xfrm>
            <a:off x="5940152" y="2348879"/>
            <a:ext cx="2520280" cy="9278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кругленный прямоугольник 2"/>
          <p:cNvSpPr/>
          <p:nvPr/>
        </p:nvSpPr>
        <p:spPr>
          <a:xfrm>
            <a:off x="6146667" y="3276763"/>
            <a:ext cx="708502" cy="391289"/>
          </a:xfrm>
          <a:prstGeom prst="round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58455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12 (2 балла)</a:t>
            </a:r>
            <a:endParaRPr lang="ru-RU" b="1" dirty="0"/>
          </a:p>
        </p:txBody>
      </p:sp>
      <p:sp>
        <p:nvSpPr>
          <p:cNvPr id="3" name="Объект 2"/>
          <p:cNvSpPr>
            <a:spLocks noGrp="1"/>
          </p:cNvSpPr>
          <p:nvPr>
            <p:ph idx="1"/>
          </p:nvPr>
        </p:nvSpPr>
        <p:spPr/>
        <p:txBody>
          <a:bodyPr/>
          <a:lstStyle/>
          <a:p>
            <a:r>
              <a:rPr lang="ru-RU" dirty="0"/>
              <a:t>Задание 12 направлено на проверку умения применять геометрические представления при решении практических задач, а также на проверку навыков геометрических построений. </a:t>
            </a:r>
            <a:endParaRPr lang="ru-RU" dirty="0" smtClean="0"/>
          </a:p>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52936"/>
            <a:ext cx="5837861"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0405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7848947" cy="655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9709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13 (1 балл)</a:t>
            </a:r>
            <a:endParaRPr lang="ru-RU" b="1" dirty="0"/>
          </a:p>
        </p:txBody>
      </p:sp>
      <p:sp>
        <p:nvSpPr>
          <p:cNvPr id="3" name="Объект 2"/>
          <p:cNvSpPr>
            <a:spLocks noGrp="1"/>
          </p:cNvSpPr>
          <p:nvPr>
            <p:ph idx="1"/>
          </p:nvPr>
        </p:nvSpPr>
        <p:spPr/>
        <p:txBody>
          <a:bodyPr/>
          <a:lstStyle/>
          <a:p>
            <a:r>
              <a:rPr lang="ru-RU" dirty="0"/>
              <a:t>Заданием 13 проверяется развитие пространственных представлений. </a:t>
            </a:r>
            <a:endParaRPr lang="ru-RU" dirty="0" smtClean="0"/>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36912"/>
            <a:ext cx="7571650" cy="3253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2518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60648"/>
            <a:ext cx="8447207" cy="3473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3774471"/>
            <a:ext cx="8900120" cy="2717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906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 y="404664"/>
            <a:ext cx="9198140" cy="1001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 y="2429726"/>
            <a:ext cx="9194554" cy="292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662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14 (2 балла)</a:t>
            </a:r>
            <a:endParaRPr lang="ru-RU" b="1" dirty="0"/>
          </a:p>
        </p:txBody>
      </p:sp>
      <p:sp>
        <p:nvSpPr>
          <p:cNvPr id="3" name="Объект 2"/>
          <p:cNvSpPr>
            <a:spLocks noGrp="1"/>
          </p:cNvSpPr>
          <p:nvPr>
            <p:ph idx="1"/>
          </p:nvPr>
        </p:nvSpPr>
        <p:spPr/>
        <p:txBody>
          <a:bodyPr/>
          <a:lstStyle/>
          <a:p>
            <a:r>
              <a:rPr lang="ru-RU" dirty="0"/>
              <a:t>Задание 14 является заданием повышенного уровня сложности и направлено на проверку логического мышления, умения проводить математические рассуждения. </a:t>
            </a:r>
          </a:p>
          <a:p>
            <a:r>
              <a:rPr lang="ru-RU" dirty="0"/>
              <a:t>Успешное выполнение обучающимися заданий 13 и 14 в совокупности с высокими результатами по остальным заданиям свидетельствует о целесообразности построения индивидуальных образовательных траекторий для обучающихся в целях развития их математических способностей. </a:t>
            </a:r>
          </a:p>
        </p:txBody>
      </p:sp>
    </p:spTree>
    <p:extLst>
      <p:ext uri="{BB962C8B-B14F-4D97-AF65-F5344CB8AC3E}">
        <p14:creationId xmlns:p14="http://schemas.microsoft.com/office/powerpoint/2010/main" val="1912598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14 (2 балла)</a:t>
            </a:r>
            <a:endParaRPr lang="ru-RU" b="1" dirty="0"/>
          </a:p>
        </p:txBody>
      </p:sp>
      <p:sp>
        <p:nvSpPr>
          <p:cNvPr id="3" name="Объект 2"/>
          <p:cNvSpPr>
            <a:spLocks noGrp="1"/>
          </p:cNvSpPr>
          <p:nvPr>
            <p:ph idx="1"/>
          </p:nvPr>
        </p:nvSpPr>
        <p:spPr/>
        <p:txBody>
          <a:bodyPr/>
          <a:lstStyle/>
          <a:p>
            <a:r>
              <a:rPr lang="ru-RU" dirty="0"/>
              <a:t>После строительства дома осталось некоторое количество плиток. Их можно использовать для выкладывания прямоугольной площадки на участке рядом с домом. Если укладывать в ряд по 10 плиток, то для квадратной площадки плиток не хватит. При укладывании по 8 плиток в ряд остаётся один неполный ряд, а при укладывании по 9 плиток тоже остаётся неполный ряд, в котором на 6 плиток меньше, чем в неполном ряду при укладывании по 8. Сколько всего плиток осталось после строительства дома? </a:t>
            </a:r>
          </a:p>
          <a:p>
            <a:r>
              <a:rPr lang="ru-RU" dirty="0"/>
              <a:t>Запишите решение и ответ. </a:t>
            </a:r>
          </a:p>
        </p:txBody>
      </p:sp>
    </p:spTree>
    <p:extLst>
      <p:ext uri="{BB962C8B-B14F-4D97-AF65-F5344CB8AC3E}">
        <p14:creationId xmlns:p14="http://schemas.microsoft.com/office/powerpoint/2010/main" val="840892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Задание 14 (2 балла)</a:t>
            </a:r>
            <a:endParaRPr lang="ru-RU" dirty="0"/>
          </a:p>
        </p:txBody>
      </p:sp>
      <p:sp>
        <p:nvSpPr>
          <p:cNvPr id="3" name="Объект 2"/>
          <p:cNvSpPr>
            <a:spLocks noGrp="1"/>
          </p:cNvSpPr>
          <p:nvPr>
            <p:ph idx="1"/>
          </p:nvPr>
        </p:nvSpPr>
        <p:spPr/>
        <p:txBody>
          <a:bodyPr>
            <a:normAutofit fontScale="77500" lnSpcReduction="20000"/>
          </a:bodyPr>
          <a:lstStyle/>
          <a:p>
            <a:r>
              <a:rPr lang="ru-RU" dirty="0"/>
              <a:t>Света, Маша и Оля разделили между собой 60 конфет. Света заметила, что если она отдаст все свои конфеты Маше, то у Маши и Оли станет поровну конфет, а если она отдаст все свои конфеты Оле, то у Оли станет в два раза больше конфет, чем у Маши. Сколько конфет было у Светы? </a:t>
            </a:r>
            <a:endParaRPr lang="ru-RU" dirty="0" smtClean="0"/>
          </a:p>
          <a:p>
            <a:r>
              <a:rPr lang="ru-RU" dirty="0"/>
              <a:t>Каждый из семи гномов подарил Белоснежке ягоды. Первый подарил Белоснежке 10 ягод. Каждый следующий гном, если он был в шапочке, дарил Белоснежке на одну ягоду больше предыдущего. Если же гном был без шапочки, то он дарил на одну ягоду меньше предыдущего. Всего Белоснежка получила 89 ягод. Сколько гномов было без шапочки, если первый был в шапочке? </a:t>
            </a:r>
            <a:endParaRPr lang="ru-RU" dirty="0" smtClean="0"/>
          </a:p>
          <a:p>
            <a:r>
              <a:rPr lang="ru-RU" dirty="0"/>
              <a:t>Весь июнь (с 1 по 30 число) Серёжа провёл у бабушки в деревне. Иногда он там </a:t>
            </a:r>
            <a:r>
              <a:rPr lang="ru-RU" dirty="0" smtClean="0"/>
              <a:t>читал книги </a:t>
            </a:r>
            <a:r>
              <a:rPr lang="ru-RU" dirty="0"/>
              <a:t>— ровно по 4 страницы в день. Но в некоторые дни Серёжа вообще не </a:t>
            </a:r>
            <a:r>
              <a:rPr lang="ru-RU" dirty="0" smtClean="0"/>
              <a:t>читал. Оказалось</a:t>
            </a:r>
            <a:r>
              <a:rPr lang="ru-RU" dirty="0"/>
              <a:t>, что число страниц, прочитанных Серёжей за весь июнь, равно числу дней </a:t>
            </a:r>
            <a:r>
              <a:rPr lang="ru-RU" dirty="0" smtClean="0"/>
              <a:t>июня, когда </a:t>
            </a:r>
            <a:r>
              <a:rPr lang="ru-RU" dirty="0"/>
              <a:t>Серёжа не читал. Сколько страниц прочёл Серёжа за июнь</a:t>
            </a:r>
            <a:r>
              <a:rPr lang="ru-RU" dirty="0" smtClean="0"/>
              <a:t>?</a:t>
            </a:r>
          </a:p>
          <a:p>
            <a:r>
              <a:rPr lang="ru-RU" dirty="0"/>
              <a:t>Оля купила пакетик орехов. Когда Оля съела один орех, число оставшихся орехов </a:t>
            </a:r>
            <a:r>
              <a:rPr lang="ru-RU" dirty="0" smtClean="0"/>
              <a:t>стало делиться </a:t>
            </a:r>
            <a:r>
              <a:rPr lang="ru-RU" dirty="0"/>
              <a:t>на 2. Оля съела ещё один орех, и оказалось, что число оставшихся орехов </a:t>
            </a:r>
            <a:r>
              <a:rPr lang="ru-RU" dirty="0" smtClean="0"/>
              <a:t>стало делиться </a:t>
            </a:r>
            <a:r>
              <a:rPr lang="ru-RU" dirty="0"/>
              <a:t>на 7. Сколько ещё орехов надо съесть Оле (как можно </a:t>
            </a:r>
            <a:r>
              <a:rPr lang="ru-RU" dirty="0" smtClean="0"/>
              <a:t>меньше</a:t>
            </a:r>
            <a:r>
              <a:rPr lang="ru-RU" dirty="0"/>
              <a:t>), чтобы </a:t>
            </a:r>
            <a:r>
              <a:rPr lang="ru-RU" dirty="0" smtClean="0"/>
              <a:t>все оставшиеся </a:t>
            </a:r>
            <a:r>
              <a:rPr lang="ru-RU" dirty="0"/>
              <a:t>орехи она смогла раздать поровну своим 14 одноклассницам?</a:t>
            </a:r>
          </a:p>
        </p:txBody>
      </p:sp>
    </p:spTree>
    <p:extLst>
      <p:ext uri="{BB962C8B-B14F-4D97-AF65-F5344CB8AC3E}">
        <p14:creationId xmlns:p14="http://schemas.microsoft.com/office/powerpoint/2010/main" val="1254882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6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772816"/>
            <a:ext cx="8640960" cy="4464496"/>
          </a:xfrm>
        </p:spPr>
        <p:txBody>
          <a:bodyPr>
            <a:normAutofit/>
          </a:bodyPr>
          <a:lstStyle/>
          <a:p>
            <a:r>
              <a:rPr lang="ru-RU" dirty="0"/>
              <a:t>Работа содержит 13 заданий. </a:t>
            </a:r>
          </a:p>
          <a:p>
            <a:r>
              <a:rPr lang="ru-RU" dirty="0"/>
              <a:t>В заданиях 1–8, 10 необходимо записать только ответ. </a:t>
            </a:r>
          </a:p>
          <a:p>
            <a:r>
              <a:rPr lang="ru-RU" dirty="0"/>
              <a:t>В задании 12 нужно изобразить рисунок или требуемые элементы рисунка. </a:t>
            </a:r>
          </a:p>
          <a:p>
            <a:r>
              <a:rPr lang="ru-RU" dirty="0"/>
              <a:t>В заданиях 9, 11, 13 требуется записать решение и ответ. </a:t>
            </a:r>
            <a:endParaRPr lang="ru-RU" dirty="0" smtClean="0"/>
          </a:p>
          <a:p>
            <a:endParaRPr lang="ru-RU" b="1" dirty="0">
              <a:solidFill>
                <a:srgbClr val="002060"/>
              </a:solidFill>
            </a:endParaRPr>
          </a:p>
        </p:txBody>
      </p:sp>
    </p:spTree>
    <p:extLst>
      <p:ext uri="{BB962C8B-B14F-4D97-AF65-F5344CB8AC3E}">
        <p14:creationId xmlns:p14="http://schemas.microsoft.com/office/powerpoint/2010/main" val="24803134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КЭС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15023158"/>
              </p:ext>
            </p:extLst>
          </p:nvPr>
        </p:nvGraphicFramePr>
        <p:xfrm>
          <a:off x="1043608" y="2348880"/>
          <a:ext cx="7543800" cy="2225040"/>
        </p:xfrm>
        <a:graphic>
          <a:graphicData uri="http://schemas.openxmlformats.org/drawingml/2006/table">
            <a:tbl>
              <a:tblPr firstRow="1" bandRow="1">
                <a:tableStyleId>{5C22544A-7EE6-4342-B048-85BDC9FD1C3A}</a:tableStyleId>
              </a:tblPr>
              <a:tblGrid>
                <a:gridCol w="869355">
                  <a:extLst>
                    <a:ext uri="{9D8B030D-6E8A-4147-A177-3AD203B41FA5}">
                      <a16:colId xmlns:a16="http://schemas.microsoft.com/office/drawing/2014/main" xmlns="" val="493877205"/>
                    </a:ext>
                  </a:extLst>
                </a:gridCol>
                <a:gridCol w="6674445">
                  <a:extLst>
                    <a:ext uri="{9D8B030D-6E8A-4147-A177-3AD203B41FA5}">
                      <a16:colId xmlns:a16="http://schemas.microsoft.com/office/drawing/2014/main" xmlns="" val="2717437891"/>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элементы содержания </a:t>
                      </a:r>
                    </a:p>
                  </a:txBody>
                  <a:tcPr/>
                </a:tc>
                <a:extLst>
                  <a:ext uri="{0D108BD9-81ED-4DB2-BD59-A6C34878D82A}">
                    <a16:rowId xmlns:a16="http://schemas.microsoft.com/office/drawing/2014/main" xmlns="" val="1292563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Числа и вычисления </a:t>
                      </a:r>
                    </a:p>
                  </a:txBody>
                  <a:tcPr/>
                </a:tc>
                <a:extLst>
                  <a:ext uri="{0D108BD9-81ED-4DB2-BD59-A6C34878D82A}">
                    <a16:rowId xmlns:a16="http://schemas.microsoft.com/office/drawing/2014/main" xmlns="" val="1780403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Геометрические фигуры</a:t>
                      </a:r>
                      <a:endParaRPr lang="ru-RU" dirty="0" smtClean="0"/>
                    </a:p>
                  </a:txBody>
                  <a:tcPr/>
                </a:tc>
                <a:extLst>
                  <a:ext uri="{0D108BD9-81ED-4DB2-BD59-A6C34878D82A}">
                    <a16:rowId xmlns:a16="http://schemas.microsoft.com/office/drawing/2014/main" xmlns="" val="905308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Текстовые задачи</a:t>
                      </a:r>
                      <a:endParaRPr lang="ru-RU" dirty="0"/>
                    </a:p>
                  </a:txBody>
                  <a:tcPr/>
                </a:tc>
                <a:extLst>
                  <a:ext uri="{0D108BD9-81ED-4DB2-BD59-A6C34878D82A}">
                    <a16:rowId xmlns:a16="http://schemas.microsoft.com/office/drawing/2014/main" xmlns="" val="3105749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Статистика и теория вероятностей </a:t>
                      </a:r>
                      <a:endParaRPr lang="ru-RU" dirty="0" smtClean="0"/>
                    </a:p>
                  </a:txBody>
                  <a:tcPr/>
                </a:tc>
                <a:extLst>
                  <a:ext uri="{0D108BD9-81ED-4DB2-BD59-A6C34878D82A}">
                    <a16:rowId xmlns:a16="http://schemas.microsoft.com/office/drawing/2014/main" xmlns="" val="1478838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Измерения и вычисления</a:t>
                      </a:r>
                      <a:endParaRPr lang="ru-RU" dirty="0" smtClean="0"/>
                    </a:p>
                  </a:txBody>
                  <a:tcPr/>
                </a:tc>
                <a:extLst>
                  <a:ext uri="{0D108BD9-81ED-4DB2-BD59-A6C34878D82A}">
                    <a16:rowId xmlns:a16="http://schemas.microsoft.com/office/drawing/2014/main" xmlns="" val="1452967105"/>
                  </a:ext>
                </a:extLst>
              </a:tr>
            </a:tbl>
          </a:graphicData>
        </a:graphic>
      </p:graphicFrame>
    </p:spTree>
    <p:extLst>
      <p:ext uri="{BB962C8B-B14F-4D97-AF65-F5344CB8AC3E}">
        <p14:creationId xmlns:p14="http://schemas.microsoft.com/office/powerpoint/2010/main" val="3406252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 тем временем…</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543800" cy="251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Овал 5"/>
          <p:cNvSpPr/>
          <p:nvPr/>
        </p:nvSpPr>
        <p:spPr>
          <a:xfrm>
            <a:off x="611560" y="2924944"/>
            <a:ext cx="2952328" cy="92788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899592" y="4653136"/>
            <a:ext cx="2056076" cy="369332"/>
          </a:xfrm>
          <a:prstGeom prst="rect">
            <a:avLst/>
          </a:prstGeom>
        </p:spPr>
        <p:txBody>
          <a:bodyPr wrap="none">
            <a:spAutoFit/>
          </a:bodyPr>
          <a:lstStyle/>
          <a:p>
            <a:r>
              <a:rPr lang="en-US" dirty="0">
                <a:hlinkClick r:id="rId3"/>
              </a:rPr>
              <a:t>https://vpr.fioco.ru/</a:t>
            </a:r>
            <a:endParaRPr lang="ru-RU" dirty="0"/>
          </a:p>
        </p:txBody>
      </p:sp>
    </p:spTree>
    <p:extLst>
      <p:ext uri="{BB962C8B-B14F-4D97-AF65-F5344CB8AC3E}">
        <p14:creationId xmlns:p14="http://schemas.microsoft.com/office/powerpoint/2010/main" val="35167895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59" y="0"/>
            <a:ext cx="7543800" cy="1450757"/>
          </a:xfrm>
        </p:spPr>
        <p:txBody>
          <a:bodyPr/>
          <a:lstStyle/>
          <a:p>
            <a:r>
              <a:rPr lang="ru-RU" dirty="0" smtClean="0"/>
              <a:t>КТ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5951407"/>
              </p:ext>
            </p:extLst>
          </p:nvPr>
        </p:nvGraphicFramePr>
        <p:xfrm>
          <a:off x="310383" y="1450757"/>
          <a:ext cx="8568951" cy="4790440"/>
        </p:xfrm>
        <a:graphic>
          <a:graphicData uri="http://schemas.openxmlformats.org/drawingml/2006/table">
            <a:tbl>
              <a:tblPr firstRow="1" bandRow="1">
                <a:tableStyleId>{5C22544A-7EE6-4342-B048-85BDC9FD1C3A}</a:tableStyleId>
              </a:tblPr>
              <a:tblGrid>
                <a:gridCol w="660321">
                  <a:extLst>
                    <a:ext uri="{9D8B030D-6E8A-4147-A177-3AD203B41FA5}">
                      <a16:colId xmlns:a16="http://schemas.microsoft.com/office/drawing/2014/main" xmlns="" val="2436308837"/>
                    </a:ext>
                  </a:extLst>
                </a:gridCol>
                <a:gridCol w="7908630">
                  <a:extLst>
                    <a:ext uri="{9D8B030D-6E8A-4147-A177-3AD203B41FA5}">
                      <a16:colId xmlns:a16="http://schemas.microsoft.com/office/drawing/2014/main" xmlns="" val="3128368695"/>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требования к уровню подготовки </a:t>
                      </a:r>
                    </a:p>
                  </a:txBody>
                  <a:tcPr/>
                </a:tc>
                <a:extLst>
                  <a:ext uri="{0D108BD9-81ED-4DB2-BD59-A6C34878D82A}">
                    <a16:rowId xmlns:a16="http://schemas.microsoft.com/office/drawing/2014/main" xmlns="" val="3410688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r>
                        <a:rPr lang="ru-RU" sz="1800" b="0" i="0" u="none" strike="noStrike" kern="1200" baseline="0" dirty="0" smtClean="0">
                          <a:solidFill>
                            <a:schemeClr val="dk1"/>
                          </a:solidFill>
                          <a:latin typeface="+mn-lt"/>
                          <a:ea typeface="+mn-ea"/>
                          <a:cs typeface="+mn-cs"/>
                        </a:rPr>
                        <a:t>Оперировать понятиями: натуральное число, целое число, обыкновенная</a:t>
                      </a:r>
                    </a:p>
                    <a:p>
                      <a:r>
                        <a:rPr lang="ru-RU" sz="1800" b="0" i="0" u="none" strike="noStrike" kern="1200" baseline="0" dirty="0" smtClean="0">
                          <a:solidFill>
                            <a:schemeClr val="dk1"/>
                          </a:solidFill>
                          <a:latin typeface="+mn-lt"/>
                          <a:ea typeface="+mn-ea"/>
                          <a:cs typeface="+mn-cs"/>
                        </a:rPr>
                        <a:t>дробь, десятичная дробь</a:t>
                      </a:r>
                      <a:endParaRPr lang="ru-RU" dirty="0" smtClean="0"/>
                    </a:p>
                  </a:txBody>
                  <a:tcPr/>
                </a:tc>
                <a:extLst>
                  <a:ext uri="{0D108BD9-81ED-4DB2-BD59-A6C34878D82A}">
                    <a16:rowId xmlns:a16="http://schemas.microsoft.com/office/drawing/2014/main" xmlns="" val="3784851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dk1"/>
                          </a:solidFill>
                          <a:latin typeface="+mn-lt"/>
                          <a:ea typeface="+mn-ea"/>
                          <a:cs typeface="+mn-cs"/>
                        </a:rPr>
                        <a:t>Владеть навыками устных и письменных вычислений</a:t>
                      </a:r>
                      <a:endParaRPr lang="ru-RU" dirty="0" smtClean="0"/>
                    </a:p>
                  </a:txBody>
                  <a:tcPr/>
                </a:tc>
                <a:extLst>
                  <a:ext uri="{0D108BD9-81ED-4DB2-BD59-A6C34878D82A}">
                    <a16:rowId xmlns:a16="http://schemas.microsoft.com/office/drawing/2014/main" xmlns="" val="132631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sz="1800" b="0" i="0" u="none" strike="noStrike" kern="1200" baseline="0" dirty="0" smtClean="0">
                          <a:solidFill>
                            <a:schemeClr val="dk1"/>
                          </a:solidFill>
                          <a:latin typeface="+mn-lt"/>
                          <a:ea typeface="+mn-ea"/>
                          <a:cs typeface="+mn-cs"/>
                        </a:rPr>
                        <a:t>Использовать признаки делимости на 2, 5, 3, 9, 10 при решении задач</a:t>
                      </a:r>
                      <a:endParaRPr lang="ru-RU" dirty="0"/>
                    </a:p>
                  </a:txBody>
                  <a:tcPr/>
                </a:tc>
                <a:extLst>
                  <a:ext uri="{0D108BD9-81ED-4DB2-BD59-A6C34878D82A}">
                    <a16:rowId xmlns:a16="http://schemas.microsoft.com/office/drawing/2014/main" xmlns="" val="3345437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Решать задачи разных типов (на работу, на покупки, на движение)</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Оперировать на базовом уровне понятиями: фигура, точка, отрезок, прямая,</a:t>
                      </a:r>
                    </a:p>
                    <a:p>
                      <a:r>
                        <a:rPr lang="ru-RU" sz="1800" b="0" i="0" u="none" strike="noStrike" kern="1200" baseline="0" dirty="0" smtClean="0">
                          <a:solidFill>
                            <a:schemeClr val="dk1"/>
                          </a:solidFill>
                          <a:latin typeface="+mn-lt"/>
                          <a:ea typeface="+mn-ea"/>
                          <a:cs typeface="+mn-cs"/>
                        </a:rPr>
                        <a:t>луч, ломанная, угол, треугольник и четырехугольник, прямоугольник, квадрат,</a:t>
                      </a:r>
                    </a:p>
                    <a:p>
                      <a:r>
                        <a:rPr lang="ru-RU" sz="1800" b="0" i="0" u="none" strike="noStrike" kern="1200" baseline="0" dirty="0" smtClean="0">
                          <a:solidFill>
                            <a:schemeClr val="dk1"/>
                          </a:solidFill>
                          <a:latin typeface="+mn-lt"/>
                          <a:ea typeface="+mn-ea"/>
                          <a:cs typeface="+mn-cs"/>
                        </a:rPr>
                        <a:t>окружность, круг, куб, шар. Изображать изучаемые фигуры</a:t>
                      </a:r>
                      <a:endParaRPr lang="ru-RU" dirty="0" smtClean="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Понимать информацию, представленную в виде таблицы, диаграммы</a:t>
                      </a:r>
                      <a:endParaRPr lang="ru-RU" dirty="0"/>
                    </a:p>
                  </a:txBody>
                  <a:tcPr/>
                </a:tc>
                <a:extLst>
                  <a:ext uri="{0D108BD9-81ED-4DB2-BD59-A6C34878D82A}">
                    <a16:rowId xmlns:a16="http://schemas.microsoft.com/office/drawing/2014/main" xmlns="" val="866136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7</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Применять изученные понятия, результаты, методы для решения задач </a:t>
                      </a:r>
                      <a:r>
                        <a:rPr lang="ru-RU" sz="1800" b="0" i="0" u="none" strike="noStrike" kern="1200" baseline="0" dirty="0" err="1" smtClean="0">
                          <a:solidFill>
                            <a:schemeClr val="dk1"/>
                          </a:solidFill>
                          <a:latin typeface="+mn-lt"/>
                          <a:ea typeface="+mn-ea"/>
                          <a:cs typeface="+mn-cs"/>
                        </a:rPr>
                        <a:t>прак</a:t>
                      </a:r>
                      <a:r>
                        <a:rPr lang="ru-RU" sz="1800" b="0" i="0" u="none" strike="noStrike" kern="1200" baseline="0" dirty="0" smtClean="0">
                          <a:solidFill>
                            <a:schemeClr val="dk1"/>
                          </a:solidFill>
                          <a:latin typeface="+mn-lt"/>
                          <a:ea typeface="+mn-ea"/>
                          <a:cs typeface="+mn-cs"/>
                        </a:rPr>
                        <a:t>-</a:t>
                      </a:r>
                    </a:p>
                    <a:p>
                      <a:r>
                        <a:rPr lang="ru-RU" sz="1800" b="0" i="0" u="none" strike="noStrike" kern="1200" baseline="0" dirty="0" err="1" smtClean="0">
                          <a:solidFill>
                            <a:schemeClr val="dk1"/>
                          </a:solidFill>
                          <a:latin typeface="+mn-lt"/>
                          <a:ea typeface="+mn-ea"/>
                          <a:cs typeface="+mn-cs"/>
                        </a:rPr>
                        <a:t>тического</a:t>
                      </a:r>
                      <a:r>
                        <a:rPr lang="ru-RU" sz="1800" b="0" i="0" u="none" strike="noStrike" kern="1200" baseline="0" dirty="0" smtClean="0">
                          <a:solidFill>
                            <a:schemeClr val="dk1"/>
                          </a:solidFill>
                          <a:latin typeface="+mn-lt"/>
                          <a:ea typeface="+mn-ea"/>
                          <a:cs typeface="+mn-cs"/>
                        </a:rPr>
                        <a:t> характера</a:t>
                      </a:r>
                      <a:endParaRPr lang="ru-RU" dirty="0" smtClean="0"/>
                    </a:p>
                  </a:txBody>
                  <a:tcPr/>
                </a:tc>
                <a:extLst>
                  <a:ext uri="{0D108BD9-81ED-4DB2-BD59-A6C34878D82A}">
                    <a16:rowId xmlns:a16="http://schemas.microsoft.com/office/drawing/2014/main" xmlns="" val="80428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8</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0" i="0" u="none" strike="noStrike" kern="1200" baseline="0" dirty="0" smtClean="0">
                          <a:solidFill>
                            <a:schemeClr val="dk1"/>
                          </a:solidFill>
                          <a:latin typeface="+mn-lt"/>
                          <a:ea typeface="+mn-ea"/>
                          <a:cs typeface="+mn-cs"/>
                        </a:rPr>
                        <a:t>Решать несложные логические задачи методом рассуждений</a:t>
                      </a:r>
                      <a:endParaRPr lang="ru-RU" dirty="0" smtClean="0"/>
                    </a:p>
                  </a:txBody>
                  <a:tcPr/>
                </a:tc>
                <a:extLst>
                  <a:ext uri="{0D108BD9-81ED-4DB2-BD59-A6C34878D82A}">
                    <a16:rowId xmlns:a16="http://schemas.microsoft.com/office/drawing/2014/main" xmlns="" val="1345717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9</a:t>
                      </a:r>
                      <a:endParaRPr lang="ru-RU" dirty="0" smtClean="0"/>
                    </a:p>
                  </a:txBody>
                  <a:tcPr/>
                </a:tc>
                <a:tc>
                  <a:txBody>
                    <a:bodyPr/>
                    <a:lstStyle/>
                    <a:p>
                      <a:r>
                        <a:rPr lang="ru-RU" sz="1800" b="0" i="0" u="none" strike="noStrike" kern="1200" baseline="0" dirty="0" smtClean="0">
                          <a:solidFill>
                            <a:schemeClr val="dk1"/>
                          </a:solidFill>
                          <a:latin typeface="+mn-lt"/>
                          <a:ea typeface="+mn-ea"/>
                          <a:cs typeface="+mn-cs"/>
                        </a:rPr>
                        <a:t>Проводить логические обоснования математических утверждений</a:t>
                      </a:r>
                      <a:endParaRPr lang="ru-RU" dirty="0" smtClean="0"/>
                    </a:p>
                  </a:txBody>
                  <a:tcPr/>
                </a:tc>
                <a:extLst>
                  <a:ext uri="{0D108BD9-81ED-4DB2-BD59-A6C34878D82A}">
                    <a16:rowId xmlns:a16="http://schemas.microsoft.com/office/drawing/2014/main" xmlns="" val="2200599178"/>
                  </a:ext>
                </a:extLst>
              </a:tr>
            </a:tbl>
          </a:graphicData>
        </a:graphic>
      </p:graphicFrame>
    </p:spTree>
    <p:extLst>
      <p:ext uri="{BB962C8B-B14F-4D97-AF65-F5344CB8AC3E}">
        <p14:creationId xmlns:p14="http://schemas.microsoft.com/office/powerpoint/2010/main" val="876437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Распределение заданий проверочной работы по уровню сложности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58946160"/>
              </p:ext>
            </p:extLst>
          </p:nvPr>
        </p:nvGraphicFramePr>
        <p:xfrm>
          <a:off x="822325" y="1846263"/>
          <a:ext cx="7543800" cy="2672080"/>
        </p:xfrm>
        <a:graphic>
          <a:graphicData uri="http://schemas.openxmlformats.org/drawingml/2006/table">
            <a:tbl>
              <a:tblPr firstRow="1" bandRow="1">
                <a:tableStyleId>{5C22544A-7EE6-4342-B048-85BDC9FD1C3A}</a:tableStyleId>
              </a:tblPr>
              <a:tblGrid>
                <a:gridCol w="1589435">
                  <a:extLst>
                    <a:ext uri="{9D8B030D-6E8A-4147-A177-3AD203B41FA5}">
                      <a16:colId xmlns:a16="http://schemas.microsoft.com/office/drawing/2014/main" xmlns="" val="962255865"/>
                    </a:ext>
                  </a:extLst>
                </a:gridCol>
                <a:gridCol w="1368152">
                  <a:extLst>
                    <a:ext uri="{9D8B030D-6E8A-4147-A177-3AD203B41FA5}">
                      <a16:colId xmlns:a16="http://schemas.microsoft.com/office/drawing/2014/main" xmlns="" val="1043432131"/>
                    </a:ext>
                  </a:extLst>
                </a:gridCol>
                <a:gridCol w="1872208">
                  <a:extLst>
                    <a:ext uri="{9D8B030D-6E8A-4147-A177-3AD203B41FA5}">
                      <a16:colId xmlns:a16="http://schemas.microsoft.com/office/drawing/2014/main" xmlns="" val="2793914348"/>
                    </a:ext>
                  </a:extLst>
                </a:gridCol>
                <a:gridCol w="2714005">
                  <a:extLst>
                    <a:ext uri="{9D8B030D-6E8A-4147-A177-3AD203B41FA5}">
                      <a16:colId xmlns:a16="http://schemas.microsoft.com/office/drawing/2014/main" xmlns="" val="3641134312"/>
                    </a:ext>
                  </a:extLst>
                </a:gridCol>
              </a:tblGrid>
              <a:tr h="370840">
                <a:tc>
                  <a:txBody>
                    <a:bodyPr/>
                    <a:lstStyle/>
                    <a:p>
                      <a:r>
                        <a:rPr lang="ru-RU" dirty="0" smtClean="0"/>
                        <a:t> Уровень сложности </a:t>
                      </a:r>
                    </a:p>
                    <a:p>
                      <a:r>
                        <a:rPr lang="ru-RU" dirty="0" smtClean="0"/>
                        <a:t>  </a:t>
                      </a:r>
                      <a:endParaRPr lang="ru-RU" dirty="0"/>
                    </a:p>
                  </a:txBody>
                  <a:tcPr/>
                </a:tc>
                <a:tc>
                  <a:txBody>
                    <a:bodyPr/>
                    <a:lstStyle/>
                    <a:p>
                      <a:r>
                        <a:rPr lang="ru-RU" dirty="0" smtClean="0"/>
                        <a:t>Количество </a:t>
                      </a:r>
                    </a:p>
                    <a:p>
                      <a:r>
                        <a:rPr lang="ru-RU" dirty="0" smtClean="0"/>
                        <a:t>заданий </a:t>
                      </a:r>
                    </a:p>
                    <a:p>
                      <a:endParaRPr lang="ru-RU" dirty="0"/>
                    </a:p>
                  </a:txBody>
                  <a:tcPr/>
                </a:tc>
                <a:tc>
                  <a:txBody>
                    <a:bodyPr/>
                    <a:lstStyle/>
                    <a:p>
                      <a:r>
                        <a:rPr lang="ru-RU" dirty="0" smtClean="0"/>
                        <a:t>Максимальный </a:t>
                      </a:r>
                    </a:p>
                    <a:p>
                      <a:r>
                        <a:rPr lang="ru-RU" dirty="0" smtClean="0"/>
                        <a:t>первичный </a:t>
                      </a:r>
                    </a:p>
                    <a:p>
                      <a:r>
                        <a:rPr lang="ru-RU" dirty="0" smtClean="0"/>
                        <a:t>балл </a:t>
                      </a:r>
                    </a:p>
                    <a:p>
                      <a:endParaRPr lang="ru-RU" dirty="0"/>
                    </a:p>
                  </a:txBody>
                  <a:tcPr/>
                </a:tc>
                <a:tc>
                  <a:txBody>
                    <a:bodyPr/>
                    <a:lstStyle/>
                    <a:p>
                      <a:r>
                        <a:rPr lang="ru-RU" dirty="0" smtClean="0"/>
                        <a:t>Процент от максимального первично-</a:t>
                      </a:r>
                    </a:p>
                    <a:p>
                      <a:r>
                        <a:rPr lang="ru-RU" dirty="0" err="1" smtClean="0"/>
                        <a:t>го</a:t>
                      </a:r>
                      <a:r>
                        <a:rPr lang="ru-RU" dirty="0" smtClean="0"/>
                        <a:t> балла  </a:t>
                      </a:r>
                    </a:p>
                  </a:txBody>
                  <a:tcPr/>
                </a:tc>
                <a:extLst>
                  <a:ext uri="{0D108BD9-81ED-4DB2-BD59-A6C34878D82A}">
                    <a16:rowId xmlns:a16="http://schemas.microsoft.com/office/drawing/2014/main" xmlns="" val="4144091756"/>
                  </a:ext>
                </a:extLst>
              </a:tr>
              <a:tr h="370840">
                <a:tc>
                  <a:txBody>
                    <a:bodyPr/>
                    <a:lstStyle/>
                    <a:p>
                      <a:r>
                        <a:rPr lang="ru-RU" dirty="0" smtClean="0"/>
                        <a:t>Базовый</a:t>
                      </a:r>
                      <a:endParaRPr lang="ru-RU" dirty="0"/>
                    </a:p>
                  </a:txBody>
                  <a:tcPr/>
                </a:tc>
                <a:tc>
                  <a:txBody>
                    <a:bodyPr/>
                    <a:lstStyle/>
                    <a:p>
                      <a:r>
                        <a:rPr lang="ru-RU" dirty="0" smtClean="0"/>
                        <a:t>6</a:t>
                      </a:r>
                      <a:endParaRPr lang="ru-RU" dirty="0"/>
                    </a:p>
                  </a:txBody>
                  <a:tcPr/>
                </a:tc>
                <a:tc>
                  <a:txBody>
                    <a:bodyPr/>
                    <a:lstStyle/>
                    <a:p>
                      <a:r>
                        <a:rPr lang="ru-RU" dirty="0" smtClean="0"/>
                        <a:t>6</a:t>
                      </a:r>
                      <a:endParaRPr lang="ru-RU" dirty="0"/>
                    </a:p>
                  </a:txBody>
                  <a:tcPr/>
                </a:tc>
                <a:tc>
                  <a:txBody>
                    <a:bodyPr/>
                    <a:lstStyle/>
                    <a:p>
                      <a:r>
                        <a:rPr lang="ru-RU" dirty="0" smtClean="0"/>
                        <a:t>37,5</a:t>
                      </a:r>
                      <a:endParaRPr lang="ru-RU" dirty="0"/>
                    </a:p>
                  </a:txBody>
                  <a:tcPr/>
                </a:tc>
                <a:extLst>
                  <a:ext uri="{0D108BD9-81ED-4DB2-BD59-A6C34878D82A}">
                    <a16:rowId xmlns:a16="http://schemas.microsoft.com/office/drawing/2014/main" xmlns="" val="982428719"/>
                  </a:ext>
                </a:extLst>
              </a:tr>
              <a:tr h="370840">
                <a:tc>
                  <a:txBody>
                    <a:bodyPr/>
                    <a:lstStyle/>
                    <a:p>
                      <a:r>
                        <a:rPr lang="ru-RU" dirty="0" smtClean="0"/>
                        <a:t>Повышенный </a:t>
                      </a:r>
                      <a:endParaRPr lang="ru-RU" dirty="0"/>
                    </a:p>
                  </a:txBody>
                  <a:tcPr/>
                </a:tc>
                <a:tc>
                  <a:txBody>
                    <a:bodyPr/>
                    <a:lstStyle/>
                    <a:p>
                      <a:r>
                        <a:rPr lang="ru-RU" dirty="0" smtClean="0"/>
                        <a:t>6</a:t>
                      </a:r>
                      <a:endParaRPr lang="ru-RU" dirty="0"/>
                    </a:p>
                  </a:txBody>
                  <a:tcPr/>
                </a:tc>
                <a:tc>
                  <a:txBody>
                    <a:bodyPr/>
                    <a:lstStyle/>
                    <a:p>
                      <a:r>
                        <a:rPr lang="ru-RU" dirty="0" smtClean="0"/>
                        <a:t>8</a:t>
                      </a:r>
                      <a:endParaRPr lang="ru-RU" dirty="0"/>
                    </a:p>
                  </a:txBody>
                  <a:tcPr/>
                </a:tc>
                <a:tc>
                  <a:txBody>
                    <a:bodyPr/>
                    <a:lstStyle/>
                    <a:p>
                      <a:r>
                        <a:rPr lang="ru-RU" dirty="0" smtClean="0"/>
                        <a:t>50</a:t>
                      </a:r>
                      <a:endParaRPr lang="ru-RU" dirty="0"/>
                    </a:p>
                  </a:txBody>
                  <a:tcPr/>
                </a:tc>
                <a:extLst>
                  <a:ext uri="{0D108BD9-81ED-4DB2-BD59-A6C34878D82A}">
                    <a16:rowId xmlns:a16="http://schemas.microsoft.com/office/drawing/2014/main" xmlns="" val="1711822613"/>
                  </a:ext>
                </a:extLst>
              </a:tr>
              <a:tr h="370840">
                <a:tc>
                  <a:txBody>
                    <a:bodyPr/>
                    <a:lstStyle/>
                    <a:p>
                      <a:r>
                        <a:rPr lang="ru-RU" dirty="0" smtClean="0"/>
                        <a:t>Высокий</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12,5</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Итого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13</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16</a:t>
                      </a:r>
                      <a:endParaRPr lang="ru-RU"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100 </a:t>
                      </a:r>
                    </a:p>
                  </a:txBody>
                  <a:tcPr/>
                </a:tc>
                <a:extLst>
                  <a:ext uri="{0D108BD9-81ED-4DB2-BD59-A6C34878D82A}">
                    <a16:rowId xmlns:a16="http://schemas.microsoft.com/office/drawing/2014/main" xmlns="" val="424230550"/>
                  </a:ext>
                </a:extLst>
              </a:tr>
            </a:tbl>
          </a:graphicData>
        </a:graphic>
      </p:graphicFrame>
    </p:spTree>
    <p:extLst>
      <p:ext uri="{BB962C8B-B14F-4D97-AF65-F5344CB8AC3E}">
        <p14:creationId xmlns:p14="http://schemas.microsoft.com/office/powerpoint/2010/main" val="87288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Система оценивания выполнения отдельных заданий и проверочной </a:t>
            </a:r>
            <a:br>
              <a:rPr lang="ru-RU" sz="4000" dirty="0"/>
            </a:br>
            <a:r>
              <a:rPr lang="ru-RU" sz="4000" dirty="0"/>
              <a:t>работы в целом</a:t>
            </a:r>
          </a:p>
        </p:txBody>
      </p:sp>
      <p:sp>
        <p:nvSpPr>
          <p:cNvPr id="3" name="Объект 2"/>
          <p:cNvSpPr>
            <a:spLocks noGrp="1"/>
          </p:cNvSpPr>
          <p:nvPr>
            <p:ph idx="1"/>
          </p:nvPr>
        </p:nvSpPr>
        <p:spPr/>
        <p:txBody>
          <a:bodyPr>
            <a:normAutofit/>
          </a:bodyPr>
          <a:lstStyle/>
          <a:p>
            <a:r>
              <a:rPr lang="ru-RU" dirty="0"/>
              <a:t>Правильное решение каждого из заданий 1–8, 10, 12 </a:t>
            </a:r>
            <a:r>
              <a:rPr lang="ru-RU" dirty="0" smtClean="0"/>
              <a:t>оценивается 1 </a:t>
            </a:r>
            <a:r>
              <a:rPr lang="ru-RU" dirty="0"/>
              <a:t>баллом. Задание считается выполненным верно, если ученик дал </a:t>
            </a:r>
            <a:r>
              <a:rPr lang="ru-RU" dirty="0" smtClean="0"/>
              <a:t>верный ответ</a:t>
            </a:r>
            <a:r>
              <a:rPr lang="ru-RU" dirty="0"/>
              <a:t>: записал правильное число, правильную величину, </a:t>
            </a:r>
            <a:r>
              <a:rPr lang="ru-RU" dirty="0" smtClean="0"/>
              <a:t>изобразил правильный </a:t>
            </a:r>
            <a:r>
              <a:rPr lang="ru-RU" dirty="0"/>
              <a:t>рисунок.</a:t>
            </a:r>
          </a:p>
          <a:p>
            <a:r>
              <a:rPr lang="ru-RU" dirty="0"/>
              <a:t>Выполнение заданий 9, 11, 13 оценивается от 0 до 2 баллов.</a:t>
            </a:r>
          </a:p>
          <a:p>
            <a:r>
              <a:rPr lang="ru-RU" i="1" dirty="0" smtClean="0"/>
              <a:t>Критерии </a:t>
            </a:r>
            <a:r>
              <a:rPr lang="ru-RU" i="1" dirty="0" smtClean="0"/>
              <a:t>оценивания прилагаются к конкретному варианту работы.</a:t>
            </a:r>
            <a:endParaRPr lang="ru-RU" i="1" dirty="0"/>
          </a:p>
          <a:p>
            <a:r>
              <a:rPr lang="ru-RU" dirty="0"/>
              <a:t>Максимальный первичный балл — </a:t>
            </a:r>
            <a:r>
              <a:rPr lang="ru-RU" dirty="0" smtClean="0"/>
              <a:t>16. </a:t>
            </a:r>
            <a:endParaRPr lang="ru-RU" dirty="0"/>
          </a:p>
        </p:txBody>
      </p:sp>
    </p:spTree>
    <p:extLst>
      <p:ext uri="{BB962C8B-B14F-4D97-AF65-F5344CB8AC3E}">
        <p14:creationId xmlns:p14="http://schemas.microsoft.com/office/powerpoint/2010/main" val="15265377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Рекомендации по переводу первичных баллов </a:t>
            </a:r>
            <a:br>
              <a:rPr lang="ru-RU" sz="4000" dirty="0"/>
            </a:br>
            <a:r>
              <a:rPr lang="ru-RU" sz="4000" dirty="0"/>
              <a:t>в отметки по пятибалльной шкале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315282892"/>
              </p:ext>
            </p:extLst>
          </p:nvPr>
        </p:nvGraphicFramePr>
        <p:xfrm>
          <a:off x="822325" y="1846263"/>
          <a:ext cx="7543800" cy="192532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145103599"/>
                    </a:ext>
                  </a:extLst>
                </a:gridCol>
                <a:gridCol w="1508760">
                  <a:extLst>
                    <a:ext uri="{9D8B030D-6E8A-4147-A177-3AD203B41FA5}">
                      <a16:colId xmlns:a16="http://schemas.microsoft.com/office/drawing/2014/main" xmlns="" val="2441236381"/>
                    </a:ext>
                  </a:extLst>
                </a:gridCol>
                <a:gridCol w="1508760">
                  <a:extLst>
                    <a:ext uri="{9D8B030D-6E8A-4147-A177-3AD203B41FA5}">
                      <a16:colId xmlns:a16="http://schemas.microsoft.com/office/drawing/2014/main" xmlns="" val="3465297646"/>
                    </a:ext>
                  </a:extLst>
                </a:gridCol>
                <a:gridCol w="1508760">
                  <a:extLst>
                    <a:ext uri="{9D8B030D-6E8A-4147-A177-3AD203B41FA5}">
                      <a16:colId xmlns:a16="http://schemas.microsoft.com/office/drawing/2014/main" xmlns="" val="3153514128"/>
                    </a:ext>
                  </a:extLst>
                </a:gridCol>
                <a:gridCol w="1508760">
                  <a:extLst>
                    <a:ext uri="{9D8B030D-6E8A-4147-A177-3AD203B41FA5}">
                      <a16:colId xmlns:a16="http://schemas.microsoft.com/office/drawing/2014/main" xmlns="" val="1381206683"/>
                    </a:ext>
                  </a:extLst>
                </a:gridCol>
              </a:tblGrid>
              <a:tr h="370840">
                <a:tc>
                  <a:txBody>
                    <a:bodyPr/>
                    <a:lstStyle/>
                    <a:p>
                      <a:pPr algn="ctr"/>
                      <a:r>
                        <a:rPr lang="ru-RU" dirty="0" smtClean="0"/>
                        <a:t>Отметка по </a:t>
                      </a:r>
                    </a:p>
                    <a:p>
                      <a:pPr algn="ctr"/>
                      <a:r>
                        <a:rPr lang="ru-RU" dirty="0" smtClean="0"/>
                        <a:t>пятибалльной шкале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«2»</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«3» </a:t>
                      </a:r>
                    </a:p>
                    <a:p>
                      <a:pPr algn="ct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extLst>
                  <a:ext uri="{0D108BD9-81ED-4DB2-BD59-A6C34878D82A}">
                    <a16:rowId xmlns:a16="http://schemas.microsoft.com/office/drawing/2014/main" xmlns="" val="3386746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Первичные баллы</a:t>
                      </a:r>
                    </a:p>
                  </a:txBody>
                  <a:tcPr/>
                </a:tc>
                <a:tc>
                  <a:txBody>
                    <a:bodyPr/>
                    <a:lstStyle/>
                    <a:p>
                      <a:pPr algn="ctr"/>
                      <a:r>
                        <a:rPr lang="ru-RU" dirty="0" smtClean="0"/>
                        <a:t>0-5</a:t>
                      </a:r>
                      <a:endParaRPr lang="ru-RU" dirty="0"/>
                    </a:p>
                  </a:txBody>
                  <a:tcPr/>
                </a:tc>
                <a:tc>
                  <a:txBody>
                    <a:bodyPr/>
                    <a:lstStyle/>
                    <a:p>
                      <a:pPr algn="ctr"/>
                      <a:r>
                        <a:rPr lang="ru-RU" dirty="0" smtClean="0"/>
                        <a:t>6-9</a:t>
                      </a:r>
                      <a:endParaRPr lang="ru-RU" dirty="0"/>
                    </a:p>
                  </a:txBody>
                  <a:tcPr/>
                </a:tc>
                <a:tc>
                  <a:txBody>
                    <a:bodyPr/>
                    <a:lstStyle/>
                    <a:p>
                      <a:pPr algn="ctr"/>
                      <a:r>
                        <a:rPr lang="ru-RU" dirty="0" smtClean="0"/>
                        <a:t>10-13</a:t>
                      </a:r>
                      <a:endParaRPr lang="ru-RU" dirty="0"/>
                    </a:p>
                  </a:txBody>
                  <a:tcPr/>
                </a:tc>
                <a:tc>
                  <a:txBody>
                    <a:bodyPr/>
                    <a:lstStyle/>
                    <a:p>
                      <a:pPr algn="ctr"/>
                      <a:r>
                        <a:rPr lang="ru-RU" dirty="0" smtClean="0"/>
                        <a:t>14-16</a:t>
                      </a:r>
                      <a:endParaRPr lang="ru-RU" dirty="0"/>
                    </a:p>
                  </a:txBody>
                  <a:tcPr/>
                </a:tc>
                <a:extLst>
                  <a:ext uri="{0D108BD9-81ED-4DB2-BD59-A6C34878D82A}">
                    <a16:rowId xmlns:a16="http://schemas.microsoft.com/office/drawing/2014/main" xmlns="" val="32292906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algn="ctr"/>
                      <a:r>
                        <a:rPr lang="ru-RU" dirty="0" smtClean="0"/>
                        <a:t>6</a:t>
                      </a:r>
                      <a:endParaRPr lang="ru-RU" dirty="0"/>
                    </a:p>
                  </a:txBody>
                  <a:tcPr/>
                </a:tc>
                <a:tc>
                  <a:txBody>
                    <a:bodyPr/>
                    <a:lstStyle/>
                    <a:p>
                      <a:pPr algn="ctr"/>
                      <a:r>
                        <a:rPr lang="ru-RU" dirty="0" smtClean="0"/>
                        <a:t>4</a:t>
                      </a:r>
                      <a:endParaRPr lang="ru-RU" dirty="0"/>
                    </a:p>
                  </a:txBody>
                  <a:tcPr/>
                </a:tc>
                <a:tc>
                  <a:txBody>
                    <a:bodyPr/>
                    <a:lstStyle/>
                    <a:p>
                      <a:pPr algn="ctr"/>
                      <a:r>
                        <a:rPr lang="ru-RU" dirty="0" smtClean="0"/>
                        <a:t>4</a:t>
                      </a:r>
                      <a:endParaRPr lang="ru-RU" dirty="0"/>
                    </a:p>
                  </a:txBody>
                  <a:tcPr/>
                </a:tc>
                <a:tc>
                  <a:txBody>
                    <a:bodyPr/>
                    <a:lstStyle/>
                    <a:p>
                      <a:pPr algn="ctr"/>
                      <a:r>
                        <a:rPr lang="ru-RU" dirty="0" smtClean="0"/>
                        <a:t>3</a:t>
                      </a:r>
                      <a:endParaRPr lang="ru-RU" dirty="0"/>
                    </a:p>
                  </a:txBody>
                  <a:tcPr/>
                </a:tc>
              </a:tr>
            </a:tbl>
          </a:graphicData>
        </a:graphic>
      </p:graphicFrame>
    </p:spTree>
    <p:extLst>
      <p:ext uri="{BB962C8B-B14F-4D97-AF65-F5344CB8AC3E}">
        <p14:creationId xmlns:p14="http://schemas.microsoft.com/office/powerpoint/2010/main" val="2636134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Иные рекомендации</a:t>
            </a:r>
            <a:endParaRPr lang="ru-RU" dirty="0"/>
          </a:p>
        </p:txBody>
      </p:sp>
      <p:sp>
        <p:nvSpPr>
          <p:cNvPr id="3" name="Объект 2"/>
          <p:cNvSpPr>
            <a:spLocks noGrp="1"/>
          </p:cNvSpPr>
          <p:nvPr>
            <p:ph idx="1"/>
          </p:nvPr>
        </p:nvSpPr>
        <p:spPr/>
        <p:txBody>
          <a:bodyPr/>
          <a:lstStyle/>
          <a:p>
            <a:r>
              <a:rPr lang="ru-RU" b="1" dirty="0"/>
              <a:t>Продолжительность проверочной </a:t>
            </a:r>
            <a:r>
              <a:rPr lang="ru-RU" b="1" dirty="0" smtClean="0"/>
              <a:t>работы:</a:t>
            </a:r>
            <a:endParaRPr lang="ru-RU" b="1" dirty="0"/>
          </a:p>
          <a:p>
            <a:r>
              <a:rPr lang="ru-RU" dirty="0"/>
              <a:t>На выполнение проверочной работы по математике даётся </a:t>
            </a:r>
            <a:r>
              <a:rPr lang="ru-RU" dirty="0" smtClean="0"/>
              <a:t>60 </a:t>
            </a:r>
            <a:r>
              <a:rPr lang="ru-RU" dirty="0"/>
              <a:t>минут.  </a:t>
            </a:r>
          </a:p>
          <a:p>
            <a:r>
              <a:rPr lang="ru-RU" dirty="0"/>
              <a:t> </a:t>
            </a:r>
            <a:r>
              <a:rPr lang="ru-RU" b="1" dirty="0" smtClean="0"/>
              <a:t>Дополнительные </a:t>
            </a:r>
            <a:r>
              <a:rPr lang="ru-RU" b="1" dirty="0"/>
              <a:t>материалы и </a:t>
            </a:r>
            <a:r>
              <a:rPr lang="ru-RU" b="1" dirty="0" smtClean="0"/>
              <a:t>оборудование:  </a:t>
            </a:r>
            <a:endParaRPr lang="ru-RU" b="1" dirty="0"/>
          </a:p>
          <a:p>
            <a:r>
              <a:rPr lang="ru-RU" dirty="0"/>
              <a:t>Дополнительные материалы и оборудование не требуются. </a:t>
            </a:r>
          </a:p>
          <a:p>
            <a:r>
              <a:rPr lang="ru-RU" dirty="0"/>
              <a:t> </a:t>
            </a:r>
            <a:r>
              <a:rPr lang="ru-RU" b="1" dirty="0" smtClean="0"/>
              <a:t>Рекомендации </a:t>
            </a:r>
            <a:r>
              <a:rPr lang="ru-RU" b="1" dirty="0"/>
              <a:t>по подготовке к проверочной </a:t>
            </a:r>
            <a:r>
              <a:rPr lang="ru-RU" b="1" dirty="0" smtClean="0"/>
              <a:t>работе: </a:t>
            </a:r>
            <a:endParaRPr lang="ru-RU" b="1" dirty="0"/>
          </a:p>
          <a:p>
            <a:r>
              <a:rPr lang="ru-RU" dirty="0"/>
              <a:t>Специальная подготовка к проверочной работе не требуется. </a:t>
            </a:r>
          </a:p>
        </p:txBody>
      </p:sp>
    </p:spTree>
    <p:extLst>
      <p:ext uri="{BB962C8B-B14F-4D97-AF65-F5344CB8AC3E}">
        <p14:creationId xmlns:p14="http://schemas.microsoft.com/office/powerpoint/2010/main" val="35957597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6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772816"/>
            <a:ext cx="8640960" cy="4464496"/>
          </a:xfrm>
        </p:spPr>
        <p:txBody>
          <a:bodyPr>
            <a:normAutofit fontScale="92500" lnSpcReduction="20000"/>
          </a:bodyPr>
          <a:lstStyle/>
          <a:p>
            <a:r>
              <a:rPr lang="ru-RU" b="1" dirty="0"/>
              <a:t>В заданиях </a:t>
            </a:r>
            <a:r>
              <a:rPr lang="ru-RU" b="1" dirty="0" smtClean="0"/>
              <a:t>1–2 (1б каждое) </a:t>
            </a:r>
            <a:r>
              <a:rPr lang="ru-RU" dirty="0"/>
              <a:t>проверяется владение понятиями отрицательные числа, обыкновенная дробь. </a:t>
            </a:r>
          </a:p>
          <a:p>
            <a:r>
              <a:rPr lang="ru-RU" b="1" dirty="0"/>
              <a:t>В задании </a:t>
            </a:r>
            <a:r>
              <a:rPr lang="ru-RU" b="1" dirty="0" smtClean="0"/>
              <a:t>3 (1б) </a:t>
            </a:r>
            <a:r>
              <a:rPr lang="ru-RU" dirty="0"/>
              <a:t>проверяется умение находить часть числа и число по его части. </a:t>
            </a:r>
          </a:p>
          <a:p>
            <a:r>
              <a:rPr lang="ru-RU" b="1" dirty="0"/>
              <a:t>В задании </a:t>
            </a:r>
            <a:r>
              <a:rPr lang="ru-RU" b="1" dirty="0" smtClean="0"/>
              <a:t>4 (1б) </a:t>
            </a:r>
            <a:r>
              <a:rPr lang="ru-RU" dirty="0"/>
              <a:t>проверяется владение понятием десятичная дробь. </a:t>
            </a:r>
          </a:p>
          <a:p>
            <a:r>
              <a:rPr lang="ru-RU" b="1" dirty="0"/>
              <a:t>Заданием </a:t>
            </a:r>
            <a:r>
              <a:rPr lang="ru-RU" b="1" dirty="0" smtClean="0"/>
              <a:t>5 (1б)</a:t>
            </a:r>
            <a:r>
              <a:rPr lang="ru-RU" dirty="0" smtClean="0"/>
              <a:t> </a:t>
            </a:r>
            <a:r>
              <a:rPr lang="ru-RU" dirty="0"/>
              <a:t>проверяется умение оценивать размеры реальных объектов окружающего мира. </a:t>
            </a:r>
          </a:p>
          <a:p>
            <a:r>
              <a:rPr lang="ru-RU" b="1" dirty="0"/>
              <a:t>В задании </a:t>
            </a:r>
            <a:r>
              <a:rPr lang="ru-RU" b="1" dirty="0" smtClean="0"/>
              <a:t>6 (1б) </a:t>
            </a:r>
            <a:r>
              <a:rPr lang="ru-RU" dirty="0"/>
              <a:t>проверяется умение извлекать информацию, представленную в таблицах, на диаграммах. </a:t>
            </a:r>
          </a:p>
          <a:p>
            <a:r>
              <a:rPr lang="ru-RU" b="1" dirty="0"/>
              <a:t>В задании </a:t>
            </a:r>
            <a:r>
              <a:rPr lang="ru-RU" b="1" dirty="0" smtClean="0"/>
              <a:t>7 (1б) </a:t>
            </a:r>
            <a:r>
              <a:rPr lang="ru-RU" dirty="0"/>
              <a:t>проверяется умение оперировать понятием модуль числа. </a:t>
            </a:r>
          </a:p>
          <a:p>
            <a:r>
              <a:rPr lang="ru-RU" b="1" dirty="0"/>
              <a:t>В задании </a:t>
            </a:r>
            <a:r>
              <a:rPr lang="ru-RU" b="1" dirty="0" smtClean="0"/>
              <a:t>8 (1б) </a:t>
            </a:r>
            <a:r>
              <a:rPr lang="ru-RU" dirty="0"/>
              <a:t>проверяется умение сравнивать обыкновенные дроби, десятичные дроби и смешанные числа. </a:t>
            </a:r>
          </a:p>
          <a:p>
            <a:r>
              <a:rPr lang="ru-RU" b="1" dirty="0"/>
              <a:t>В задании </a:t>
            </a:r>
            <a:r>
              <a:rPr lang="ru-RU" b="1" dirty="0" smtClean="0"/>
              <a:t>9 (2б) </a:t>
            </a:r>
            <a:r>
              <a:rPr lang="ru-RU" dirty="0"/>
              <a:t>проверяется умение находить значение арифметического выражения с обыкновенными дробями и смешанными числами, содержащего скобки. </a:t>
            </a:r>
            <a:endParaRPr lang="ru-RU" b="1" dirty="0">
              <a:solidFill>
                <a:srgbClr val="002060"/>
              </a:solidFill>
            </a:endParaRPr>
          </a:p>
        </p:txBody>
      </p:sp>
    </p:spTree>
    <p:extLst>
      <p:ext uri="{BB962C8B-B14F-4D97-AF65-F5344CB8AC3E}">
        <p14:creationId xmlns:p14="http://schemas.microsoft.com/office/powerpoint/2010/main" val="6726486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6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772816"/>
            <a:ext cx="8640960" cy="4464496"/>
          </a:xfrm>
        </p:spPr>
        <p:txBody>
          <a:bodyPr>
            <a:normAutofit lnSpcReduction="10000"/>
          </a:bodyPr>
          <a:lstStyle/>
          <a:p>
            <a:r>
              <a:rPr lang="ru-RU" b="1" dirty="0"/>
              <a:t>Задание </a:t>
            </a:r>
            <a:r>
              <a:rPr lang="ru-RU" b="1" dirty="0" smtClean="0"/>
              <a:t>10 (1б) </a:t>
            </a:r>
            <a:r>
              <a:rPr lang="ru-RU" dirty="0"/>
              <a:t>направлено на проверку умения решать несложные логические задачи, а также на проверку умения находить пересечение, объединение, подмножество в простейших ситуациях. </a:t>
            </a:r>
          </a:p>
          <a:p>
            <a:r>
              <a:rPr lang="ru-RU" b="1" dirty="0"/>
              <a:t>В задании </a:t>
            </a:r>
            <a:r>
              <a:rPr lang="ru-RU" b="1" dirty="0" smtClean="0"/>
              <a:t>11 (2б) </a:t>
            </a:r>
            <a:r>
              <a:rPr lang="ru-RU" dirty="0"/>
              <a:t>проверяются умения решать текстовые задачи на проценты, задачи практического содержания. </a:t>
            </a:r>
          </a:p>
          <a:p>
            <a:r>
              <a:rPr lang="ru-RU" b="1" dirty="0"/>
              <a:t>Задание </a:t>
            </a:r>
            <a:r>
              <a:rPr lang="ru-RU" b="1" dirty="0" smtClean="0"/>
              <a:t>12 (1б) </a:t>
            </a:r>
            <a:r>
              <a:rPr lang="ru-RU" dirty="0"/>
              <a:t>направлено на проверку умения применять геометрические представления при решении практических задач, а также на проверку навыков геометрических построений. </a:t>
            </a:r>
          </a:p>
          <a:p>
            <a:r>
              <a:rPr lang="ru-RU" b="1" dirty="0"/>
              <a:t>Задание </a:t>
            </a:r>
            <a:r>
              <a:rPr lang="ru-RU" b="1" dirty="0" smtClean="0"/>
              <a:t>13 (2б) </a:t>
            </a:r>
            <a:r>
              <a:rPr lang="ru-RU" dirty="0"/>
              <a:t>является заданием повышенного уровня сложности и направлено на проверку логического мышления, умения проводить математические рассуждения. </a:t>
            </a:r>
          </a:p>
          <a:p>
            <a:r>
              <a:rPr lang="ru-RU" dirty="0"/>
              <a:t>Успешное выполнение обучающимися заданий 12 и 13 в совокупности с высокими результатами по остальным заданиям говорит о целесообразности построения для них индивидуальных образовательных траекторий в целях развития их математических способностей. </a:t>
            </a:r>
            <a:endParaRPr lang="ru-RU" b="1" dirty="0">
              <a:solidFill>
                <a:srgbClr val="002060"/>
              </a:solidFill>
            </a:endParaRPr>
          </a:p>
        </p:txBody>
      </p:sp>
    </p:spTree>
    <p:extLst>
      <p:ext uri="{BB962C8B-B14F-4D97-AF65-F5344CB8AC3E}">
        <p14:creationId xmlns:p14="http://schemas.microsoft.com/office/powerpoint/2010/main" val="1261525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варианта ВПР 7 класса</a:t>
            </a:r>
            <a:endParaRPr lang="ru-RU" dirty="0"/>
          </a:p>
        </p:txBody>
      </p:sp>
      <p:sp>
        <p:nvSpPr>
          <p:cNvPr id="3" name="Объект 2"/>
          <p:cNvSpPr>
            <a:spLocks noGrp="1"/>
          </p:cNvSpPr>
          <p:nvPr>
            <p:ph idx="1"/>
          </p:nvPr>
        </p:nvSpPr>
        <p:spPr/>
        <p:txBody>
          <a:bodyPr/>
          <a:lstStyle/>
          <a:p>
            <a:r>
              <a:rPr lang="ru-RU" dirty="0"/>
              <a:t>Работа содержит 16 заданий.  </a:t>
            </a:r>
          </a:p>
          <a:p>
            <a:r>
              <a:rPr lang="ru-RU" dirty="0"/>
              <a:t>В заданиях 1–9, 11 и 13 необходимо записать только ответ. </a:t>
            </a:r>
          </a:p>
          <a:p>
            <a:r>
              <a:rPr lang="ru-RU" dirty="0"/>
              <a:t>В задании 12 нужно отметить точки на числовой прямой. </a:t>
            </a:r>
          </a:p>
          <a:p>
            <a:r>
              <a:rPr lang="ru-RU" dirty="0"/>
              <a:t>В задании 15 требуется схематично построить график функции. </a:t>
            </a:r>
          </a:p>
          <a:p>
            <a:r>
              <a:rPr lang="ru-RU" dirty="0"/>
              <a:t>В заданиях 10, 14, 16 требуется записать решение и ответ. </a:t>
            </a:r>
          </a:p>
        </p:txBody>
      </p:sp>
    </p:spTree>
    <p:extLst>
      <p:ext uri="{BB962C8B-B14F-4D97-AF65-F5344CB8AC3E}">
        <p14:creationId xmlns:p14="http://schemas.microsoft.com/office/powerpoint/2010/main" val="36450401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КЭС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218779973"/>
              </p:ext>
            </p:extLst>
          </p:nvPr>
        </p:nvGraphicFramePr>
        <p:xfrm>
          <a:off x="1043608" y="2348880"/>
          <a:ext cx="7543800" cy="2966720"/>
        </p:xfrm>
        <a:graphic>
          <a:graphicData uri="http://schemas.openxmlformats.org/drawingml/2006/table">
            <a:tbl>
              <a:tblPr firstRow="1" bandRow="1">
                <a:tableStyleId>{5C22544A-7EE6-4342-B048-85BDC9FD1C3A}</a:tableStyleId>
              </a:tblPr>
              <a:tblGrid>
                <a:gridCol w="869355">
                  <a:extLst>
                    <a:ext uri="{9D8B030D-6E8A-4147-A177-3AD203B41FA5}">
                      <a16:colId xmlns:a16="http://schemas.microsoft.com/office/drawing/2014/main" xmlns="" val="493877205"/>
                    </a:ext>
                  </a:extLst>
                </a:gridCol>
                <a:gridCol w="6674445">
                  <a:extLst>
                    <a:ext uri="{9D8B030D-6E8A-4147-A177-3AD203B41FA5}">
                      <a16:colId xmlns:a16="http://schemas.microsoft.com/office/drawing/2014/main" xmlns="" val="2717437891"/>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элементы содержания </a:t>
                      </a:r>
                    </a:p>
                  </a:txBody>
                  <a:tcPr/>
                </a:tc>
                <a:extLst>
                  <a:ext uri="{0D108BD9-81ED-4DB2-BD59-A6C34878D82A}">
                    <a16:rowId xmlns:a16="http://schemas.microsoft.com/office/drawing/2014/main" xmlns="" val="1292563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Числа и вычисления </a:t>
                      </a:r>
                    </a:p>
                  </a:txBody>
                  <a:tcPr/>
                </a:tc>
                <a:extLst>
                  <a:ext uri="{0D108BD9-81ED-4DB2-BD59-A6C34878D82A}">
                    <a16:rowId xmlns:a16="http://schemas.microsoft.com/office/drawing/2014/main" xmlns="" val="1780403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Алгебраические выражения </a:t>
                      </a:r>
                    </a:p>
                  </a:txBody>
                  <a:tcPr/>
                </a:tc>
                <a:extLst>
                  <a:ext uri="{0D108BD9-81ED-4DB2-BD59-A6C34878D82A}">
                    <a16:rowId xmlns:a16="http://schemas.microsoft.com/office/drawing/2014/main" xmlns="" val="905308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Уравнения</a:t>
                      </a:r>
                      <a:endParaRPr lang="ru-RU" dirty="0"/>
                    </a:p>
                  </a:txBody>
                  <a:tcPr/>
                </a:tc>
                <a:extLst>
                  <a:ext uri="{0D108BD9-81ED-4DB2-BD59-A6C34878D82A}">
                    <a16:rowId xmlns:a16="http://schemas.microsoft.com/office/drawing/2014/main" xmlns="" val="3105749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Функции </a:t>
                      </a:r>
                    </a:p>
                  </a:txBody>
                  <a:tcPr/>
                </a:tc>
                <a:extLst>
                  <a:ext uri="{0D108BD9-81ED-4DB2-BD59-A6C34878D82A}">
                    <a16:rowId xmlns:a16="http://schemas.microsoft.com/office/drawing/2014/main" xmlns="" val="1478838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Координаты на прямой </a:t>
                      </a:r>
                    </a:p>
                  </a:txBody>
                  <a:tcPr/>
                </a:tc>
                <a:extLst>
                  <a:ext uri="{0D108BD9-81ED-4DB2-BD59-A6C34878D82A}">
                    <a16:rowId xmlns:a16="http://schemas.microsoft.com/office/drawing/2014/main" xmlns="" val="14529671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Геометрия </a:t>
                      </a:r>
                    </a:p>
                  </a:txBody>
                  <a:tcPr/>
                </a:tc>
                <a:extLst>
                  <a:ext uri="{0D108BD9-81ED-4DB2-BD59-A6C34878D82A}">
                    <a16:rowId xmlns:a16="http://schemas.microsoft.com/office/drawing/2014/main" xmlns="" val="3577387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Статистика и теория вероятностей </a:t>
                      </a:r>
                    </a:p>
                  </a:txBody>
                  <a:tcPr/>
                </a:tc>
                <a:extLst>
                  <a:ext uri="{0D108BD9-81ED-4DB2-BD59-A6C34878D82A}">
                    <a16:rowId xmlns:a16="http://schemas.microsoft.com/office/drawing/2014/main" xmlns="" val="223518377"/>
                  </a:ext>
                </a:extLst>
              </a:tr>
            </a:tbl>
          </a:graphicData>
        </a:graphic>
      </p:graphicFrame>
    </p:spTree>
    <p:extLst>
      <p:ext uri="{BB962C8B-B14F-4D97-AF65-F5344CB8AC3E}">
        <p14:creationId xmlns:p14="http://schemas.microsoft.com/office/powerpoint/2010/main" val="4762413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59" y="0"/>
            <a:ext cx="7543800" cy="1450757"/>
          </a:xfrm>
        </p:spPr>
        <p:txBody>
          <a:bodyPr/>
          <a:lstStyle/>
          <a:p>
            <a:r>
              <a:rPr lang="ru-RU" dirty="0" smtClean="0"/>
              <a:t>КТ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15090450"/>
              </p:ext>
            </p:extLst>
          </p:nvPr>
        </p:nvGraphicFramePr>
        <p:xfrm>
          <a:off x="310383" y="1450757"/>
          <a:ext cx="8568951" cy="5232400"/>
        </p:xfrm>
        <a:graphic>
          <a:graphicData uri="http://schemas.openxmlformats.org/drawingml/2006/table">
            <a:tbl>
              <a:tblPr firstRow="1" bandRow="1">
                <a:tableStyleId>{5C22544A-7EE6-4342-B048-85BDC9FD1C3A}</a:tableStyleId>
              </a:tblPr>
              <a:tblGrid>
                <a:gridCol w="660321">
                  <a:extLst>
                    <a:ext uri="{9D8B030D-6E8A-4147-A177-3AD203B41FA5}">
                      <a16:colId xmlns:a16="http://schemas.microsoft.com/office/drawing/2014/main" xmlns="" val="2436308837"/>
                    </a:ext>
                  </a:extLst>
                </a:gridCol>
                <a:gridCol w="7908630">
                  <a:extLst>
                    <a:ext uri="{9D8B030D-6E8A-4147-A177-3AD203B41FA5}">
                      <a16:colId xmlns:a16="http://schemas.microsoft.com/office/drawing/2014/main" xmlns="" val="3128368695"/>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требования к уровню подготовки </a:t>
                      </a:r>
                    </a:p>
                  </a:txBody>
                  <a:tcPr/>
                </a:tc>
                <a:extLst>
                  <a:ext uri="{0D108BD9-81ED-4DB2-BD59-A6C34878D82A}">
                    <a16:rowId xmlns:a16="http://schemas.microsoft.com/office/drawing/2014/main" xmlns="" val="3410688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r>
                        <a:rPr lang="ru-RU" dirty="0" smtClean="0"/>
                        <a:t>Выполнять вычисления и преобразования выражений, в том числе используя </a:t>
                      </a:r>
                    </a:p>
                    <a:p>
                      <a:r>
                        <a:rPr lang="ru-RU" dirty="0" smtClean="0"/>
                        <a:t>приёмы рациональных вычислений </a:t>
                      </a:r>
                    </a:p>
                  </a:txBody>
                  <a:tcPr/>
                </a:tc>
                <a:extLst>
                  <a:ext uri="{0D108BD9-81ED-4DB2-BD59-A6C34878D82A}">
                    <a16:rowId xmlns:a16="http://schemas.microsoft.com/office/drawing/2014/main" xmlns="" val="3784851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Решать задачи разных типов на производительность, покупки, движение </a:t>
                      </a:r>
                    </a:p>
                  </a:txBody>
                  <a:tcPr/>
                </a:tc>
                <a:extLst>
                  <a:ext uri="{0D108BD9-81ED-4DB2-BD59-A6C34878D82A}">
                    <a16:rowId xmlns:a16="http://schemas.microsoft.com/office/drawing/2014/main" xmlns="" val="132631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Решать линейные уравнения, системы линейных уравнений </a:t>
                      </a:r>
                      <a:endParaRPr lang="ru-RU" dirty="0"/>
                    </a:p>
                  </a:txBody>
                  <a:tcPr/>
                </a:tc>
                <a:extLst>
                  <a:ext uri="{0D108BD9-81ED-4DB2-BD59-A6C34878D82A}">
                    <a16:rowId xmlns:a16="http://schemas.microsoft.com/office/drawing/2014/main" xmlns="" val="3345437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r>
                        <a:rPr lang="ru-RU" dirty="0" smtClean="0"/>
                        <a:t>Оперировать  понятиями «функция», «график  функции», «способы  задания </a:t>
                      </a:r>
                    </a:p>
                    <a:p>
                      <a:r>
                        <a:rPr lang="ru-RU" dirty="0" smtClean="0"/>
                        <a:t>функции», уметь строить график линейной функции</a:t>
                      </a:r>
                      <a:endParaRPr lang="ru-RU" dirty="0"/>
                    </a:p>
                  </a:txBody>
                  <a:tcPr/>
                </a:tc>
                <a:extLst>
                  <a:ext uri="{0D108BD9-81ED-4DB2-BD59-A6C34878D82A}">
                    <a16:rowId xmlns:a16="http://schemas.microsoft.com/office/drawing/2014/main" xmlns="" val="866136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r>
                        <a:rPr lang="ru-RU" dirty="0" smtClean="0"/>
                        <a:t>Оперировать  свойствами  геометрических  фигур,  применять  геометрические </a:t>
                      </a:r>
                    </a:p>
                    <a:p>
                      <a:r>
                        <a:rPr lang="ru-RU" dirty="0" smtClean="0"/>
                        <a:t>факты для решения задач </a:t>
                      </a:r>
                    </a:p>
                  </a:txBody>
                  <a:tcPr/>
                </a:tc>
                <a:extLst>
                  <a:ext uri="{0D108BD9-81ED-4DB2-BD59-A6C34878D82A}">
                    <a16:rowId xmlns:a16="http://schemas.microsoft.com/office/drawing/2014/main" xmlns="" val="80428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Извлекать информацию, представленную в таблицах, на диаграммах, графиках </a:t>
                      </a:r>
                    </a:p>
                  </a:txBody>
                  <a:tcPr/>
                </a:tc>
                <a:extLst>
                  <a:ext uri="{0D108BD9-81ED-4DB2-BD59-A6C34878D82A}">
                    <a16:rowId xmlns:a16="http://schemas.microsoft.com/office/drawing/2014/main" xmlns="" val="1345717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6.2</a:t>
                      </a:r>
                    </a:p>
                  </a:txBody>
                  <a:tcPr/>
                </a:tc>
                <a:tc>
                  <a:txBody>
                    <a:bodyPr/>
                    <a:lstStyle/>
                    <a:p>
                      <a:r>
                        <a:rPr lang="ru-RU" dirty="0" smtClean="0"/>
                        <a:t>Иллюстрировать с помощью графика реальную зависимость или процесс по их </a:t>
                      </a:r>
                    </a:p>
                    <a:p>
                      <a:r>
                        <a:rPr lang="ru-RU" dirty="0" smtClean="0"/>
                        <a:t>характеристикам, строить диаграммы и графики на основе данных </a:t>
                      </a:r>
                    </a:p>
                  </a:txBody>
                  <a:tcPr/>
                </a:tc>
                <a:extLst>
                  <a:ext uri="{0D108BD9-81ED-4DB2-BD59-A6C34878D82A}">
                    <a16:rowId xmlns:a16="http://schemas.microsoft.com/office/drawing/2014/main" xmlns="" val="220059917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6.3</a:t>
                      </a:r>
                    </a:p>
                  </a:txBody>
                  <a:tcPr/>
                </a:tc>
                <a:tc>
                  <a:txBody>
                    <a:bodyPr/>
                    <a:lstStyle/>
                    <a:p>
                      <a:r>
                        <a:rPr lang="ru-RU" dirty="0" smtClean="0"/>
                        <a:t>Строить цепочки умозаключений на основе использования правил логики</a:t>
                      </a:r>
                      <a:endParaRPr lang="ru-RU" dirty="0"/>
                    </a:p>
                  </a:txBody>
                  <a:tcPr/>
                </a:tc>
                <a:extLst>
                  <a:ext uri="{0D108BD9-81ED-4DB2-BD59-A6C34878D82A}">
                    <a16:rowId xmlns:a16="http://schemas.microsoft.com/office/drawing/2014/main" xmlns="" val="3521058700"/>
                  </a:ext>
                </a:extLst>
              </a:tr>
            </a:tbl>
          </a:graphicData>
        </a:graphic>
      </p:graphicFrame>
    </p:spTree>
    <p:extLst>
      <p:ext uri="{BB962C8B-B14F-4D97-AF65-F5344CB8AC3E}">
        <p14:creationId xmlns:p14="http://schemas.microsoft.com/office/powerpoint/2010/main" val="297118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543800" cy="1450757"/>
          </a:xfrm>
        </p:spPr>
        <p:txBody>
          <a:bodyPr/>
          <a:lstStyle/>
          <a:p>
            <a:r>
              <a:rPr lang="ru-RU" dirty="0" smtClean="0"/>
              <a:t>Что потребуется?</a:t>
            </a:r>
            <a:endParaRPr lang="ru-R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1" y="1412776"/>
            <a:ext cx="7790257" cy="5432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2499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Распределение заданий варианта проверочной работы по содержанию, </a:t>
            </a:r>
            <a:br>
              <a:rPr lang="ru-RU" sz="2800" dirty="0"/>
            </a:br>
            <a:r>
              <a:rPr lang="ru-RU" sz="2800" dirty="0"/>
              <a:t>проверяемым умениям и видам деятельности </a:t>
            </a:r>
          </a:p>
        </p:txBody>
      </p:sp>
      <p:sp>
        <p:nvSpPr>
          <p:cNvPr id="3" name="Объект 2"/>
          <p:cNvSpPr>
            <a:spLocks noGrp="1"/>
          </p:cNvSpPr>
          <p:nvPr>
            <p:ph idx="1"/>
          </p:nvPr>
        </p:nvSpPr>
        <p:spPr/>
        <p:txBody>
          <a:bodyPr>
            <a:normAutofit fontScale="85000" lnSpcReduction="20000"/>
          </a:bodyPr>
          <a:lstStyle/>
          <a:p>
            <a:r>
              <a:rPr lang="ru-RU" dirty="0"/>
              <a:t>В  заданиях 1, 2  проверяется  владение  понятиями «отрицательное </a:t>
            </a:r>
            <a:r>
              <a:rPr lang="ru-RU" dirty="0" smtClean="0"/>
              <a:t>число</a:t>
            </a:r>
            <a:r>
              <a:rPr lang="ru-RU" dirty="0"/>
              <a:t>», «обыкновенная  дробь», «десятичная  дробь»  и  вычислительными </a:t>
            </a:r>
            <a:r>
              <a:rPr lang="ru-RU" dirty="0" smtClean="0"/>
              <a:t>навыками</a:t>
            </a:r>
            <a:r>
              <a:rPr lang="ru-RU" dirty="0"/>
              <a:t>.  </a:t>
            </a:r>
          </a:p>
          <a:p>
            <a:r>
              <a:rPr lang="ru-RU" dirty="0"/>
              <a:t>В  задании 3 проверяется  умение  извлекать  информацию, </a:t>
            </a:r>
            <a:r>
              <a:rPr lang="ru-RU" dirty="0" smtClean="0"/>
              <a:t>представленную </a:t>
            </a:r>
            <a:r>
              <a:rPr lang="ru-RU" dirty="0"/>
              <a:t>в таблицах или на графиках. </a:t>
            </a:r>
            <a:endParaRPr lang="ru-RU" dirty="0" smtClean="0"/>
          </a:p>
          <a:p>
            <a:r>
              <a:rPr lang="ru-RU" dirty="0" smtClean="0"/>
              <a:t>В  </a:t>
            </a:r>
            <a:r>
              <a:rPr lang="ru-RU" dirty="0"/>
              <a:t>задании 4 проверяется  владение  основными  единицами  измерения </a:t>
            </a:r>
            <a:r>
              <a:rPr lang="ru-RU" dirty="0" smtClean="0"/>
              <a:t>длины</a:t>
            </a:r>
            <a:r>
              <a:rPr lang="ru-RU" dirty="0"/>
              <a:t>, площади, объёма, массы, времени, скорости. </a:t>
            </a:r>
          </a:p>
          <a:p>
            <a:r>
              <a:rPr lang="ru-RU" dirty="0"/>
              <a:t>Заданием 5 проверяется умение решать текстовые задачи на проценты. </a:t>
            </a:r>
          </a:p>
          <a:p>
            <a:r>
              <a:rPr lang="ru-RU" dirty="0"/>
              <a:t>Задание 6 направлено  на  проверку  умений  решать  несложные </a:t>
            </a:r>
            <a:r>
              <a:rPr lang="ru-RU" dirty="0" smtClean="0"/>
              <a:t>логические  </a:t>
            </a:r>
            <a:r>
              <a:rPr lang="ru-RU" dirty="0"/>
              <a:t>задачи,  а  также  находить  пересечение,  объединение, </a:t>
            </a:r>
            <a:r>
              <a:rPr lang="ru-RU" dirty="0" smtClean="0"/>
              <a:t>подмножество </a:t>
            </a:r>
            <a:r>
              <a:rPr lang="ru-RU" dirty="0"/>
              <a:t>в простейших ситуациях. </a:t>
            </a:r>
          </a:p>
          <a:p>
            <a:r>
              <a:rPr lang="ru-RU" dirty="0"/>
              <a:t>В  задании 7 проверяются  умения  извлекать  информацию, </a:t>
            </a:r>
            <a:r>
              <a:rPr lang="ru-RU" dirty="0" smtClean="0"/>
              <a:t>представленную </a:t>
            </a:r>
            <a:r>
              <a:rPr lang="ru-RU" dirty="0"/>
              <a:t>на диаграммах, а также выполнять оценки, прикидки. </a:t>
            </a:r>
          </a:p>
          <a:p>
            <a:r>
              <a:rPr lang="ru-RU" dirty="0"/>
              <a:t>В  задании 8 проверяется  владение  понятиями «функция», «график </a:t>
            </a:r>
            <a:r>
              <a:rPr lang="ru-RU" dirty="0" smtClean="0"/>
              <a:t>функции</a:t>
            </a:r>
            <a:r>
              <a:rPr lang="ru-RU" dirty="0"/>
              <a:t>», «способы задания функции». </a:t>
            </a:r>
          </a:p>
        </p:txBody>
      </p:sp>
    </p:spTree>
    <p:extLst>
      <p:ext uri="{BB962C8B-B14F-4D97-AF65-F5344CB8AC3E}">
        <p14:creationId xmlns:p14="http://schemas.microsoft.com/office/powerpoint/2010/main" val="638286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Распределение заданий варианта проверочной работы по содержанию, </a:t>
            </a:r>
            <a:br>
              <a:rPr lang="ru-RU" sz="2800" dirty="0"/>
            </a:br>
            <a:r>
              <a:rPr lang="ru-RU" sz="2800" dirty="0"/>
              <a:t>проверяемым умениям и видам деятельности </a:t>
            </a:r>
          </a:p>
        </p:txBody>
      </p:sp>
      <p:sp>
        <p:nvSpPr>
          <p:cNvPr id="3" name="Объект 2"/>
          <p:cNvSpPr>
            <a:spLocks noGrp="1"/>
          </p:cNvSpPr>
          <p:nvPr>
            <p:ph idx="1"/>
          </p:nvPr>
        </p:nvSpPr>
        <p:spPr/>
        <p:txBody>
          <a:bodyPr>
            <a:normAutofit fontScale="85000" lnSpcReduction="20000"/>
          </a:bodyPr>
          <a:lstStyle/>
          <a:p>
            <a:r>
              <a:rPr lang="ru-RU" dirty="0" smtClean="0"/>
              <a:t>В </a:t>
            </a:r>
            <a:r>
              <a:rPr lang="ru-RU" dirty="0"/>
              <a:t>задании 9 проверяется умение решать линейные уравнения, а также </a:t>
            </a:r>
            <a:r>
              <a:rPr lang="ru-RU" dirty="0" smtClean="0"/>
              <a:t>системы </a:t>
            </a:r>
            <a:r>
              <a:rPr lang="ru-RU" dirty="0"/>
              <a:t>линейных уравнений. </a:t>
            </a:r>
          </a:p>
          <a:p>
            <a:r>
              <a:rPr lang="ru-RU" dirty="0"/>
              <a:t>Задание 10 направлено  на  проверку  умения  извлекать  из  текста </a:t>
            </a:r>
            <a:r>
              <a:rPr lang="ru-RU" dirty="0" smtClean="0"/>
              <a:t>необходимую  </a:t>
            </a:r>
            <a:r>
              <a:rPr lang="ru-RU" dirty="0"/>
              <a:t>информацию,  делать  оценки,  прикидки  при  практических </a:t>
            </a:r>
            <a:r>
              <a:rPr lang="ru-RU" dirty="0" smtClean="0"/>
              <a:t>расчётах</a:t>
            </a:r>
            <a:r>
              <a:rPr lang="ru-RU" dirty="0"/>
              <a:t>. </a:t>
            </a:r>
          </a:p>
          <a:p>
            <a:r>
              <a:rPr lang="ru-RU" dirty="0"/>
              <a:t>В  задании 11 проверяется  умение  выполнять  преобразования </a:t>
            </a:r>
            <a:r>
              <a:rPr lang="ru-RU" dirty="0" smtClean="0"/>
              <a:t>буквенных </a:t>
            </a:r>
            <a:r>
              <a:rPr lang="ru-RU" dirty="0"/>
              <a:t>выражений с использованием формул сокращённого умножения. </a:t>
            </a:r>
          </a:p>
          <a:p>
            <a:r>
              <a:rPr lang="ru-RU" dirty="0"/>
              <a:t>В  задании 12 проверяется  умение  сравнивать  обыкновенные  дроби, </a:t>
            </a:r>
            <a:r>
              <a:rPr lang="ru-RU" dirty="0" smtClean="0"/>
              <a:t>десятичные </a:t>
            </a:r>
            <a:r>
              <a:rPr lang="ru-RU" dirty="0"/>
              <a:t>дроби и смешанные числа. </a:t>
            </a:r>
          </a:p>
          <a:p>
            <a:r>
              <a:rPr lang="ru-RU" dirty="0"/>
              <a:t>Задания 13 и 14 проверяют  умение  оперировать  свойствами </a:t>
            </a:r>
            <a:r>
              <a:rPr lang="ru-RU" dirty="0" smtClean="0"/>
              <a:t>геометрических </a:t>
            </a:r>
            <a:r>
              <a:rPr lang="ru-RU" dirty="0"/>
              <a:t>фигур, применять геометрические факты для решения задач. </a:t>
            </a:r>
          </a:p>
          <a:p>
            <a:r>
              <a:rPr lang="ru-RU" dirty="0"/>
              <a:t>В задании 15 проверяется умение представлять данные в виде таблиц, </a:t>
            </a:r>
            <a:r>
              <a:rPr lang="ru-RU" dirty="0" smtClean="0"/>
              <a:t>диаграмм</a:t>
            </a:r>
            <a:r>
              <a:rPr lang="ru-RU" dirty="0"/>
              <a:t>, графиков. </a:t>
            </a:r>
          </a:p>
          <a:p>
            <a:r>
              <a:rPr lang="ru-RU" dirty="0"/>
              <a:t>Задание 16 направлено на проверку умения решать текстовые задачи на </a:t>
            </a:r>
            <a:r>
              <a:rPr lang="ru-RU" dirty="0" smtClean="0"/>
              <a:t>производительность</a:t>
            </a:r>
            <a:r>
              <a:rPr lang="ru-RU" dirty="0"/>
              <a:t>, покупки, движение. </a:t>
            </a:r>
          </a:p>
        </p:txBody>
      </p:sp>
    </p:spTree>
    <p:extLst>
      <p:ext uri="{BB962C8B-B14F-4D97-AF65-F5344CB8AC3E}">
        <p14:creationId xmlns:p14="http://schemas.microsoft.com/office/powerpoint/2010/main" val="16089661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Распределение заданий проверочной работы по уровню сложности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78626219"/>
              </p:ext>
            </p:extLst>
          </p:nvPr>
        </p:nvGraphicFramePr>
        <p:xfrm>
          <a:off x="822325" y="1846263"/>
          <a:ext cx="7543800" cy="2301240"/>
        </p:xfrm>
        <a:graphic>
          <a:graphicData uri="http://schemas.openxmlformats.org/drawingml/2006/table">
            <a:tbl>
              <a:tblPr firstRow="1" bandRow="1">
                <a:tableStyleId>{5C22544A-7EE6-4342-B048-85BDC9FD1C3A}</a:tableStyleId>
              </a:tblPr>
              <a:tblGrid>
                <a:gridCol w="1589435">
                  <a:extLst>
                    <a:ext uri="{9D8B030D-6E8A-4147-A177-3AD203B41FA5}">
                      <a16:colId xmlns:a16="http://schemas.microsoft.com/office/drawing/2014/main" xmlns="" val="962255865"/>
                    </a:ext>
                  </a:extLst>
                </a:gridCol>
                <a:gridCol w="1368152">
                  <a:extLst>
                    <a:ext uri="{9D8B030D-6E8A-4147-A177-3AD203B41FA5}">
                      <a16:colId xmlns:a16="http://schemas.microsoft.com/office/drawing/2014/main" xmlns="" val="1043432131"/>
                    </a:ext>
                  </a:extLst>
                </a:gridCol>
                <a:gridCol w="1872208">
                  <a:extLst>
                    <a:ext uri="{9D8B030D-6E8A-4147-A177-3AD203B41FA5}">
                      <a16:colId xmlns:a16="http://schemas.microsoft.com/office/drawing/2014/main" xmlns="" val="2793914348"/>
                    </a:ext>
                  </a:extLst>
                </a:gridCol>
                <a:gridCol w="2714005">
                  <a:extLst>
                    <a:ext uri="{9D8B030D-6E8A-4147-A177-3AD203B41FA5}">
                      <a16:colId xmlns:a16="http://schemas.microsoft.com/office/drawing/2014/main" xmlns="" val="3641134312"/>
                    </a:ext>
                  </a:extLst>
                </a:gridCol>
              </a:tblGrid>
              <a:tr h="370840">
                <a:tc>
                  <a:txBody>
                    <a:bodyPr/>
                    <a:lstStyle/>
                    <a:p>
                      <a:r>
                        <a:rPr lang="ru-RU" dirty="0" smtClean="0"/>
                        <a:t> Уровень сложности </a:t>
                      </a:r>
                    </a:p>
                    <a:p>
                      <a:r>
                        <a:rPr lang="ru-RU" dirty="0" smtClean="0"/>
                        <a:t>  </a:t>
                      </a:r>
                      <a:endParaRPr lang="ru-RU" dirty="0"/>
                    </a:p>
                  </a:txBody>
                  <a:tcPr/>
                </a:tc>
                <a:tc>
                  <a:txBody>
                    <a:bodyPr/>
                    <a:lstStyle/>
                    <a:p>
                      <a:r>
                        <a:rPr lang="ru-RU" dirty="0" smtClean="0"/>
                        <a:t>Количество </a:t>
                      </a:r>
                    </a:p>
                    <a:p>
                      <a:r>
                        <a:rPr lang="ru-RU" dirty="0" smtClean="0"/>
                        <a:t>заданий </a:t>
                      </a:r>
                    </a:p>
                    <a:p>
                      <a:endParaRPr lang="ru-RU" dirty="0"/>
                    </a:p>
                  </a:txBody>
                  <a:tcPr/>
                </a:tc>
                <a:tc>
                  <a:txBody>
                    <a:bodyPr/>
                    <a:lstStyle/>
                    <a:p>
                      <a:r>
                        <a:rPr lang="ru-RU" dirty="0" smtClean="0"/>
                        <a:t>Максимальный </a:t>
                      </a:r>
                    </a:p>
                    <a:p>
                      <a:r>
                        <a:rPr lang="ru-RU" dirty="0" smtClean="0"/>
                        <a:t>первичный </a:t>
                      </a:r>
                    </a:p>
                    <a:p>
                      <a:r>
                        <a:rPr lang="ru-RU" dirty="0" smtClean="0"/>
                        <a:t>балл </a:t>
                      </a:r>
                    </a:p>
                    <a:p>
                      <a:endParaRPr lang="ru-RU" dirty="0"/>
                    </a:p>
                  </a:txBody>
                  <a:tcPr/>
                </a:tc>
                <a:tc>
                  <a:txBody>
                    <a:bodyPr/>
                    <a:lstStyle/>
                    <a:p>
                      <a:r>
                        <a:rPr lang="ru-RU" dirty="0" smtClean="0"/>
                        <a:t>Процент от максимального первично-</a:t>
                      </a:r>
                    </a:p>
                    <a:p>
                      <a:r>
                        <a:rPr lang="ru-RU" dirty="0" err="1" smtClean="0"/>
                        <a:t>го</a:t>
                      </a:r>
                      <a:r>
                        <a:rPr lang="ru-RU" dirty="0" smtClean="0"/>
                        <a:t> балла  </a:t>
                      </a:r>
                    </a:p>
                  </a:txBody>
                  <a:tcPr/>
                </a:tc>
                <a:extLst>
                  <a:ext uri="{0D108BD9-81ED-4DB2-BD59-A6C34878D82A}">
                    <a16:rowId xmlns:a16="http://schemas.microsoft.com/office/drawing/2014/main" xmlns="" val="4144091756"/>
                  </a:ext>
                </a:extLst>
              </a:tr>
              <a:tr h="370840">
                <a:tc>
                  <a:txBody>
                    <a:bodyPr/>
                    <a:lstStyle/>
                    <a:p>
                      <a:r>
                        <a:rPr lang="ru-RU" dirty="0" smtClean="0"/>
                        <a:t>Базовый</a:t>
                      </a:r>
                      <a:endParaRPr lang="ru-RU" dirty="0"/>
                    </a:p>
                  </a:txBody>
                  <a:tcPr/>
                </a:tc>
                <a:tc>
                  <a:txBody>
                    <a:bodyPr/>
                    <a:lstStyle/>
                    <a:p>
                      <a:r>
                        <a:rPr lang="ru-RU" dirty="0" smtClean="0"/>
                        <a:t>12</a:t>
                      </a:r>
                      <a:endParaRPr lang="ru-RU" dirty="0"/>
                    </a:p>
                  </a:txBody>
                  <a:tcPr/>
                </a:tc>
                <a:tc>
                  <a:txBody>
                    <a:bodyPr/>
                    <a:lstStyle/>
                    <a:p>
                      <a:r>
                        <a:rPr lang="ru-RU" dirty="0" smtClean="0"/>
                        <a:t>13</a:t>
                      </a:r>
                      <a:endParaRPr lang="ru-RU" dirty="0"/>
                    </a:p>
                  </a:txBody>
                  <a:tcPr/>
                </a:tc>
                <a:tc>
                  <a:txBody>
                    <a:bodyPr/>
                    <a:lstStyle/>
                    <a:p>
                      <a:r>
                        <a:rPr lang="ru-RU" dirty="0" smtClean="0"/>
                        <a:t>68</a:t>
                      </a:r>
                      <a:endParaRPr lang="ru-RU" dirty="0"/>
                    </a:p>
                  </a:txBody>
                  <a:tcPr/>
                </a:tc>
                <a:extLst>
                  <a:ext uri="{0D108BD9-81ED-4DB2-BD59-A6C34878D82A}">
                    <a16:rowId xmlns:a16="http://schemas.microsoft.com/office/drawing/2014/main" xmlns="" val="982428719"/>
                  </a:ext>
                </a:extLst>
              </a:tr>
              <a:tr h="370840">
                <a:tc>
                  <a:txBody>
                    <a:bodyPr/>
                    <a:lstStyle/>
                    <a:p>
                      <a:r>
                        <a:rPr lang="ru-RU" dirty="0" smtClean="0"/>
                        <a:t>Повышенный </a:t>
                      </a:r>
                      <a:endParaRPr lang="ru-RU" dirty="0"/>
                    </a:p>
                  </a:txBody>
                  <a:tcPr/>
                </a:tc>
                <a:tc>
                  <a:txBody>
                    <a:bodyPr/>
                    <a:lstStyle/>
                    <a:p>
                      <a:r>
                        <a:rPr lang="ru-RU" dirty="0" smtClean="0"/>
                        <a:t>4</a:t>
                      </a:r>
                      <a:endParaRPr lang="ru-RU" dirty="0"/>
                    </a:p>
                  </a:txBody>
                  <a:tcPr/>
                </a:tc>
                <a:tc>
                  <a:txBody>
                    <a:bodyPr/>
                    <a:lstStyle/>
                    <a:p>
                      <a:r>
                        <a:rPr lang="ru-RU" dirty="0" smtClean="0"/>
                        <a:t>6</a:t>
                      </a:r>
                      <a:endParaRPr lang="ru-RU" dirty="0"/>
                    </a:p>
                  </a:txBody>
                  <a:tcPr/>
                </a:tc>
                <a:tc>
                  <a:txBody>
                    <a:bodyPr/>
                    <a:lstStyle/>
                    <a:p>
                      <a:r>
                        <a:rPr lang="ru-RU" dirty="0" smtClean="0"/>
                        <a:t>32</a:t>
                      </a:r>
                      <a:endParaRPr lang="ru-RU" dirty="0"/>
                    </a:p>
                  </a:txBody>
                  <a:tcPr/>
                </a:tc>
                <a:extLst>
                  <a:ext uri="{0D108BD9-81ED-4DB2-BD59-A6C34878D82A}">
                    <a16:rowId xmlns:a16="http://schemas.microsoft.com/office/drawing/2014/main" xmlns="" val="171182261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Итого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100 </a:t>
                      </a:r>
                    </a:p>
                  </a:txBody>
                  <a:tcPr/>
                </a:tc>
                <a:extLst>
                  <a:ext uri="{0D108BD9-81ED-4DB2-BD59-A6C34878D82A}">
                    <a16:rowId xmlns:a16="http://schemas.microsoft.com/office/drawing/2014/main" xmlns="" val="424230550"/>
                  </a:ext>
                </a:extLst>
              </a:tr>
            </a:tbl>
          </a:graphicData>
        </a:graphic>
      </p:graphicFrame>
    </p:spTree>
    <p:extLst>
      <p:ext uri="{BB962C8B-B14F-4D97-AF65-F5344CB8AC3E}">
        <p14:creationId xmlns:p14="http://schemas.microsoft.com/office/powerpoint/2010/main" val="5391263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Система оценивания выполнения отдельных заданий и проверочной </a:t>
            </a:r>
            <a:br>
              <a:rPr lang="ru-RU" sz="4000" dirty="0"/>
            </a:br>
            <a:r>
              <a:rPr lang="ru-RU" sz="4000" dirty="0"/>
              <a:t>работы в целом</a:t>
            </a:r>
          </a:p>
        </p:txBody>
      </p:sp>
      <p:sp>
        <p:nvSpPr>
          <p:cNvPr id="3" name="Объект 2"/>
          <p:cNvSpPr>
            <a:spLocks noGrp="1"/>
          </p:cNvSpPr>
          <p:nvPr>
            <p:ph idx="1"/>
          </p:nvPr>
        </p:nvSpPr>
        <p:spPr/>
        <p:txBody>
          <a:bodyPr/>
          <a:lstStyle/>
          <a:p>
            <a:r>
              <a:rPr lang="ru-RU" dirty="0"/>
              <a:t>Правильное  решение  каждого  из  заданий 1–11, 13, 15 </a:t>
            </a:r>
            <a:r>
              <a:rPr lang="ru-RU" dirty="0" smtClean="0"/>
              <a:t>оценивается 1  </a:t>
            </a:r>
            <a:r>
              <a:rPr lang="ru-RU" dirty="0"/>
              <a:t>баллом.  Задание  считается  выполненным  верно,  если  ученик  дал  верный </a:t>
            </a:r>
            <a:r>
              <a:rPr lang="ru-RU" dirty="0" smtClean="0"/>
              <a:t>ответ</a:t>
            </a:r>
            <a:r>
              <a:rPr lang="ru-RU" dirty="0"/>
              <a:t>:  записал  правильное  число,  правильную  величину;  изобразил </a:t>
            </a:r>
            <a:r>
              <a:rPr lang="ru-RU" dirty="0" smtClean="0"/>
              <a:t>правильный </a:t>
            </a:r>
            <a:r>
              <a:rPr lang="ru-RU" dirty="0"/>
              <a:t>рисунок.  </a:t>
            </a:r>
          </a:p>
          <a:p>
            <a:r>
              <a:rPr lang="ru-RU" dirty="0"/>
              <a:t>Выполнение заданий 12, 14, 16 оценивается от 0 до 2 баллов. </a:t>
            </a:r>
            <a:r>
              <a:rPr lang="ru-RU" i="1" dirty="0" smtClean="0"/>
              <a:t>Критерии оценивания прилагаются к конкретному варианту работы.</a:t>
            </a:r>
            <a:endParaRPr lang="ru-RU" i="1" dirty="0"/>
          </a:p>
          <a:p>
            <a:r>
              <a:rPr lang="ru-RU" dirty="0"/>
              <a:t>Максимальный первичный балл — 19. </a:t>
            </a:r>
          </a:p>
        </p:txBody>
      </p:sp>
    </p:spTree>
    <p:extLst>
      <p:ext uri="{BB962C8B-B14F-4D97-AF65-F5344CB8AC3E}">
        <p14:creationId xmlns:p14="http://schemas.microsoft.com/office/powerpoint/2010/main" val="15655090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Рекомендации по переводу первичных баллов </a:t>
            </a:r>
            <a:br>
              <a:rPr lang="ru-RU" sz="4000" dirty="0"/>
            </a:br>
            <a:r>
              <a:rPr lang="ru-RU" sz="4000" dirty="0"/>
              <a:t>в отметки по пятибалльной шкале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416911450"/>
              </p:ext>
            </p:extLst>
          </p:nvPr>
        </p:nvGraphicFramePr>
        <p:xfrm>
          <a:off x="822325" y="1846263"/>
          <a:ext cx="7543800" cy="155448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145103599"/>
                    </a:ext>
                  </a:extLst>
                </a:gridCol>
                <a:gridCol w="1508760">
                  <a:extLst>
                    <a:ext uri="{9D8B030D-6E8A-4147-A177-3AD203B41FA5}">
                      <a16:colId xmlns:a16="http://schemas.microsoft.com/office/drawing/2014/main" xmlns="" val="2441236381"/>
                    </a:ext>
                  </a:extLst>
                </a:gridCol>
                <a:gridCol w="1508760">
                  <a:extLst>
                    <a:ext uri="{9D8B030D-6E8A-4147-A177-3AD203B41FA5}">
                      <a16:colId xmlns:a16="http://schemas.microsoft.com/office/drawing/2014/main" xmlns="" val="3465297646"/>
                    </a:ext>
                  </a:extLst>
                </a:gridCol>
                <a:gridCol w="1508760">
                  <a:extLst>
                    <a:ext uri="{9D8B030D-6E8A-4147-A177-3AD203B41FA5}">
                      <a16:colId xmlns:a16="http://schemas.microsoft.com/office/drawing/2014/main" xmlns="" val="3153514128"/>
                    </a:ext>
                  </a:extLst>
                </a:gridCol>
                <a:gridCol w="1508760">
                  <a:extLst>
                    <a:ext uri="{9D8B030D-6E8A-4147-A177-3AD203B41FA5}">
                      <a16:colId xmlns:a16="http://schemas.microsoft.com/office/drawing/2014/main" xmlns="" val="1381206683"/>
                    </a:ext>
                  </a:extLst>
                </a:gridCol>
              </a:tblGrid>
              <a:tr h="370840">
                <a:tc>
                  <a:txBody>
                    <a:bodyPr/>
                    <a:lstStyle/>
                    <a:p>
                      <a:pPr algn="ctr"/>
                      <a:r>
                        <a:rPr lang="ru-RU" dirty="0" smtClean="0"/>
                        <a:t>Отметка по </a:t>
                      </a:r>
                    </a:p>
                    <a:p>
                      <a:pPr algn="ctr"/>
                      <a:r>
                        <a:rPr lang="ru-RU" dirty="0" smtClean="0"/>
                        <a:t>пятибалльной шкале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«2»</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«3» </a:t>
                      </a:r>
                    </a:p>
                    <a:p>
                      <a:pPr algn="ct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extLst>
                  <a:ext uri="{0D108BD9-81ED-4DB2-BD59-A6C34878D82A}">
                    <a16:rowId xmlns:a16="http://schemas.microsoft.com/office/drawing/2014/main" xmlns="" val="3386746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Первичные баллы</a:t>
                      </a:r>
                    </a:p>
                  </a:txBody>
                  <a:tcPr/>
                </a:tc>
                <a:tc>
                  <a:txBody>
                    <a:bodyPr/>
                    <a:lstStyle/>
                    <a:p>
                      <a:pPr algn="ctr"/>
                      <a:r>
                        <a:rPr lang="ru-RU" dirty="0" smtClean="0"/>
                        <a:t>0-6</a:t>
                      </a:r>
                      <a:endParaRPr lang="ru-RU" dirty="0"/>
                    </a:p>
                  </a:txBody>
                  <a:tcPr/>
                </a:tc>
                <a:tc>
                  <a:txBody>
                    <a:bodyPr/>
                    <a:lstStyle/>
                    <a:p>
                      <a:pPr algn="ctr"/>
                      <a:r>
                        <a:rPr lang="ru-RU" dirty="0" smtClean="0"/>
                        <a:t>7-11</a:t>
                      </a:r>
                      <a:endParaRPr lang="ru-RU" dirty="0"/>
                    </a:p>
                  </a:txBody>
                  <a:tcPr/>
                </a:tc>
                <a:tc>
                  <a:txBody>
                    <a:bodyPr/>
                    <a:lstStyle/>
                    <a:p>
                      <a:pPr algn="ctr"/>
                      <a:r>
                        <a:rPr lang="ru-RU" dirty="0" smtClean="0"/>
                        <a:t>12-15</a:t>
                      </a:r>
                      <a:endParaRPr lang="ru-RU" dirty="0"/>
                    </a:p>
                  </a:txBody>
                  <a:tcPr/>
                </a:tc>
                <a:tc>
                  <a:txBody>
                    <a:bodyPr/>
                    <a:lstStyle/>
                    <a:p>
                      <a:pPr algn="ctr"/>
                      <a:r>
                        <a:rPr lang="ru-RU" dirty="0" smtClean="0"/>
                        <a:t>16-19</a:t>
                      </a:r>
                      <a:endParaRPr lang="ru-RU" dirty="0"/>
                    </a:p>
                  </a:txBody>
                  <a:tcPr/>
                </a:tc>
                <a:extLst>
                  <a:ext uri="{0D108BD9-81ED-4DB2-BD59-A6C34878D82A}">
                    <a16:rowId xmlns:a16="http://schemas.microsoft.com/office/drawing/2014/main" xmlns="" val="3229290686"/>
                  </a:ext>
                </a:extLst>
              </a:tr>
            </a:tbl>
          </a:graphicData>
        </a:graphic>
      </p:graphicFrame>
    </p:spTree>
    <p:extLst>
      <p:ext uri="{BB962C8B-B14F-4D97-AF65-F5344CB8AC3E}">
        <p14:creationId xmlns:p14="http://schemas.microsoft.com/office/powerpoint/2010/main" val="18986817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Иные рекомендации</a:t>
            </a:r>
            <a:endParaRPr lang="ru-RU" dirty="0"/>
          </a:p>
        </p:txBody>
      </p:sp>
      <p:sp>
        <p:nvSpPr>
          <p:cNvPr id="3" name="Объект 2"/>
          <p:cNvSpPr>
            <a:spLocks noGrp="1"/>
          </p:cNvSpPr>
          <p:nvPr>
            <p:ph idx="1"/>
          </p:nvPr>
        </p:nvSpPr>
        <p:spPr/>
        <p:txBody>
          <a:bodyPr/>
          <a:lstStyle/>
          <a:p>
            <a:r>
              <a:rPr lang="ru-RU" b="1" dirty="0"/>
              <a:t>Продолжительность проверочной </a:t>
            </a:r>
            <a:r>
              <a:rPr lang="ru-RU" b="1" dirty="0" smtClean="0"/>
              <a:t>работы:</a:t>
            </a:r>
            <a:endParaRPr lang="ru-RU" b="1" dirty="0"/>
          </a:p>
          <a:p>
            <a:r>
              <a:rPr lang="ru-RU" dirty="0"/>
              <a:t>На выполнение проверочной работы по математике даётся 90 минут.  </a:t>
            </a:r>
          </a:p>
          <a:p>
            <a:r>
              <a:rPr lang="ru-RU" dirty="0"/>
              <a:t> </a:t>
            </a:r>
            <a:r>
              <a:rPr lang="ru-RU" b="1" dirty="0" smtClean="0"/>
              <a:t>Дополнительные </a:t>
            </a:r>
            <a:r>
              <a:rPr lang="ru-RU" b="1" dirty="0"/>
              <a:t>материалы и </a:t>
            </a:r>
            <a:r>
              <a:rPr lang="ru-RU" b="1" dirty="0" smtClean="0"/>
              <a:t>оборудование:  </a:t>
            </a:r>
            <a:endParaRPr lang="ru-RU" b="1" dirty="0"/>
          </a:p>
          <a:p>
            <a:r>
              <a:rPr lang="ru-RU" dirty="0"/>
              <a:t>Дополнительные материалы и оборудование не требуются. </a:t>
            </a:r>
          </a:p>
          <a:p>
            <a:r>
              <a:rPr lang="ru-RU" dirty="0"/>
              <a:t> </a:t>
            </a:r>
            <a:r>
              <a:rPr lang="ru-RU" b="1" dirty="0" smtClean="0"/>
              <a:t>Рекомендации </a:t>
            </a:r>
            <a:r>
              <a:rPr lang="ru-RU" b="1" dirty="0"/>
              <a:t>по подготовке к проверочной </a:t>
            </a:r>
            <a:r>
              <a:rPr lang="ru-RU" b="1" dirty="0" smtClean="0"/>
              <a:t>работе: </a:t>
            </a:r>
            <a:endParaRPr lang="ru-RU" b="1" dirty="0"/>
          </a:p>
          <a:p>
            <a:r>
              <a:rPr lang="ru-RU" dirty="0"/>
              <a:t>Специальная подготовка к проверочной работе не требуется. </a:t>
            </a:r>
          </a:p>
        </p:txBody>
      </p:sp>
    </p:spTree>
    <p:extLst>
      <p:ext uri="{BB962C8B-B14F-4D97-AF65-F5344CB8AC3E}">
        <p14:creationId xmlns:p14="http://schemas.microsoft.com/office/powerpoint/2010/main" val="24297419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tx2">
                    <a:lumMod val="50000"/>
                  </a:schemeClr>
                </a:solidFill>
              </a:rPr>
              <a:t>Задание 1. Б (1 балл) 3 мин.</a:t>
            </a:r>
            <a:endParaRPr lang="ru-RU" b="1" dirty="0">
              <a:solidFill>
                <a:schemeClr val="tx2">
                  <a:lumMod val="50000"/>
                </a:schemeClr>
              </a:solidFill>
            </a:endParaRPr>
          </a:p>
        </p:txBody>
      </p:sp>
      <p:sp>
        <p:nvSpPr>
          <p:cNvPr id="3" name="Объект 2"/>
          <p:cNvSpPr>
            <a:spLocks noGrp="1"/>
          </p:cNvSpPr>
          <p:nvPr>
            <p:ph idx="1"/>
          </p:nvPr>
        </p:nvSpPr>
        <p:spPr>
          <a:xfrm>
            <a:off x="310384" y="1916832"/>
            <a:ext cx="8568952" cy="4248472"/>
          </a:xfrm>
        </p:spPr>
        <p:txBody>
          <a:bodyPr>
            <a:normAutofit/>
          </a:bodyPr>
          <a:lstStyle/>
          <a:p>
            <a:pPr marL="0" indent="0" algn="just">
              <a:buNone/>
            </a:pPr>
            <a:r>
              <a:rPr lang="ru-RU" dirty="0"/>
              <a:t>Умения: Развитие  </a:t>
            </a:r>
            <a:r>
              <a:rPr lang="ru-RU" dirty="0" smtClean="0"/>
              <a:t>представлений  </a:t>
            </a:r>
            <a:r>
              <a:rPr lang="ru-RU" dirty="0"/>
              <a:t>о  числе </a:t>
            </a:r>
            <a:r>
              <a:rPr lang="ru-RU" dirty="0" smtClean="0"/>
              <a:t>и  </a:t>
            </a:r>
            <a:r>
              <a:rPr lang="ru-RU" dirty="0"/>
              <a:t>числовых  </a:t>
            </a:r>
            <a:r>
              <a:rPr lang="ru-RU" dirty="0" smtClean="0"/>
              <a:t>системах  </a:t>
            </a:r>
            <a:r>
              <a:rPr lang="ru-RU" dirty="0"/>
              <a:t>от  </a:t>
            </a:r>
            <a:r>
              <a:rPr lang="ru-RU" dirty="0" smtClean="0"/>
              <a:t>натуральных </a:t>
            </a:r>
            <a:r>
              <a:rPr lang="ru-RU" dirty="0"/>
              <a:t>до </a:t>
            </a:r>
            <a:r>
              <a:rPr lang="ru-RU" dirty="0" smtClean="0"/>
              <a:t>действительных чисел</a:t>
            </a:r>
          </a:p>
          <a:p>
            <a:pPr marL="0" indent="0" algn="just">
              <a:buNone/>
            </a:pPr>
            <a:r>
              <a:rPr lang="ru-RU" dirty="0"/>
              <a:t>Содержание: Оперировать  на  </a:t>
            </a:r>
            <a:r>
              <a:rPr lang="ru-RU" dirty="0" smtClean="0"/>
              <a:t>базовом </a:t>
            </a:r>
            <a:r>
              <a:rPr lang="ru-RU" dirty="0"/>
              <a:t>уровне понятиями </a:t>
            </a:r>
            <a:r>
              <a:rPr lang="ru-RU" dirty="0" smtClean="0"/>
              <a:t>«</a:t>
            </a:r>
            <a:r>
              <a:rPr lang="ru-RU" dirty="0"/>
              <a:t>обыкновенная </a:t>
            </a:r>
            <a:r>
              <a:rPr lang="ru-RU" dirty="0" smtClean="0"/>
              <a:t>дробь</a:t>
            </a:r>
            <a:r>
              <a:rPr lang="ru-RU" dirty="0"/>
              <a:t>», «смешанное </a:t>
            </a:r>
            <a:r>
              <a:rPr lang="ru-RU" dirty="0" smtClean="0"/>
              <a:t>число»</a:t>
            </a:r>
          </a:p>
          <a:p>
            <a:pPr marL="0" indent="0" algn="just">
              <a:buNone/>
            </a:pPr>
            <a:r>
              <a:rPr lang="ru-RU" dirty="0" smtClean="0"/>
              <a:t>  Найти значение выражения </a:t>
            </a:r>
          </a:p>
        </p:txBody>
      </p:sp>
      <p:pic>
        <p:nvPicPr>
          <p:cNvPr id="4" name="Рисунок 3"/>
          <p:cNvPicPr>
            <a:picLocks noChangeAspect="1"/>
          </p:cNvPicPr>
          <p:nvPr/>
        </p:nvPicPr>
        <p:blipFill>
          <a:blip r:embed="rId2"/>
          <a:stretch>
            <a:fillRect/>
          </a:stretch>
        </p:blipFill>
        <p:spPr>
          <a:xfrm>
            <a:off x="3594735" y="3284984"/>
            <a:ext cx="1000125" cy="628650"/>
          </a:xfrm>
          <a:prstGeom prst="rect">
            <a:avLst/>
          </a:prstGeom>
        </p:spPr>
      </p:pic>
      <p:pic>
        <p:nvPicPr>
          <p:cNvPr id="5" name="Рисунок 4"/>
          <p:cNvPicPr>
            <a:picLocks noChangeAspect="1"/>
          </p:cNvPicPr>
          <p:nvPr/>
        </p:nvPicPr>
        <p:blipFill>
          <a:blip r:embed="rId3"/>
          <a:stretch>
            <a:fillRect/>
          </a:stretch>
        </p:blipFill>
        <p:spPr>
          <a:xfrm>
            <a:off x="3625166" y="4149080"/>
            <a:ext cx="1009650" cy="762000"/>
          </a:xfrm>
          <a:prstGeom prst="rect">
            <a:avLst/>
          </a:prstGeom>
        </p:spPr>
      </p:pic>
      <p:pic>
        <p:nvPicPr>
          <p:cNvPr id="6" name="Рисунок 5"/>
          <p:cNvPicPr>
            <a:picLocks noChangeAspect="1"/>
          </p:cNvPicPr>
          <p:nvPr/>
        </p:nvPicPr>
        <p:blipFill>
          <a:blip r:embed="rId4"/>
          <a:stretch>
            <a:fillRect/>
          </a:stretch>
        </p:blipFill>
        <p:spPr>
          <a:xfrm>
            <a:off x="5004048" y="4168130"/>
            <a:ext cx="1009650" cy="742950"/>
          </a:xfrm>
          <a:prstGeom prst="rect">
            <a:avLst/>
          </a:prstGeom>
        </p:spPr>
      </p:pic>
      <p:pic>
        <p:nvPicPr>
          <p:cNvPr id="7" name="Рисунок 6"/>
          <p:cNvPicPr>
            <a:picLocks noChangeAspect="1"/>
          </p:cNvPicPr>
          <p:nvPr/>
        </p:nvPicPr>
        <p:blipFill>
          <a:blip r:embed="rId5"/>
          <a:stretch>
            <a:fillRect/>
          </a:stretch>
        </p:blipFill>
        <p:spPr>
          <a:xfrm>
            <a:off x="6382930" y="4168130"/>
            <a:ext cx="1295400" cy="771525"/>
          </a:xfrm>
          <a:prstGeom prst="rect">
            <a:avLst/>
          </a:prstGeom>
        </p:spPr>
      </p:pic>
      <p:pic>
        <p:nvPicPr>
          <p:cNvPr id="8" name="Рисунок 7"/>
          <p:cNvPicPr>
            <a:picLocks noChangeAspect="1"/>
          </p:cNvPicPr>
          <p:nvPr/>
        </p:nvPicPr>
        <p:blipFill>
          <a:blip r:embed="rId6"/>
          <a:stretch>
            <a:fillRect/>
          </a:stretch>
        </p:blipFill>
        <p:spPr>
          <a:xfrm>
            <a:off x="1703359" y="4201467"/>
            <a:ext cx="1047750" cy="704850"/>
          </a:xfrm>
          <a:prstGeom prst="rect">
            <a:avLst/>
          </a:prstGeom>
        </p:spPr>
      </p:pic>
      <p:sp>
        <p:nvSpPr>
          <p:cNvPr id="9" name="TextBox 8"/>
          <p:cNvSpPr txBox="1"/>
          <p:nvPr/>
        </p:nvSpPr>
        <p:spPr>
          <a:xfrm>
            <a:off x="8100392" y="5975443"/>
            <a:ext cx="679994" cy="369332"/>
          </a:xfrm>
          <a:prstGeom prst="rect">
            <a:avLst/>
          </a:prstGeom>
          <a:noFill/>
        </p:spPr>
        <p:txBody>
          <a:bodyPr wrap="none" rtlCol="0">
            <a:spAutoFit/>
          </a:bodyPr>
          <a:lstStyle/>
          <a:p>
            <a:r>
              <a:rPr lang="ru-RU" dirty="0" smtClean="0"/>
              <a:t>ОГЭ6</a:t>
            </a:r>
            <a:endParaRPr lang="ru-RU" dirty="0"/>
          </a:p>
        </p:txBody>
      </p:sp>
    </p:spTree>
    <p:extLst>
      <p:ext uri="{BB962C8B-B14F-4D97-AF65-F5344CB8AC3E}">
        <p14:creationId xmlns:p14="http://schemas.microsoft.com/office/powerpoint/2010/main" val="42866272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9776"/>
            <a:ext cx="8229600" cy="1143000"/>
          </a:xfrm>
        </p:spPr>
        <p:txBody>
          <a:bodyPr>
            <a:normAutofit/>
          </a:bodyPr>
          <a:lstStyle/>
          <a:p>
            <a:r>
              <a:rPr lang="ru-RU" b="1" dirty="0" smtClean="0">
                <a:solidFill>
                  <a:schemeClr val="tx2">
                    <a:lumMod val="50000"/>
                  </a:schemeClr>
                </a:solidFill>
              </a:rPr>
              <a:t>Задание 2. </a:t>
            </a:r>
            <a:r>
              <a:rPr lang="ru-RU" b="1" dirty="0">
                <a:solidFill>
                  <a:schemeClr val="tx2">
                    <a:lumMod val="50000"/>
                  </a:schemeClr>
                </a:solidFill>
              </a:rPr>
              <a:t>Б (1 балл) 3 мин.</a:t>
            </a:r>
          </a:p>
        </p:txBody>
      </p:sp>
      <p:sp>
        <p:nvSpPr>
          <p:cNvPr id="3" name="Объект 2"/>
          <p:cNvSpPr>
            <a:spLocks noGrp="1"/>
          </p:cNvSpPr>
          <p:nvPr>
            <p:ph idx="1"/>
          </p:nvPr>
        </p:nvSpPr>
        <p:spPr>
          <a:xfrm>
            <a:off x="457200" y="1916832"/>
            <a:ext cx="8229600" cy="4176464"/>
          </a:xfrm>
        </p:spPr>
        <p:txBody>
          <a:bodyPr>
            <a:normAutofit/>
          </a:bodyPr>
          <a:lstStyle/>
          <a:p>
            <a:pPr marL="0" indent="0" algn="just">
              <a:buNone/>
            </a:pPr>
            <a:r>
              <a:rPr lang="ru-RU" dirty="0"/>
              <a:t>Умения: Развитие  представлений  о  числе и  числовых  системах  от  натуральных до действительных чисел</a:t>
            </a:r>
          </a:p>
          <a:p>
            <a:pPr marL="0" indent="0" algn="just">
              <a:buNone/>
            </a:pPr>
            <a:r>
              <a:rPr lang="ru-RU" dirty="0"/>
              <a:t>Содержание: Оперировать  на  базовом уровне понятиями </a:t>
            </a:r>
            <a:r>
              <a:rPr lang="ru-RU" dirty="0" smtClean="0"/>
              <a:t>«десятичная </a:t>
            </a:r>
            <a:r>
              <a:rPr lang="ru-RU" dirty="0"/>
              <a:t>дробь</a:t>
            </a:r>
            <a:r>
              <a:rPr lang="ru-RU" dirty="0" smtClean="0"/>
              <a:t>»</a:t>
            </a:r>
            <a:endParaRPr lang="ru-RU" dirty="0"/>
          </a:p>
          <a:p>
            <a:pPr marL="0" indent="0" algn="just">
              <a:buNone/>
            </a:pPr>
            <a:r>
              <a:rPr lang="ru-RU" dirty="0"/>
              <a:t>Найдите значение выражения: </a:t>
            </a:r>
          </a:p>
        </p:txBody>
      </p:sp>
      <p:pic>
        <p:nvPicPr>
          <p:cNvPr id="4" name="Рисунок 3"/>
          <p:cNvPicPr>
            <a:picLocks noChangeAspect="1"/>
          </p:cNvPicPr>
          <p:nvPr/>
        </p:nvPicPr>
        <p:blipFill>
          <a:blip r:embed="rId2"/>
          <a:stretch>
            <a:fillRect/>
          </a:stretch>
        </p:blipFill>
        <p:spPr>
          <a:xfrm>
            <a:off x="755576" y="4365104"/>
            <a:ext cx="1314450" cy="428625"/>
          </a:xfrm>
          <a:prstGeom prst="rect">
            <a:avLst/>
          </a:prstGeom>
        </p:spPr>
      </p:pic>
      <p:pic>
        <p:nvPicPr>
          <p:cNvPr id="5" name="Рисунок 4"/>
          <p:cNvPicPr>
            <a:picLocks noChangeAspect="1"/>
          </p:cNvPicPr>
          <p:nvPr/>
        </p:nvPicPr>
        <p:blipFill>
          <a:blip r:embed="rId3"/>
          <a:stretch>
            <a:fillRect/>
          </a:stretch>
        </p:blipFill>
        <p:spPr>
          <a:xfrm>
            <a:off x="3923928" y="3140968"/>
            <a:ext cx="838200" cy="666750"/>
          </a:xfrm>
          <a:prstGeom prst="rect">
            <a:avLst/>
          </a:prstGeom>
        </p:spPr>
      </p:pic>
      <p:pic>
        <p:nvPicPr>
          <p:cNvPr id="6" name="Рисунок 5"/>
          <p:cNvPicPr>
            <a:picLocks noChangeAspect="1"/>
          </p:cNvPicPr>
          <p:nvPr/>
        </p:nvPicPr>
        <p:blipFill>
          <a:blip r:embed="rId4"/>
          <a:stretch>
            <a:fillRect/>
          </a:stretch>
        </p:blipFill>
        <p:spPr>
          <a:xfrm>
            <a:off x="2368402" y="4407966"/>
            <a:ext cx="1285875" cy="342900"/>
          </a:xfrm>
          <a:prstGeom prst="rect">
            <a:avLst/>
          </a:prstGeom>
        </p:spPr>
      </p:pic>
      <p:pic>
        <p:nvPicPr>
          <p:cNvPr id="7" name="Рисунок 6"/>
          <p:cNvPicPr>
            <a:picLocks noChangeAspect="1"/>
          </p:cNvPicPr>
          <p:nvPr/>
        </p:nvPicPr>
        <p:blipFill>
          <a:blip r:embed="rId5"/>
          <a:stretch>
            <a:fillRect/>
          </a:stretch>
        </p:blipFill>
        <p:spPr>
          <a:xfrm>
            <a:off x="3851920" y="4298429"/>
            <a:ext cx="1295400" cy="495300"/>
          </a:xfrm>
          <a:prstGeom prst="rect">
            <a:avLst/>
          </a:prstGeom>
        </p:spPr>
      </p:pic>
      <p:pic>
        <p:nvPicPr>
          <p:cNvPr id="8" name="Рисунок 7"/>
          <p:cNvPicPr>
            <a:picLocks noChangeAspect="1"/>
          </p:cNvPicPr>
          <p:nvPr/>
        </p:nvPicPr>
        <p:blipFill>
          <a:blip r:embed="rId6"/>
          <a:stretch>
            <a:fillRect/>
          </a:stretch>
        </p:blipFill>
        <p:spPr>
          <a:xfrm>
            <a:off x="5167118" y="4407966"/>
            <a:ext cx="1390650" cy="361950"/>
          </a:xfrm>
          <a:prstGeom prst="rect">
            <a:avLst/>
          </a:prstGeom>
        </p:spPr>
      </p:pic>
      <p:pic>
        <p:nvPicPr>
          <p:cNvPr id="9" name="Рисунок 8"/>
          <p:cNvPicPr>
            <a:picLocks noChangeAspect="1"/>
          </p:cNvPicPr>
          <p:nvPr/>
        </p:nvPicPr>
        <p:blipFill>
          <a:blip r:embed="rId7"/>
          <a:stretch>
            <a:fillRect/>
          </a:stretch>
        </p:blipFill>
        <p:spPr>
          <a:xfrm>
            <a:off x="6732240" y="4327004"/>
            <a:ext cx="1504950" cy="466725"/>
          </a:xfrm>
          <a:prstGeom prst="rect">
            <a:avLst/>
          </a:prstGeom>
        </p:spPr>
      </p:pic>
      <p:sp>
        <p:nvSpPr>
          <p:cNvPr id="10" name="TextBox 9"/>
          <p:cNvSpPr txBox="1"/>
          <p:nvPr/>
        </p:nvSpPr>
        <p:spPr>
          <a:xfrm>
            <a:off x="7897193" y="5908630"/>
            <a:ext cx="679994" cy="369332"/>
          </a:xfrm>
          <a:prstGeom prst="rect">
            <a:avLst/>
          </a:prstGeom>
          <a:noFill/>
        </p:spPr>
        <p:txBody>
          <a:bodyPr wrap="none" rtlCol="0">
            <a:spAutoFit/>
          </a:bodyPr>
          <a:lstStyle/>
          <a:p>
            <a:r>
              <a:rPr lang="ru-RU" dirty="0" smtClean="0"/>
              <a:t>ОГЭ6</a:t>
            </a:r>
            <a:endParaRPr lang="ru-RU" dirty="0"/>
          </a:p>
        </p:txBody>
      </p:sp>
    </p:spTree>
    <p:extLst>
      <p:ext uri="{BB962C8B-B14F-4D97-AF65-F5344CB8AC3E}">
        <p14:creationId xmlns:p14="http://schemas.microsoft.com/office/powerpoint/2010/main" val="20309505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5760"/>
            <a:ext cx="8229600" cy="1143000"/>
          </a:xfrm>
        </p:spPr>
        <p:txBody>
          <a:bodyPr>
            <a:normAutofit/>
          </a:bodyPr>
          <a:lstStyle/>
          <a:p>
            <a:r>
              <a:rPr lang="ru-RU" b="1" dirty="0">
                <a:solidFill>
                  <a:schemeClr val="tx2">
                    <a:lumMod val="50000"/>
                  </a:schemeClr>
                </a:solidFill>
              </a:rPr>
              <a:t>Задание </a:t>
            </a:r>
            <a:r>
              <a:rPr lang="ru-RU" b="1" dirty="0" smtClean="0">
                <a:solidFill>
                  <a:schemeClr val="tx2">
                    <a:lumMod val="50000"/>
                  </a:schemeClr>
                </a:solidFill>
              </a:rPr>
              <a:t>3. Б (1 балл) 2 мин.</a:t>
            </a:r>
            <a:endParaRPr lang="ru-RU" b="1" dirty="0">
              <a:solidFill>
                <a:schemeClr val="tx2">
                  <a:lumMod val="50000"/>
                </a:schemeClr>
              </a:solidFill>
            </a:endParaRPr>
          </a:p>
        </p:txBody>
      </p:sp>
      <p:sp>
        <p:nvSpPr>
          <p:cNvPr id="3" name="Объект 2"/>
          <p:cNvSpPr>
            <a:spLocks noGrp="1"/>
          </p:cNvSpPr>
          <p:nvPr>
            <p:ph idx="1"/>
          </p:nvPr>
        </p:nvSpPr>
        <p:spPr>
          <a:xfrm>
            <a:off x="107504" y="1844824"/>
            <a:ext cx="8784976" cy="4392488"/>
          </a:xfrm>
        </p:spPr>
        <p:txBody>
          <a:bodyPr>
            <a:normAutofit lnSpcReduction="10000"/>
          </a:bodyPr>
          <a:lstStyle/>
          <a:p>
            <a:pPr marL="0" indent="0" algn="just">
              <a:buNone/>
            </a:pPr>
            <a:r>
              <a:rPr lang="ru-RU" dirty="0" smtClean="0"/>
              <a:t>Умения: </a:t>
            </a:r>
            <a:r>
              <a:rPr lang="ru-RU" dirty="0"/>
              <a:t>Умение  извлекать информацию, представленную  в таблицах,  на  диаграммах, графиках </a:t>
            </a:r>
            <a:endParaRPr lang="ru-RU" dirty="0" smtClean="0"/>
          </a:p>
          <a:p>
            <a:pPr marL="0" indent="0" algn="just">
              <a:buNone/>
            </a:pPr>
            <a:r>
              <a:rPr lang="ru-RU" dirty="0"/>
              <a:t>Содержание: Читать  информацию, </a:t>
            </a:r>
            <a:r>
              <a:rPr lang="ru-RU" dirty="0" smtClean="0"/>
              <a:t>представленную </a:t>
            </a:r>
            <a:r>
              <a:rPr lang="ru-RU" dirty="0"/>
              <a:t>в виде </a:t>
            </a:r>
            <a:r>
              <a:rPr lang="ru-RU" dirty="0" smtClean="0"/>
              <a:t>таблицы</a:t>
            </a:r>
            <a:r>
              <a:rPr lang="ru-RU" dirty="0"/>
              <a:t>,  диаграммы, </a:t>
            </a:r>
            <a:r>
              <a:rPr lang="ru-RU" dirty="0" smtClean="0"/>
              <a:t>графика </a:t>
            </a:r>
            <a:r>
              <a:rPr lang="ru-RU" dirty="0"/>
              <a:t>/ </a:t>
            </a:r>
            <a:r>
              <a:rPr lang="ru-RU" i="1" dirty="0"/>
              <a:t>извлекать, </a:t>
            </a:r>
            <a:r>
              <a:rPr lang="ru-RU" i="1" dirty="0" smtClean="0"/>
              <a:t>интерпретировать информацию</a:t>
            </a:r>
            <a:r>
              <a:rPr lang="ru-RU" i="1" dirty="0"/>
              <a:t>,  </a:t>
            </a:r>
            <a:r>
              <a:rPr lang="ru-RU" i="1" dirty="0" smtClean="0"/>
              <a:t>представленную  </a:t>
            </a:r>
            <a:r>
              <a:rPr lang="ru-RU" i="1" dirty="0"/>
              <a:t>в  </a:t>
            </a:r>
            <a:r>
              <a:rPr lang="ru-RU" i="1" dirty="0" smtClean="0"/>
              <a:t>таблицах  </a:t>
            </a:r>
            <a:r>
              <a:rPr lang="ru-RU" i="1" dirty="0"/>
              <a:t>и  на  диаграммах, </a:t>
            </a:r>
            <a:r>
              <a:rPr lang="ru-RU" i="1" dirty="0" smtClean="0"/>
              <a:t>отражающую  свойства </a:t>
            </a:r>
            <a:r>
              <a:rPr lang="ru-RU" i="1" dirty="0"/>
              <a:t>и </a:t>
            </a:r>
            <a:r>
              <a:rPr lang="ru-RU" i="1" dirty="0" smtClean="0"/>
              <a:t>характеристики </a:t>
            </a:r>
            <a:r>
              <a:rPr lang="ru-RU" i="1" dirty="0"/>
              <a:t>реальных процессов </a:t>
            </a:r>
            <a:r>
              <a:rPr lang="ru-RU" i="1" dirty="0" smtClean="0"/>
              <a:t>и </a:t>
            </a:r>
            <a:r>
              <a:rPr lang="ru-RU" i="1" dirty="0"/>
              <a:t>явлений </a:t>
            </a:r>
            <a:endParaRPr lang="ru-RU" i="1" dirty="0" smtClean="0"/>
          </a:p>
          <a:p>
            <a:pPr marL="0" indent="0" algn="just">
              <a:buNone/>
            </a:pPr>
            <a:endParaRPr lang="ru-RU" i="1" dirty="0"/>
          </a:p>
          <a:p>
            <a:pPr marL="0" indent="0" algn="just">
              <a:buNone/>
            </a:pPr>
            <a:endParaRPr lang="ru-RU" i="1" dirty="0" smtClean="0"/>
          </a:p>
          <a:p>
            <a:pPr marL="0" indent="0" algn="just">
              <a:buNone/>
            </a:pPr>
            <a:endParaRPr lang="ru-RU" i="1" dirty="0"/>
          </a:p>
          <a:p>
            <a:pPr marL="0" indent="0" algn="just">
              <a:buNone/>
            </a:pPr>
            <a:endParaRPr lang="ru-RU" i="1" dirty="0" smtClean="0"/>
          </a:p>
          <a:p>
            <a:pPr marL="0" indent="0" algn="just">
              <a:buNone/>
            </a:pPr>
            <a:endParaRPr lang="ru-RU" dirty="0" smtClean="0"/>
          </a:p>
          <a:p>
            <a:pPr marL="0" indent="0" algn="just">
              <a:buNone/>
            </a:pPr>
            <a:r>
              <a:rPr lang="ru-RU" dirty="0" smtClean="0"/>
              <a:t>Выбор одной ячейки, соответствующей требованию</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861048"/>
            <a:ext cx="6135164"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225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50000"/>
                  </a:schemeClr>
                </a:solidFill>
              </a:rPr>
              <a:t>Задание 3. Б (1 балл) 2 мин.</a:t>
            </a:r>
            <a:endParaRPr lang="ru-RU"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56769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3861048"/>
            <a:ext cx="5848350"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28023" y="2348880"/>
            <a:ext cx="2764457" cy="646331"/>
          </a:xfrm>
          <a:prstGeom prst="rect">
            <a:avLst/>
          </a:prstGeom>
          <a:noFill/>
        </p:spPr>
        <p:txBody>
          <a:bodyPr wrap="square" rtlCol="0">
            <a:spAutoFit/>
          </a:bodyPr>
          <a:lstStyle/>
          <a:p>
            <a:r>
              <a:rPr lang="ru-RU" dirty="0" smtClean="0"/>
              <a:t>Суммирование ячеек, идущих не подряд</a:t>
            </a:r>
            <a:endParaRPr lang="ru-RU" dirty="0"/>
          </a:p>
        </p:txBody>
      </p:sp>
      <p:sp>
        <p:nvSpPr>
          <p:cNvPr id="5" name="TextBox 4"/>
          <p:cNvSpPr txBox="1"/>
          <p:nvPr/>
        </p:nvSpPr>
        <p:spPr>
          <a:xfrm>
            <a:off x="251520" y="4509120"/>
            <a:ext cx="2448272" cy="923330"/>
          </a:xfrm>
          <a:prstGeom prst="rect">
            <a:avLst/>
          </a:prstGeom>
          <a:noFill/>
        </p:spPr>
        <p:txBody>
          <a:bodyPr wrap="square" rtlCol="0">
            <a:spAutoFit/>
          </a:bodyPr>
          <a:lstStyle/>
          <a:p>
            <a:r>
              <a:rPr lang="ru-RU" dirty="0" smtClean="0"/>
              <a:t>Выбор столбца, соответствующего двум условиям</a:t>
            </a:r>
            <a:endParaRPr lang="ru-RU" dirty="0"/>
          </a:p>
        </p:txBody>
      </p:sp>
    </p:spTree>
    <p:extLst>
      <p:ext uri="{BB962C8B-B14F-4D97-AF65-F5344CB8AC3E}">
        <p14:creationId xmlns:p14="http://schemas.microsoft.com/office/powerpoint/2010/main" val="2059799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Ссылки</a:t>
            </a:r>
            <a:endParaRPr lang="ru-RU" dirty="0"/>
          </a:p>
        </p:txBody>
      </p:sp>
      <p:sp>
        <p:nvSpPr>
          <p:cNvPr id="3" name="Объект 2"/>
          <p:cNvSpPr>
            <a:spLocks noGrp="1"/>
          </p:cNvSpPr>
          <p:nvPr>
            <p:ph idx="1"/>
          </p:nvPr>
        </p:nvSpPr>
        <p:spPr/>
        <p:txBody>
          <a:bodyPr/>
          <a:lstStyle/>
          <a:p>
            <a:r>
              <a:rPr lang="en-US" dirty="0">
                <a:hlinkClick r:id="rId2"/>
              </a:rPr>
              <a:t>https://fioco.ru/ru/osoko/vpr</a:t>
            </a:r>
            <a:r>
              <a:rPr lang="en-US" dirty="0" smtClean="0">
                <a:hlinkClick r:id="rId2"/>
              </a:rPr>
              <a:t>/</a:t>
            </a:r>
            <a:r>
              <a:rPr lang="ru-RU" dirty="0" smtClean="0"/>
              <a:t> </a:t>
            </a:r>
          </a:p>
          <a:p>
            <a:r>
              <a:rPr lang="en-US" dirty="0">
                <a:hlinkClick r:id="rId3"/>
              </a:rPr>
              <a:t>https://</a:t>
            </a:r>
            <a:r>
              <a:rPr lang="en-US" dirty="0" smtClean="0">
                <a:hlinkClick r:id="rId3"/>
              </a:rPr>
              <a:t>fioco.ru/obraztsi_i_opisaniya_proverochnyh_rabot_2019</a:t>
            </a:r>
            <a:r>
              <a:rPr lang="ru-RU" dirty="0" smtClean="0"/>
              <a:t> </a:t>
            </a:r>
          </a:p>
          <a:p>
            <a:r>
              <a:rPr lang="en-US" dirty="0">
                <a:hlinkClick r:id="rId4"/>
              </a:rPr>
              <a:t>https://4vpr.ru</a:t>
            </a:r>
            <a:r>
              <a:rPr lang="en-US" dirty="0" smtClean="0">
                <a:hlinkClick r:id="rId4"/>
              </a:rPr>
              <a:t>/</a:t>
            </a:r>
            <a:r>
              <a:rPr lang="ru-RU" dirty="0" smtClean="0"/>
              <a:t> </a:t>
            </a:r>
            <a:endParaRPr lang="ru-RU" dirty="0"/>
          </a:p>
        </p:txBody>
      </p:sp>
    </p:spTree>
    <p:extLst>
      <p:ext uri="{BB962C8B-B14F-4D97-AF65-F5344CB8AC3E}">
        <p14:creationId xmlns:p14="http://schemas.microsoft.com/office/powerpoint/2010/main" val="42251423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9776"/>
            <a:ext cx="8229600" cy="1143000"/>
          </a:xfrm>
        </p:spPr>
        <p:txBody>
          <a:bodyPr>
            <a:normAutofit/>
          </a:bodyPr>
          <a:lstStyle/>
          <a:p>
            <a:r>
              <a:rPr lang="ru-RU" b="1" dirty="0">
                <a:solidFill>
                  <a:schemeClr val="tx2">
                    <a:lumMod val="50000"/>
                  </a:schemeClr>
                </a:solidFill>
              </a:rPr>
              <a:t>Задание 4. Б (1 балл) 4 мин.</a:t>
            </a:r>
          </a:p>
        </p:txBody>
      </p:sp>
      <p:sp>
        <p:nvSpPr>
          <p:cNvPr id="3" name="Объект 2"/>
          <p:cNvSpPr>
            <a:spLocks noGrp="1"/>
          </p:cNvSpPr>
          <p:nvPr>
            <p:ph idx="1"/>
          </p:nvPr>
        </p:nvSpPr>
        <p:spPr>
          <a:xfrm>
            <a:off x="457200" y="1816224"/>
            <a:ext cx="8229600" cy="4205064"/>
          </a:xfrm>
        </p:spPr>
        <p:txBody>
          <a:bodyPr>
            <a:normAutofit/>
          </a:bodyPr>
          <a:lstStyle/>
          <a:p>
            <a:pPr marL="0" indent="0" algn="just">
              <a:buNone/>
            </a:pPr>
            <a:r>
              <a:rPr lang="ru-RU" dirty="0"/>
              <a:t>Умения: Умение  </a:t>
            </a:r>
            <a:r>
              <a:rPr lang="ru-RU" dirty="0" smtClean="0"/>
              <a:t>применять  изученные понятия</a:t>
            </a:r>
            <a:r>
              <a:rPr lang="ru-RU" dirty="0"/>
              <a:t>, </a:t>
            </a:r>
            <a:r>
              <a:rPr lang="ru-RU" dirty="0" smtClean="0"/>
              <a:t>результаты</a:t>
            </a:r>
            <a:r>
              <a:rPr lang="ru-RU" dirty="0"/>
              <a:t>,  методы  для </a:t>
            </a:r>
            <a:r>
              <a:rPr lang="ru-RU" dirty="0" smtClean="0"/>
              <a:t>решения  </a:t>
            </a:r>
            <a:r>
              <a:rPr lang="ru-RU" dirty="0"/>
              <a:t>задач </a:t>
            </a:r>
            <a:r>
              <a:rPr lang="ru-RU" dirty="0" smtClean="0"/>
              <a:t>практического характера  </a:t>
            </a:r>
            <a:r>
              <a:rPr lang="ru-RU" dirty="0"/>
              <a:t>и  задач </a:t>
            </a:r>
            <a:r>
              <a:rPr lang="ru-RU" dirty="0" smtClean="0"/>
              <a:t>из  </a:t>
            </a:r>
            <a:r>
              <a:rPr lang="ru-RU" dirty="0"/>
              <a:t>смежных  </a:t>
            </a:r>
            <a:r>
              <a:rPr lang="ru-RU" dirty="0" smtClean="0"/>
              <a:t>дисциплин.</a:t>
            </a:r>
          </a:p>
          <a:p>
            <a:pPr marL="0" indent="0" algn="just">
              <a:buNone/>
            </a:pPr>
            <a:r>
              <a:rPr lang="ru-RU" dirty="0"/>
              <a:t>Содержание: </a:t>
            </a:r>
            <a:r>
              <a:rPr lang="ru-RU" i="1" dirty="0"/>
              <a:t>Записывать  числовые </a:t>
            </a:r>
            <a:r>
              <a:rPr lang="ru-RU" i="1" dirty="0" smtClean="0"/>
              <a:t>значения  </a:t>
            </a:r>
            <a:r>
              <a:rPr lang="ru-RU" i="1" dirty="0"/>
              <a:t>реальных  </a:t>
            </a:r>
            <a:r>
              <a:rPr lang="ru-RU" i="1" dirty="0" smtClean="0"/>
              <a:t>величин  </a:t>
            </a:r>
            <a:r>
              <a:rPr lang="ru-RU" i="1" dirty="0"/>
              <a:t>с  </a:t>
            </a:r>
            <a:r>
              <a:rPr lang="ru-RU" i="1" dirty="0" smtClean="0"/>
              <a:t>использованием  </a:t>
            </a:r>
            <a:r>
              <a:rPr lang="ru-RU" i="1" dirty="0"/>
              <a:t>разных  систем  </a:t>
            </a:r>
            <a:r>
              <a:rPr lang="ru-RU" i="1" dirty="0" smtClean="0"/>
              <a:t>измерения </a:t>
            </a:r>
          </a:p>
          <a:p>
            <a:pPr marL="0" indent="0" algn="just">
              <a:buNone/>
            </a:pPr>
            <a:endParaRPr lang="ru-RU" i="1" dirty="0"/>
          </a:p>
          <a:p>
            <a:pPr marL="0" indent="0" algn="just">
              <a:buNone/>
            </a:pPr>
            <a:r>
              <a:rPr lang="ru-RU" dirty="0" smtClean="0"/>
              <a:t>Одна единица измерения зафиксирована, другая – описана словесно.</a:t>
            </a:r>
          </a:p>
          <a:p>
            <a:pPr marL="0" indent="0" algn="just">
              <a:buNone/>
            </a:pPr>
            <a:r>
              <a:rPr lang="ru-RU" dirty="0" smtClean="0"/>
              <a:t>Автомобиль (поезд, самолет) едет (летит) со скоростью Х км/ч. Сколько метров он преодолевает за одну секунду?</a:t>
            </a:r>
          </a:p>
          <a:p>
            <a:pPr marL="0" indent="0" algn="just">
              <a:buNone/>
            </a:pPr>
            <a:endParaRPr lang="ru-RU" b="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89767"/>
            <a:ext cx="56769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65792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5. Б (1 балл) 4 мин.</a:t>
            </a:r>
            <a:endParaRPr lang="ru-RU" b="1" dirty="0">
              <a:solidFill>
                <a:schemeClr val="tx2">
                  <a:lumMod val="50000"/>
                </a:schemeClr>
              </a:solidFill>
            </a:endParaRPr>
          </a:p>
        </p:txBody>
      </p:sp>
      <p:sp>
        <p:nvSpPr>
          <p:cNvPr id="3" name="Объект 2"/>
          <p:cNvSpPr>
            <a:spLocks noGrp="1"/>
          </p:cNvSpPr>
          <p:nvPr>
            <p:ph idx="1"/>
          </p:nvPr>
        </p:nvSpPr>
        <p:spPr>
          <a:xfrm>
            <a:off x="822959" y="1925920"/>
            <a:ext cx="7543801" cy="4023360"/>
          </a:xfrm>
        </p:spPr>
        <p:txBody>
          <a:bodyPr>
            <a:normAutofit fontScale="92500" lnSpcReduction="10000"/>
          </a:bodyPr>
          <a:lstStyle/>
          <a:p>
            <a:pPr marL="0" indent="0" algn="just">
              <a:buNone/>
            </a:pPr>
            <a:r>
              <a:rPr lang="ru-RU" dirty="0"/>
              <a:t>Умения:  Умение  </a:t>
            </a:r>
            <a:r>
              <a:rPr lang="ru-RU" dirty="0" smtClean="0"/>
              <a:t>применять  </a:t>
            </a:r>
            <a:r>
              <a:rPr lang="ru-RU" dirty="0"/>
              <a:t>изученные </a:t>
            </a:r>
            <a:r>
              <a:rPr lang="ru-RU" dirty="0" smtClean="0"/>
              <a:t>понятия</a:t>
            </a:r>
            <a:r>
              <a:rPr lang="ru-RU" dirty="0"/>
              <a:t>, </a:t>
            </a:r>
            <a:r>
              <a:rPr lang="ru-RU" dirty="0" smtClean="0"/>
              <a:t>результаты</a:t>
            </a:r>
            <a:r>
              <a:rPr lang="ru-RU" dirty="0"/>
              <a:t>,  методы  для </a:t>
            </a:r>
            <a:r>
              <a:rPr lang="ru-RU" dirty="0" smtClean="0"/>
              <a:t>решения  </a:t>
            </a:r>
            <a:r>
              <a:rPr lang="ru-RU" dirty="0"/>
              <a:t>задач </a:t>
            </a:r>
            <a:r>
              <a:rPr lang="ru-RU" dirty="0" smtClean="0"/>
              <a:t>практического характера  </a:t>
            </a:r>
            <a:r>
              <a:rPr lang="ru-RU" dirty="0"/>
              <a:t>и  задач </a:t>
            </a:r>
            <a:r>
              <a:rPr lang="ru-RU" dirty="0" smtClean="0"/>
              <a:t>из  </a:t>
            </a:r>
            <a:r>
              <a:rPr lang="ru-RU" dirty="0"/>
              <a:t>смежных  </a:t>
            </a:r>
            <a:r>
              <a:rPr lang="ru-RU" dirty="0" smtClean="0"/>
              <a:t>дисциплин</a:t>
            </a:r>
          </a:p>
          <a:p>
            <a:pPr marL="0" indent="0" algn="just">
              <a:buNone/>
            </a:pPr>
            <a:r>
              <a:rPr lang="ru-RU" dirty="0"/>
              <a:t>Содержание: Решать  задачи  на  </a:t>
            </a:r>
            <a:r>
              <a:rPr lang="ru-RU" dirty="0" smtClean="0"/>
              <a:t>покупки</a:t>
            </a:r>
            <a:r>
              <a:rPr lang="ru-RU" dirty="0"/>
              <a:t>;  находить  </a:t>
            </a:r>
            <a:r>
              <a:rPr lang="ru-RU" dirty="0" smtClean="0"/>
              <a:t>процент  </a:t>
            </a:r>
            <a:r>
              <a:rPr lang="ru-RU" dirty="0"/>
              <a:t>от  числа,  </a:t>
            </a:r>
            <a:r>
              <a:rPr lang="ru-RU" dirty="0" smtClean="0"/>
              <a:t>число по  </a:t>
            </a:r>
            <a:r>
              <a:rPr lang="ru-RU" dirty="0"/>
              <a:t>проценту  от  него, </a:t>
            </a:r>
            <a:r>
              <a:rPr lang="ru-RU" dirty="0" smtClean="0"/>
              <a:t>процентное </a:t>
            </a:r>
            <a:r>
              <a:rPr lang="ru-RU" dirty="0"/>
              <a:t>отношение </a:t>
            </a:r>
            <a:r>
              <a:rPr lang="ru-RU" dirty="0" smtClean="0"/>
              <a:t>двух  </a:t>
            </a:r>
            <a:r>
              <a:rPr lang="ru-RU" dirty="0"/>
              <a:t>чисел,  </a:t>
            </a:r>
            <a:r>
              <a:rPr lang="ru-RU" dirty="0" smtClean="0"/>
              <a:t>процентное </a:t>
            </a:r>
            <a:r>
              <a:rPr lang="ru-RU" dirty="0"/>
              <a:t>снижение или </a:t>
            </a:r>
            <a:r>
              <a:rPr lang="ru-RU" dirty="0" smtClean="0"/>
              <a:t>процентное  </a:t>
            </a:r>
            <a:r>
              <a:rPr lang="ru-RU" dirty="0"/>
              <a:t>повышение </a:t>
            </a:r>
            <a:r>
              <a:rPr lang="ru-RU" dirty="0" smtClean="0"/>
              <a:t>величины </a:t>
            </a:r>
            <a:endParaRPr lang="ru-RU" dirty="0"/>
          </a:p>
          <a:p>
            <a:pPr marL="0" indent="0" algn="just">
              <a:buNone/>
            </a:pPr>
            <a:endParaRPr lang="ru-RU" dirty="0"/>
          </a:p>
          <a:p>
            <a:pPr marL="0" indent="0" algn="just">
              <a:buNone/>
            </a:pPr>
            <a:r>
              <a:rPr lang="ru-RU" dirty="0" smtClean="0"/>
              <a:t>Сколько получится при увеличении на Х %</a:t>
            </a:r>
          </a:p>
          <a:p>
            <a:pPr marL="0" indent="0" algn="just">
              <a:buNone/>
            </a:pPr>
            <a:r>
              <a:rPr lang="ru-RU" dirty="0" smtClean="0"/>
              <a:t>Комиссия, доля в покупке (найти процент от числа)</a:t>
            </a:r>
          </a:p>
          <a:p>
            <a:pPr marL="0" indent="0" algn="just">
              <a:buNone/>
            </a:pPr>
            <a:r>
              <a:rPr lang="ru-RU" dirty="0" smtClean="0"/>
              <a:t>Подорожание (найти процент подорожания при известном  изменении стоимости)</a:t>
            </a:r>
          </a:p>
          <a:p>
            <a:pPr marL="0" indent="0" algn="just">
              <a:buNone/>
            </a:pPr>
            <a:r>
              <a:rPr lang="ru-RU" dirty="0" smtClean="0"/>
              <a:t>Скидки (найти число по его проценту)</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091" y="3501008"/>
            <a:ext cx="5800725"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8092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6. Б (1 балл) 5 мин.</a:t>
            </a:r>
            <a:endParaRPr lang="ru-RU" b="1" dirty="0">
              <a:solidFill>
                <a:schemeClr val="tx2">
                  <a:lumMod val="50000"/>
                </a:schemeClr>
              </a:solidFill>
            </a:endParaRPr>
          </a:p>
        </p:txBody>
      </p:sp>
      <p:sp>
        <p:nvSpPr>
          <p:cNvPr id="3" name="Объект 2"/>
          <p:cNvSpPr>
            <a:spLocks noGrp="1"/>
          </p:cNvSpPr>
          <p:nvPr>
            <p:ph idx="1"/>
          </p:nvPr>
        </p:nvSpPr>
        <p:spPr/>
        <p:txBody>
          <a:bodyPr>
            <a:normAutofit lnSpcReduction="10000"/>
          </a:bodyPr>
          <a:lstStyle/>
          <a:p>
            <a:pPr marL="0" indent="0" algn="just">
              <a:buNone/>
            </a:pPr>
            <a:r>
              <a:rPr lang="ru-RU" dirty="0"/>
              <a:t>Умения:  Умение  </a:t>
            </a:r>
            <a:r>
              <a:rPr lang="ru-RU" dirty="0" smtClean="0"/>
              <a:t>анализировать</a:t>
            </a:r>
            <a:r>
              <a:rPr lang="ru-RU" dirty="0"/>
              <a:t>,  извлекать </a:t>
            </a:r>
            <a:r>
              <a:rPr lang="ru-RU" dirty="0" smtClean="0"/>
              <a:t>необходимую  информацию </a:t>
            </a:r>
            <a:endParaRPr lang="ru-RU" dirty="0"/>
          </a:p>
          <a:p>
            <a:pPr marL="0" indent="0" algn="just">
              <a:buNone/>
            </a:pPr>
            <a:r>
              <a:rPr lang="ru-RU" dirty="0"/>
              <a:t>Содержание: Решать  несложные </a:t>
            </a:r>
            <a:r>
              <a:rPr lang="ru-RU" dirty="0" smtClean="0"/>
              <a:t>логические  </a:t>
            </a:r>
            <a:r>
              <a:rPr lang="ru-RU" dirty="0"/>
              <a:t>задачи; </a:t>
            </a:r>
            <a:r>
              <a:rPr lang="ru-RU" dirty="0" smtClean="0"/>
              <a:t>находить  </a:t>
            </a:r>
            <a:r>
              <a:rPr lang="ru-RU" dirty="0"/>
              <a:t>пересечение, </a:t>
            </a:r>
            <a:r>
              <a:rPr lang="ru-RU" dirty="0" smtClean="0"/>
              <a:t>объединение</a:t>
            </a:r>
            <a:r>
              <a:rPr lang="ru-RU" dirty="0"/>
              <a:t>,  </a:t>
            </a:r>
            <a:r>
              <a:rPr lang="ru-RU" dirty="0" smtClean="0"/>
              <a:t>подмножество  </a:t>
            </a:r>
            <a:r>
              <a:rPr lang="ru-RU" dirty="0"/>
              <a:t>в  простейших </a:t>
            </a:r>
            <a:r>
              <a:rPr lang="ru-RU" dirty="0" smtClean="0"/>
              <a:t>ситуациях </a:t>
            </a:r>
          </a:p>
          <a:p>
            <a:pPr marL="0" indent="0" algn="just">
              <a:buNone/>
            </a:pPr>
            <a:endParaRPr lang="ru-RU" dirty="0"/>
          </a:p>
          <a:p>
            <a:pPr marL="0" indent="0" algn="just">
              <a:buNone/>
            </a:pPr>
            <a:endParaRPr lang="ru-RU" dirty="0" smtClean="0"/>
          </a:p>
          <a:p>
            <a:pPr marL="0" indent="0" algn="just">
              <a:buNone/>
            </a:pPr>
            <a:endParaRPr lang="ru-RU" dirty="0"/>
          </a:p>
          <a:p>
            <a:pPr marL="0" indent="0" algn="just">
              <a:buNone/>
            </a:pPr>
            <a:r>
              <a:rPr lang="ru-RU" dirty="0" smtClean="0"/>
              <a:t>Количество верных утверждений не указано!!!</a:t>
            </a:r>
          </a:p>
          <a:p>
            <a:pPr marL="0" indent="0" algn="just">
              <a:buNone/>
            </a:pPr>
            <a:r>
              <a:rPr lang="ru-RU" dirty="0" smtClean="0"/>
              <a:t>Канцтовары (тетради, ручки, карандаши, линейки, точилки) и обеды в самолете.</a:t>
            </a:r>
            <a:endParaRPr lang="ru-RU" dirty="0"/>
          </a:p>
          <a:p>
            <a:pPr marL="0" indent="0" algn="just">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140968"/>
            <a:ext cx="5781675"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40352" y="5962499"/>
            <a:ext cx="797013" cy="369332"/>
          </a:xfrm>
          <a:prstGeom prst="rect">
            <a:avLst/>
          </a:prstGeom>
          <a:noFill/>
        </p:spPr>
        <p:txBody>
          <a:bodyPr wrap="none" rtlCol="0">
            <a:spAutoFit/>
          </a:bodyPr>
          <a:lstStyle/>
          <a:p>
            <a:r>
              <a:rPr lang="ru-RU" dirty="0" smtClean="0"/>
              <a:t>ОГЭ20</a:t>
            </a:r>
            <a:endParaRPr lang="ru-RU" dirty="0"/>
          </a:p>
        </p:txBody>
      </p:sp>
    </p:spTree>
    <p:extLst>
      <p:ext uri="{BB962C8B-B14F-4D97-AF65-F5344CB8AC3E}">
        <p14:creationId xmlns:p14="http://schemas.microsoft.com/office/powerpoint/2010/main" val="25229550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rmAutofit/>
          </a:bodyPr>
          <a:lstStyle/>
          <a:p>
            <a:r>
              <a:rPr lang="ru-RU" b="1" dirty="0">
                <a:solidFill>
                  <a:schemeClr val="tx2">
                    <a:lumMod val="50000"/>
                  </a:schemeClr>
                </a:solidFill>
              </a:rPr>
              <a:t>Задание </a:t>
            </a:r>
            <a:r>
              <a:rPr lang="ru-RU" b="1" dirty="0" smtClean="0">
                <a:solidFill>
                  <a:schemeClr val="tx2">
                    <a:lumMod val="50000"/>
                  </a:schemeClr>
                </a:solidFill>
              </a:rPr>
              <a:t>7. Б (1 балл) 4 мин.</a:t>
            </a:r>
            <a:endParaRPr lang="ru-RU" b="1" dirty="0">
              <a:solidFill>
                <a:schemeClr val="tx2">
                  <a:lumMod val="50000"/>
                </a:schemeClr>
              </a:solidFill>
            </a:endParaRPr>
          </a:p>
        </p:txBody>
      </p:sp>
      <p:sp>
        <p:nvSpPr>
          <p:cNvPr id="3" name="Объект 2"/>
          <p:cNvSpPr>
            <a:spLocks noGrp="1"/>
          </p:cNvSpPr>
          <p:nvPr>
            <p:ph idx="1"/>
          </p:nvPr>
        </p:nvSpPr>
        <p:spPr>
          <a:xfrm>
            <a:off x="179512" y="1700808"/>
            <a:ext cx="8784976" cy="4608512"/>
          </a:xfrm>
        </p:spPr>
        <p:txBody>
          <a:bodyPr>
            <a:noAutofit/>
          </a:bodyPr>
          <a:lstStyle/>
          <a:p>
            <a:pPr marL="0" indent="0" algn="just">
              <a:buNone/>
            </a:pPr>
            <a:r>
              <a:rPr lang="ru-RU" dirty="0"/>
              <a:t>Умения: Умение  извлекать </a:t>
            </a:r>
            <a:r>
              <a:rPr lang="ru-RU" dirty="0" smtClean="0"/>
              <a:t>информацию</a:t>
            </a:r>
            <a:r>
              <a:rPr lang="ru-RU" dirty="0"/>
              <a:t>, </a:t>
            </a:r>
            <a:r>
              <a:rPr lang="ru-RU" dirty="0" smtClean="0"/>
              <a:t>представленную  </a:t>
            </a:r>
            <a:r>
              <a:rPr lang="ru-RU" dirty="0"/>
              <a:t>в </a:t>
            </a:r>
            <a:r>
              <a:rPr lang="ru-RU" dirty="0" smtClean="0"/>
              <a:t>таблицах</a:t>
            </a:r>
            <a:r>
              <a:rPr lang="ru-RU" dirty="0"/>
              <a:t>,  на  </a:t>
            </a:r>
            <a:r>
              <a:rPr lang="ru-RU" dirty="0" smtClean="0"/>
              <a:t>диаграммах</a:t>
            </a:r>
            <a:r>
              <a:rPr lang="ru-RU" dirty="0"/>
              <a:t>, </a:t>
            </a:r>
            <a:r>
              <a:rPr lang="ru-RU" dirty="0" smtClean="0"/>
              <a:t>графиках</a:t>
            </a:r>
          </a:p>
          <a:p>
            <a:pPr marL="0" indent="0" algn="just">
              <a:buNone/>
            </a:pPr>
            <a:r>
              <a:rPr lang="ru-RU" dirty="0"/>
              <a:t>Содержание: Читать  информацию, </a:t>
            </a:r>
            <a:r>
              <a:rPr lang="ru-RU" dirty="0" smtClean="0"/>
              <a:t>представленную </a:t>
            </a:r>
            <a:r>
              <a:rPr lang="ru-RU" dirty="0"/>
              <a:t>в виде </a:t>
            </a:r>
            <a:r>
              <a:rPr lang="ru-RU" dirty="0" smtClean="0"/>
              <a:t>таблицы</a:t>
            </a:r>
            <a:r>
              <a:rPr lang="ru-RU" dirty="0"/>
              <a:t>,  диаграммы, </a:t>
            </a:r>
            <a:r>
              <a:rPr lang="ru-RU" dirty="0" smtClean="0"/>
              <a:t>графика </a:t>
            </a:r>
            <a:r>
              <a:rPr lang="ru-RU" dirty="0"/>
              <a:t>/ </a:t>
            </a:r>
            <a:r>
              <a:rPr lang="ru-RU" i="1" dirty="0"/>
              <a:t>извлекать, </a:t>
            </a:r>
            <a:r>
              <a:rPr lang="ru-RU" i="1" dirty="0" smtClean="0"/>
              <a:t>интерпретировать информацию</a:t>
            </a:r>
            <a:r>
              <a:rPr lang="ru-RU" i="1" dirty="0"/>
              <a:t>,  </a:t>
            </a:r>
            <a:r>
              <a:rPr lang="ru-RU" i="1" dirty="0" smtClean="0"/>
              <a:t>представленную  </a:t>
            </a:r>
            <a:r>
              <a:rPr lang="ru-RU" i="1" dirty="0"/>
              <a:t>в  </a:t>
            </a:r>
            <a:r>
              <a:rPr lang="ru-RU" i="1" dirty="0" smtClean="0"/>
              <a:t>таблицах  </a:t>
            </a:r>
            <a:r>
              <a:rPr lang="ru-RU" i="1" dirty="0"/>
              <a:t>и  на  диаграммах, </a:t>
            </a:r>
            <a:r>
              <a:rPr lang="ru-RU" i="1" dirty="0" smtClean="0"/>
              <a:t>отражающую  свойства </a:t>
            </a:r>
            <a:r>
              <a:rPr lang="ru-RU" i="1" dirty="0"/>
              <a:t>и </a:t>
            </a:r>
            <a:r>
              <a:rPr lang="ru-RU" i="1" dirty="0" smtClean="0"/>
              <a:t>характеристики </a:t>
            </a:r>
            <a:r>
              <a:rPr lang="ru-RU" i="1" dirty="0"/>
              <a:t>реальных процессов </a:t>
            </a:r>
            <a:r>
              <a:rPr lang="ru-RU" i="1" dirty="0" smtClean="0"/>
              <a:t>и </a:t>
            </a:r>
            <a:r>
              <a:rPr lang="ru-RU" i="1" dirty="0"/>
              <a:t>явлений </a:t>
            </a:r>
            <a:endParaRPr lang="ru-RU" i="1" dirty="0" smtClean="0"/>
          </a:p>
          <a:p>
            <a:pPr marL="0" indent="0" algn="just">
              <a:buNone/>
            </a:pPr>
            <a:r>
              <a:rPr lang="ru-RU" dirty="0" smtClean="0"/>
              <a:t>Прикидка по диаграмме.</a:t>
            </a:r>
          </a:p>
          <a:p>
            <a:pPr marL="0" indent="0" algn="just">
              <a:buNone/>
            </a:pPr>
            <a:r>
              <a:rPr lang="ru-RU" dirty="0" smtClean="0"/>
              <a:t>Состав продуктов питания</a:t>
            </a:r>
          </a:p>
          <a:p>
            <a:pPr marL="0" indent="0" algn="just">
              <a:buNone/>
            </a:pPr>
            <a:r>
              <a:rPr lang="ru-RU" dirty="0" smtClean="0"/>
              <a:t>Пользователи сайта</a:t>
            </a:r>
          </a:p>
          <a:p>
            <a:pPr marL="0" indent="0" algn="just">
              <a:buNone/>
            </a:pPr>
            <a:r>
              <a:rPr lang="ru-RU" dirty="0" smtClean="0"/>
              <a:t>Итоги контрольной работы</a:t>
            </a:r>
          </a:p>
          <a:p>
            <a:pPr marL="0" indent="0" algn="just">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660" y="3841622"/>
            <a:ext cx="552450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83568" y="5905653"/>
            <a:ext cx="1027845" cy="369332"/>
          </a:xfrm>
          <a:prstGeom prst="rect">
            <a:avLst/>
          </a:prstGeom>
          <a:noFill/>
        </p:spPr>
        <p:txBody>
          <a:bodyPr wrap="none" rtlCol="0">
            <a:spAutoFit/>
          </a:bodyPr>
          <a:lstStyle/>
          <a:p>
            <a:r>
              <a:rPr lang="ru-RU" dirty="0" smtClean="0"/>
              <a:t>ОГЭ 1-5?</a:t>
            </a:r>
            <a:endParaRPr lang="ru-RU" dirty="0"/>
          </a:p>
        </p:txBody>
      </p:sp>
    </p:spTree>
    <p:extLst>
      <p:ext uri="{BB962C8B-B14F-4D97-AF65-F5344CB8AC3E}">
        <p14:creationId xmlns:p14="http://schemas.microsoft.com/office/powerpoint/2010/main" val="14921887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8. Б (1 балл) 4 мин.</a:t>
            </a:r>
            <a:endParaRPr lang="ru-RU" b="1" dirty="0">
              <a:solidFill>
                <a:schemeClr val="tx2">
                  <a:lumMod val="50000"/>
                </a:schemeClr>
              </a:solidFill>
            </a:endParaRPr>
          </a:p>
        </p:txBody>
      </p:sp>
      <p:sp>
        <p:nvSpPr>
          <p:cNvPr id="3" name="Объект 2"/>
          <p:cNvSpPr>
            <a:spLocks noGrp="1"/>
          </p:cNvSpPr>
          <p:nvPr>
            <p:ph idx="1"/>
          </p:nvPr>
        </p:nvSpPr>
        <p:spPr/>
        <p:txBody>
          <a:bodyPr>
            <a:normAutofit/>
          </a:bodyPr>
          <a:lstStyle/>
          <a:p>
            <a:pPr marL="0" indent="0" algn="just">
              <a:buNone/>
            </a:pPr>
            <a:r>
              <a:rPr lang="ru-RU" dirty="0"/>
              <a:t>Умения: Овладение  </a:t>
            </a:r>
            <a:r>
              <a:rPr lang="ru-RU" dirty="0" smtClean="0"/>
              <a:t>системой  функциональных  </a:t>
            </a:r>
            <a:r>
              <a:rPr lang="ru-RU" dirty="0"/>
              <a:t>понятий, </a:t>
            </a:r>
            <a:r>
              <a:rPr lang="ru-RU" dirty="0" smtClean="0"/>
              <a:t>развитие  </a:t>
            </a:r>
            <a:r>
              <a:rPr lang="ru-RU" dirty="0"/>
              <a:t>умения </a:t>
            </a:r>
            <a:r>
              <a:rPr lang="ru-RU" dirty="0" smtClean="0"/>
              <a:t>использовать функционально-графические представления </a:t>
            </a:r>
          </a:p>
          <a:p>
            <a:pPr marL="0" indent="0" algn="just">
              <a:buNone/>
            </a:pPr>
            <a:r>
              <a:rPr lang="ru-RU" dirty="0"/>
              <a:t>Содержание: Строить  график  </a:t>
            </a:r>
            <a:r>
              <a:rPr lang="ru-RU" dirty="0" smtClean="0"/>
              <a:t>линейной </a:t>
            </a:r>
            <a:r>
              <a:rPr lang="ru-RU" dirty="0"/>
              <a:t>функции </a:t>
            </a:r>
          </a:p>
          <a:p>
            <a:pPr marL="0" indent="0" algn="just">
              <a:buNone/>
            </a:pPr>
            <a:endParaRPr lang="ru-RU" dirty="0"/>
          </a:p>
          <a:p>
            <a:pPr marL="0" indent="0" algn="just">
              <a:buNone/>
            </a:pP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284984"/>
            <a:ext cx="57626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3716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50000"/>
                  </a:schemeClr>
                </a:solidFill>
              </a:rPr>
              <a:t>Задание 8. Б (1 балл) 4 мин.</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32244"/>
            <a:ext cx="56864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39752" y="3573016"/>
            <a:ext cx="55721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2388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chemeClr val="tx2">
                    <a:lumMod val="50000"/>
                  </a:schemeClr>
                </a:solidFill>
              </a:rPr>
              <a:t>Задание 9. Б (1 балл) 3 мин.</a:t>
            </a:r>
            <a:endParaRPr lang="ru-RU" b="1" dirty="0">
              <a:solidFill>
                <a:schemeClr val="tx2">
                  <a:lumMod val="50000"/>
                </a:schemeClr>
              </a:solidFill>
            </a:endParaRPr>
          </a:p>
        </p:txBody>
      </p:sp>
      <p:sp>
        <p:nvSpPr>
          <p:cNvPr id="3" name="Объект 2"/>
          <p:cNvSpPr>
            <a:spLocks noGrp="1"/>
          </p:cNvSpPr>
          <p:nvPr>
            <p:ph idx="1"/>
          </p:nvPr>
        </p:nvSpPr>
        <p:spPr>
          <a:xfrm>
            <a:off x="454400" y="1844824"/>
            <a:ext cx="8280920" cy="4320480"/>
          </a:xfrm>
        </p:spPr>
        <p:txBody>
          <a:bodyPr>
            <a:normAutofit/>
          </a:bodyPr>
          <a:lstStyle/>
          <a:p>
            <a:pPr marL="0" indent="0" algn="just">
              <a:buNone/>
            </a:pPr>
            <a:r>
              <a:rPr lang="ru-RU" dirty="0"/>
              <a:t>Умения: Овладение  </a:t>
            </a:r>
            <a:r>
              <a:rPr lang="ru-RU" dirty="0" smtClean="0"/>
              <a:t>приёмами  </a:t>
            </a:r>
            <a:r>
              <a:rPr lang="ru-RU" dirty="0"/>
              <a:t>решения </a:t>
            </a:r>
            <a:r>
              <a:rPr lang="ru-RU" dirty="0" smtClean="0"/>
              <a:t>уравнений</a:t>
            </a:r>
            <a:r>
              <a:rPr lang="ru-RU" dirty="0"/>
              <a:t>, систем </a:t>
            </a:r>
            <a:r>
              <a:rPr lang="ru-RU" dirty="0" smtClean="0"/>
              <a:t>уравнений </a:t>
            </a:r>
            <a:endParaRPr lang="ru-RU" dirty="0"/>
          </a:p>
          <a:p>
            <a:pPr marL="0" indent="0" algn="just">
              <a:buNone/>
            </a:pPr>
            <a:r>
              <a:rPr lang="ru-RU" dirty="0"/>
              <a:t>Содержание: Оперировать  на  </a:t>
            </a:r>
            <a:r>
              <a:rPr lang="ru-RU" dirty="0" smtClean="0"/>
              <a:t>базовом </a:t>
            </a:r>
            <a:r>
              <a:rPr lang="ru-RU" dirty="0"/>
              <a:t>уровне понятиями </a:t>
            </a:r>
            <a:r>
              <a:rPr lang="ru-RU" dirty="0" smtClean="0"/>
              <a:t>«</a:t>
            </a:r>
            <a:r>
              <a:rPr lang="ru-RU" dirty="0"/>
              <a:t>уравнение», «корень </a:t>
            </a:r>
            <a:r>
              <a:rPr lang="ru-RU" dirty="0" smtClean="0"/>
              <a:t>уравнения</a:t>
            </a:r>
            <a:r>
              <a:rPr lang="ru-RU" dirty="0"/>
              <a:t>»;  решать </a:t>
            </a:r>
            <a:r>
              <a:rPr lang="ru-RU" dirty="0" smtClean="0"/>
              <a:t>системы  </a:t>
            </a:r>
            <a:r>
              <a:rPr lang="ru-RU" dirty="0"/>
              <a:t>несложных </a:t>
            </a:r>
            <a:r>
              <a:rPr lang="ru-RU" dirty="0" smtClean="0"/>
              <a:t>линейных  </a:t>
            </a:r>
            <a:r>
              <a:rPr lang="ru-RU" dirty="0"/>
              <a:t>уравнений / </a:t>
            </a:r>
            <a:r>
              <a:rPr lang="ru-RU" i="1" dirty="0" smtClean="0"/>
              <a:t>решать  </a:t>
            </a:r>
            <a:r>
              <a:rPr lang="ru-RU" i="1" dirty="0"/>
              <a:t>линейные </a:t>
            </a:r>
            <a:r>
              <a:rPr lang="ru-RU" i="1" dirty="0" smtClean="0"/>
              <a:t>уравнения </a:t>
            </a:r>
            <a:r>
              <a:rPr lang="ru-RU" i="1" dirty="0"/>
              <a:t>и уравнения, </a:t>
            </a:r>
            <a:r>
              <a:rPr lang="ru-RU" i="1" dirty="0" smtClean="0"/>
              <a:t>сводимые  </a:t>
            </a:r>
            <a:r>
              <a:rPr lang="ru-RU" i="1" dirty="0"/>
              <a:t>к  линейным, </a:t>
            </a:r>
            <a:r>
              <a:rPr lang="ru-RU" i="1" dirty="0" smtClean="0"/>
              <a:t>с  </a:t>
            </a:r>
            <a:r>
              <a:rPr lang="ru-RU" i="1" dirty="0"/>
              <a:t>помощью  </a:t>
            </a:r>
            <a:r>
              <a:rPr lang="ru-RU" i="1" dirty="0" smtClean="0"/>
              <a:t>тождественных  преобразований </a:t>
            </a:r>
            <a:endParaRPr lang="ru-RU" i="1" dirty="0"/>
          </a:p>
          <a:p>
            <a:pPr marL="0" indent="0" algn="just">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3717032"/>
            <a:ext cx="3485187"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653136"/>
            <a:ext cx="11049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4695998"/>
            <a:ext cx="1085850" cy="295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2358" y="5085184"/>
            <a:ext cx="11525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480" y="4715824"/>
            <a:ext cx="1190625"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7480" y="5034136"/>
            <a:ext cx="124777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96336" y="5898848"/>
            <a:ext cx="679994" cy="369332"/>
          </a:xfrm>
          <a:prstGeom prst="rect">
            <a:avLst/>
          </a:prstGeom>
          <a:noFill/>
        </p:spPr>
        <p:txBody>
          <a:bodyPr wrap="none" rtlCol="0">
            <a:spAutoFit/>
          </a:bodyPr>
          <a:lstStyle/>
          <a:p>
            <a:r>
              <a:rPr lang="ru-RU" dirty="0" smtClean="0"/>
              <a:t>ОГЭ9</a:t>
            </a:r>
            <a:endParaRPr lang="ru-RU" dirty="0"/>
          </a:p>
        </p:txBody>
      </p:sp>
    </p:spTree>
    <p:extLst>
      <p:ext uri="{BB962C8B-B14F-4D97-AF65-F5344CB8AC3E}">
        <p14:creationId xmlns:p14="http://schemas.microsoft.com/office/powerpoint/2010/main" val="3556335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6604"/>
            <a:ext cx="8280920" cy="1450757"/>
          </a:xfrm>
        </p:spPr>
        <p:txBody>
          <a:bodyPr>
            <a:normAutofit/>
          </a:bodyPr>
          <a:lstStyle/>
          <a:p>
            <a:r>
              <a:rPr lang="ru-RU" b="1" dirty="0" smtClean="0">
                <a:solidFill>
                  <a:schemeClr val="tx2">
                    <a:lumMod val="50000"/>
                  </a:schemeClr>
                </a:solidFill>
              </a:rPr>
              <a:t>Задание 10. П (1 балл) 8 мин.</a:t>
            </a:r>
            <a:endParaRPr lang="ru-RU" b="1" dirty="0">
              <a:solidFill>
                <a:schemeClr val="tx2">
                  <a:lumMod val="50000"/>
                </a:schemeClr>
              </a:solidFill>
            </a:endParaRPr>
          </a:p>
        </p:txBody>
      </p:sp>
      <p:sp>
        <p:nvSpPr>
          <p:cNvPr id="3" name="Объект 2"/>
          <p:cNvSpPr>
            <a:spLocks noGrp="1"/>
          </p:cNvSpPr>
          <p:nvPr>
            <p:ph idx="1"/>
          </p:nvPr>
        </p:nvSpPr>
        <p:spPr>
          <a:xfrm>
            <a:off x="395536" y="1916832"/>
            <a:ext cx="8280920" cy="4464496"/>
          </a:xfrm>
        </p:spPr>
        <p:txBody>
          <a:bodyPr>
            <a:normAutofit/>
          </a:bodyPr>
          <a:lstStyle/>
          <a:p>
            <a:pPr marL="0" indent="0" algn="just">
              <a:buNone/>
            </a:pPr>
            <a:r>
              <a:rPr lang="ru-RU" dirty="0"/>
              <a:t>Умения:  Умение  </a:t>
            </a:r>
            <a:r>
              <a:rPr lang="ru-RU" dirty="0" smtClean="0"/>
              <a:t>анализировать</a:t>
            </a:r>
            <a:r>
              <a:rPr lang="ru-RU" dirty="0"/>
              <a:t>,  извлекать </a:t>
            </a:r>
            <a:r>
              <a:rPr lang="ru-RU" dirty="0" smtClean="0"/>
              <a:t>необходимую  информацию</a:t>
            </a:r>
            <a:r>
              <a:rPr lang="ru-RU" dirty="0"/>
              <a:t>,  </a:t>
            </a:r>
            <a:r>
              <a:rPr lang="ru-RU" dirty="0" smtClean="0"/>
              <a:t>пользоваться  </a:t>
            </a:r>
            <a:r>
              <a:rPr lang="ru-RU" dirty="0"/>
              <a:t>оценкой </a:t>
            </a:r>
            <a:r>
              <a:rPr lang="ru-RU" dirty="0" smtClean="0"/>
              <a:t>и  </a:t>
            </a:r>
            <a:r>
              <a:rPr lang="ru-RU" dirty="0"/>
              <a:t>прикидкой  при </a:t>
            </a:r>
            <a:r>
              <a:rPr lang="ru-RU" dirty="0" smtClean="0"/>
              <a:t>практических  расчётах </a:t>
            </a:r>
          </a:p>
          <a:p>
            <a:pPr marL="0" indent="0" algn="just">
              <a:buNone/>
            </a:pPr>
            <a:r>
              <a:rPr lang="ru-RU" dirty="0"/>
              <a:t>Содержание: Оценивать  результаты </a:t>
            </a:r>
            <a:r>
              <a:rPr lang="ru-RU" dirty="0" smtClean="0"/>
              <a:t>вычислений </a:t>
            </a:r>
            <a:r>
              <a:rPr lang="ru-RU" dirty="0"/>
              <a:t>при </a:t>
            </a:r>
            <a:r>
              <a:rPr lang="ru-RU" dirty="0" smtClean="0"/>
              <a:t>решении  </a:t>
            </a:r>
            <a:r>
              <a:rPr lang="ru-RU" dirty="0"/>
              <a:t>практических  </a:t>
            </a:r>
            <a:r>
              <a:rPr lang="ru-RU" dirty="0" smtClean="0"/>
              <a:t>задач </a:t>
            </a:r>
            <a:r>
              <a:rPr lang="ru-RU" dirty="0"/>
              <a:t>/ </a:t>
            </a:r>
            <a:r>
              <a:rPr lang="ru-RU" i="1" dirty="0"/>
              <a:t>решать задачи на </a:t>
            </a:r>
            <a:r>
              <a:rPr lang="ru-RU" i="1" dirty="0" smtClean="0"/>
              <a:t>основе  </a:t>
            </a:r>
            <a:r>
              <a:rPr lang="ru-RU" i="1" dirty="0"/>
              <a:t>рассмотрения </a:t>
            </a:r>
            <a:r>
              <a:rPr lang="ru-RU" i="1" dirty="0" smtClean="0"/>
              <a:t>реальных  </a:t>
            </a:r>
            <a:r>
              <a:rPr lang="ru-RU" i="1" dirty="0"/>
              <a:t>ситуаций,  в </a:t>
            </a:r>
            <a:r>
              <a:rPr lang="ru-RU" i="1" dirty="0" smtClean="0"/>
              <a:t>которых </a:t>
            </a:r>
            <a:r>
              <a:rPr lang="ru-RU" i="1" dirty="0"/>
              <a:t>не требуется </a:t>
            </a:r>
            <a:r>
              <a:rPr lang="ru-RU" i="1" dirty="0" smtClean="0"/>
              <a:t>точный  вычислительный результат</a:t>
            </a:r>
          </a:p>
          <a:p>
            <a:pPr marL="0" indent="0" algn="just">
              <a:buNone/>
            </a:pPr>
            <a:r>
              <a:rPr lang="ru-RU" i="1" dirty="0" smtClean="0"/>
              <a:t>Вязаный шарф</a:t>
            </a:r>
          </a:p>
          <a:p>
            <a:pPr marL="0" indent="0" algn="just">
              <a:buNone/>
            </a:pPr>
            <a:r>
              <a:rPr lang="ru-RU" i="1" dirty="0" smtClean="0"/>
              <a:t> </a:t>
            </a:r>
            <a:endParaRPr lang="ru-RU" i="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61153"/>
            <a:ext cx="6723747" cy="3164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11560" y="5877272"/>
            <a:ext cx="867545" cy="369332"/>
          </a:xfrm>
          <a:prstGeom prst="rect">
            <a:avLst/>
          </a:prstGeom>
          <a:noFill/>
        </p:spPr>
        <p:txBody>
          <a:bodyPr wrap="none" rtlCol="0">
            <a:spAutoFit/>
          </a:bodyPr>
          <a:lstStyle/>
          <a:p>
            <a:r>
              <a:rPr lang="ru-RU" dirty="0" smtClean="0"/>
              <a:t>ОГЭ2-4</a:t>
            </a:r>
            <a:endParaRPr lang="ru-RU" dirty="0"/>
          </a:p>
        </p:txBody>
      </p:sp>
    </p:spTree>
    <p:extLst>
      <p:ext uri="{BB962C8B-B14F-4D97-AF65-F5344CB8AC3E}">
        <p14:creationId xmlns:p14="http://schemas.microsoft.com/office/powerpoint/2010/main" val="10248910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50000"/>
                  </a:schemeClr>
                </a:solidFill>
              </a:rPr>
              <a:t>Задание 10. П (1 балл) 8 мин.</a:t>
            </a:r>
            <a:endParaRPr lang="ru-RU"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7571603"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9160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50000"/>
                  </a:schemeClr>
                </a:solidFill>
              </a:rPr>
              <a:t>Задание 10. П (1 балл) 8 мин.</a:t>
            </a:r>
            <a:endParaRPr lang="ru-RU"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132856"/>
            <a:ext cx="8569665"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563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Общая информация</a:t>
            </a:r>
            <a:endParaRPr lang="ru-RU" dirty="0"/>
          </a:p>
        </p:txBody>
      </p:sp>
      <p:sp>
        <p:nvSpPr>
          <p:cNvPr id="3" name="Объект 2"/>
          <p:cNvSpPr>
            <a:spLocks noGrp="1"/>
          </p:cNvSpPr>
          <p:nvPr>
            <p:ph idx="1"/>
          </p:nvPr>
        </p:nvSpPr>
        <p:spPr/>
        <p:txBody>
          <a:bodyPr/>
          <a:lstStyle/>
          <a:p>
            <a:r>
              <a:rPr lang="ru-RU" dirty="0"/>
              <a:t>Назначение ВПР по математике – оценить уровень общеобразовательной подготовки обучающихся </a:t>
            </a:r>
            <a:r>
              <a:rPr lang="ru-RU" i="1" dirty="0"/>
              <a:t>5 класса </a:t>
            </a:r>
            <a:r>
              <a:rPr lang="ru-RU" dirty="0"/>
              <a:t>в соответствии с требованиями ФГОС. </a:t>
            </a:r>
            <a:endParaRPr lang="ru-RU" dirty="0" smtClean="0"/>
          </a:p>
          <a:p>
            <a:r>
              <a:rPr lang="ru-RU" dirty="0" smtClean="0"/>
              <a:t>ВПР </a:t>
            </a:r>
            <a:r>
              <a:rPr lang="ru-RU" dirty="0"/>
              <a:t>позволяют осуществить диагностику достижения </a:t>
            </a:r>
            <a:r>
              <a:rPr lang="ru-RU" b="1" dirty="0"/>
              <a:t>предметных и </a:t>
            </a:r>
            <a:r>
              <a:rPr lang="ru-RU" b="1" dirty="0" err="1"/>
              <a:t>метапредметных</a:t>
            </a:r>
            <a:r>
              <a:rPr lang="ru-RU" b="1" dirty="0"/>
              <a:t> результатов</a:t>
            </a:r>
            <a:r>
              <a:rPr lang="ru-RU" dirty="0"/>
              <a:t>, в том числе уровня </a:t>
            </a:r>
            <a:r>
              <a:rPr lang="ru-RU" dirty="0" err="1"/>
              <a:t>сформированности</a:t>
            </a:r>
            <a:r>
              <a:rPr lang="ru-RU" dirty="0"/>
              <a:t> универсальных учебных действий (УУД) и овладения </a:t>
            </a:r>
            <a:r>
              <a:rPr lang="ru-RU" dirty="0" err="1"/>
              <a:t>межпредметными</a:t>
            </a:r>
            <a:r>
              <a:rPr lang="ru-RU" dirty="0"/>
              <a:t> понятиями. </a:t>
            </a:r>
            <a:endParaRPr lang="ru-RU" dirty="0" smtClean="0"/>
          </a:p>
          <a:p>
            <a:r>
              <a:rPr lang="ru-RU" dirty="0" smtClean="0"/>
              <a:t>Результаты </a:t>
            </a:r>
            <a:r>
              <a:rPr lang="ru-RU" dirty="0"/>
              <a:t>ВПР в совокупности с имеющейся в образовательной организации информацией, отражающей индивидуальные образовательные траектории обучающихся, могут быть использованы для оценки </a:t>
            </a:r>
            <a:r>
              <a:rPr lang="ru-RU" b="1" dirty="0"/>
              <a:t>личностных</a:t>
            </a:r>
            <a:r>
              <a:rPr lang="ru-RU" dirty="0"/>
              <a:t> результатов обучения. </a:t>
            </a:r>
          </a:p>
        </p:txBody>
      </p:sp>
    </p:spTree>
    <p:extLst>
      <p:ext uri="{BB962C8B-B14F-4D97-AF65-F5344CB8AC3E}">
        <p14:creationId xmlns:p14="http://schemas.microsoft.com/office/powerpoint/2010/main" val="14564657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solidFill>
                  <a:schemeClr val="tx2">
                    <a:lumMod val="50000"/>
                  </a:schemeClr>
                </a:solidFill>
              </a:rPr>
              <a:t>Задание 10. П (1 балл) 8 мин.</a:t>
            </a:r>
            <a:endParaRPr lang="ru-RU" dirty="0"/>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8191679"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2214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11. Б (1 балл)5 мин.</a:t>
            </a:r>
            <a:endParaRPr lang="ru-RU" b="1" dirty="0"/>
          </a:p>
        </p:txBody>
      </p:sp>
      <p:sp>
        <p:nvSpPr>
          <p:cNvPr id="3" name="Объект 2"/>
          <p:cNvSpPr>
            <a:spLocks noGrp="1"/>
          </p:cNvSpPr>
          <p:nvPr>
            <p:ph idx="1"/>
          </p:nvPr>
        </p:nvSpPr>
        <p:spPr/>
        <p:txBody>
          <a:bodyPr/>
          <a:lstStyle/>
          <a:p>
            <a:pPr marL="0" indent="0">
              <a:buNone/>
            </a:pPr>
            <a:r>
              <a:rPr lang="ru-RU" dirty="0"/>
              <a:t>Умения: Овладение  </a:t>
            </a:r>
            <a:r>
              <a:rPr lang="ru-RU" dirty="0" smtClean="0"/>
              <a:t>символьным  </a:t>
            </a:r>
            <a:r>
              <a:rPr lang="ru-RU" dirty="0"/>
              <a:t>языком </a:t>
            </a:r>
            <a:r>
              <a:rPr lang="ru-RU" dirty="0" smtClean="0"/>
              <a:t>алгебры </a:t>
            </a:r>
          </a:p>
          <a:p>
            <a:pPr marL="0" indent="0">
              <a:buNone/>
            </a:pPr>
            <a:r>
              <a:rPr lang="ru-RU" dirty="0"/>
              <a:t>Содержание: Выполнять  несложные </a:t>
            </a:r>
            <a:r>
              <a:rPr lang="ru-RU" dirty="0" smtClean="0"/>
              <a:t>преобразования  выражений</a:t>
            </a:r>
            <a:r>
              <a:rPr lang="ru-RU" dirty="0"/>
              <a:t>:  раскрывать </a:t>
            </a:r>
            <a:r>
              <a:rPr lang="ru-RU" dirty="0" smtClean="0"/>
              <a:t>скобки</a:t>
            </a:r>
            <a:r>
              <a:rPr lang="ru-RU" dirty="0"/>
              <a:t>,  приводить  </a:t>
            </a:r>
            <a:r>
              <a:rPr lang="ru-RU" dirty="0" smtClean="0"/>
              <a:t>подобные  </a:t>
            </a:r>
            <a:r>
              <a:rPr lang="ru-RU" dirty="0"/>
              <a:t>слагаемые,  </a:t>
            </a:r>
            <a:r>
              <a:rPr lang="ru-RU" dirty="0" smtClean="0"/>
              <a:t>использовать  </a:t>
            </a:r>
            <a:r>
              <a:rPr lang="ru-RU" dirty="0"/>
              <a:t>формулы </a:t>
            </a:r>
            <a:r>
              <a:rPr lang="ru-RU" dirty="0" smtClean="0"/>
              <a:t>сокращённого  умножения </a:t>
            </a:r>
            <a:endParaRPr lang="ru-RU" dirty="0"/>
          </a:p>
          <a:p>
            <a:pPr marL="0" indent="0">
              <a:buNone/>
            </a:pPr>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3284984"/>
            <a:ext cx="1809750"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77072"/>
            <a:ext cx="22193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174911"/>
            <a:ext cx="1962150"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5" y="4285183"/>
            <a:ext cx="18478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20272" y="5949280"/>
            <a:ext cx="797013" cy="369332"/>
          </a:xfrm>
          <a:prstGeom prst="rect">
            <a:avLst/>
          </a:prstGeom>
          <a:noFill/>
        </p:spPr>
        <p:txBody>
          <a:bodyPr wrap="none" rtlCol="0">
            <a:spAutoFit/>
          </a:bodyPr>
          <a:lstStyle/>
          <a:p>
            <a:r>
              <a:rPr lang="ru-RU" dirty="0" smtClean="0"/>
              <a:t>ОГЭ13</a:t>
            </a:r>
            <a:endParaRPr lang="ru-RU" dirty="0"/>
          </a:p>
        </p:txBody>
      </p:sp>
    </p:spTree>
    <p:extLst>
      <p:ext uri="{BB962C8B-B14F-4D97-AF65-F5344CB8AC3E}">
        <p14:creationId xmlns:p14="http://schemas.microsoft.com/office/powerpoint/2010/main" val="1575902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925504" cy="1450757"/>
          </a:xfrm>
        </p:spPr>
        <p:txBody>
          <a:bodyPr/>
          <a:lstStyle/>
          <a:p>
            <a:r>
              <a:rPr lang="ru-RU" b="1" dirty="0" smtClean="0"/>
              <a:t>Задание 12. Б (2 балла) 6 мин.</a:t>
            </a:r>
            <a:endParaRPr lang="ru-RU" b="1" dirty="0"/>
          </a:p>
        </p:txBody>
      </p:sp>
      <p:sp>
        <p:nvSpPr>
          <p:cNvPr id="3" name="Объект 2"/>
          <p:cNvSpPr>
            <a:spLocks noGrp="1"/>
          </p:cNvSpPr>
          <p:nvPr>
            <p:ph idx="1"/>
          </p:nvPr>
        </p:nvSpPr>
        <p:spPr>
          <a:xfrm>
            <a:off x="822960" y="1882871"/>
            <a:ext cx="7543801" cy="4023360"/>
          </a:xfrm>
        </p:spPr>
        <p:txBody>
          <a:bodyPr/>
          <a:lstStyle/>
          <a:p>
            <a:r>
              <a:rPr lang="ru-RU" dirty="0"/>
              <a:t>Умения:  Развитие  </a:t>
            </a:r>
            <a:r>
              <a:rPr lang="ru-RU" dirty="0" smtClean="0"/>
              <a:t>представлений  </a:t>
            </a:r>
            <a:r>
              <a:rPr lang="ru-RU" dirty="0"/>
              <a:t>о  числе </a:t>
            </a:r>
            <a:r>
              <a:rPr lang="ru-RU" dirty="0" smtClean="0"/>
              <a:t>и  </a:t>
            </a:r>
            <a:r>
              <a:rPr lang="ru-RU" dirty="0"/>
              <a:t>числовых  </a:t>
            </a:r>
            <a:r>
              <a:rPr lang="ru-RU" dirty="0" smtClean="0"/>
              <a:t>системах  </a:t>
            </a:r>
            <a:r>
              <a:rPr lang="ru-RU" dirty="0"/>
              <a:t>от  </a:t>
            </a:r>
            <a:r>
              <a:rPr lang="ru-RU" dirty="0" smtClean="0"/>
              <a:t>натуральных </a:t>
            </a:r>
            <a:r>
              <a:rPr lang="ru-RU" dirty="0"/>
              <a:t>до </a:t>
            </a:r>
            <a:r>
              <a:rPr lang="ru-RU" dirty="0" smtClean="0"/>
              <a:t>действительных </a:t>
            </a:r>
            <a:r>
              <a:rPr lang="ru-RU" dirty="0"/>
              <a:t>чисел </a:t>
            </a:r>
            <a:endParaRPr lang="ru-RU" dirty="0" smtClean="0"/>
          </a:p>
          <a:p>
            <a:r>
              <a:rPr lang="ru-RU" dirty="0"/>
              <a:t>Содержание: Сравнивать  </a:t>
            </a:r>
            <a:r>
              <a:rPr lang="ru-RU" dirty="0" smtClean="0"/>
              <a:t>рациональные </a:t>
            </a:r>
            <a:r>
              <a:rPr lang="ru-RU" dirty="0"/>
              <a:t>числа / знать </a:t>
            </a:r>
            <a:r>
              <a:rPr lang="ru-RU" dirty="0" smtClean="0"/>
              <a:t>геометрическую  интерпретацию  </a:t>
            </a:r>
            <a:r>
              <a:rPr lang="ru-RU" dirty="0"/>
              <a:t>целых, </a:t>
            </a:r>
            <a:r>
              <a:rPr lang="ru-RU" dirty="0" smtClean="0"/>
              <a:t>рациональных </a:t>
            </a:r>
            <a:r>
              <a:rPr lang="ru-RU" dirty="0"/>
              <a:t>чисел</a:t>
            </a:r>
          </a:p>
          <a:p>
            <a:r>
              <a:rPr lang="ru-RU" dirty="0" smtClean="0"/>
              <a:t> </a:t>
            </a:r>
          </a:p>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894551"/>
            <a:ext cx="5657850"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380312" y="5949280"/>
            <a:ext cx="679994" cy="369332"/>
          </a:xfrm>
          <a:prstGeom prst="rect">
            <a:avLst/>
          </a:prstGeom>
          <a:noFill/>
        </p:spPr>
        <p:txBody>
          <a:bodyPr wrap="none" rtlCol="0">
            <a:spAutoFit/>
          </a:bodyPr>
          <a:lstStyle/>
          <a:p>
            <a:r>
              <a:rPr lang="ru-RU" dirty="0" smtClean="0"/>
              <a:t>ОГЭ7</a:t>
            </a:r>
            <a:endParaRPr lang="ru-RU" dirty="0"/>
          </a:p>
        </p:txBody>
      </p:sp>
    </p:spTree>
    <p:extLst>
      <p:ext uri="{BB962C8B-B14F-4D97-AF65-F5344CB8AC3E}">
        <p14:creationId xmlns:p14="http://schemas.microsoft.com/office/powerpoint/2010/main" val="11331994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Задание 13. Б (1 балл) 2 мин.</a:t>
            </a:r>
            <a:endParaRPr lang="ru-RU" b="1" dirty="0"/>
          </a:p>
        </p:txBody>
      </p:sp>
      <p:sp>
        <p:nvSpPr>
          <p:cNvPr id="3" name="Объект 2"/>
          <p:cNvSpPr>
            <a:spLocks noGrp="1"/>
          </p:cNvSpPr>
          <p:nvPr>
            <p:ph idx="1"/>
          </p:nvPr>
        </p:nvSpPr>
        <p:spPr/>
        <p:txBody>
          <a:bodyPr>
            <a:normAutofit/>
          </a:bodyPr>
          <a:lstStyle/>
          <a:p>
            <a:pPr marL="0" indent="0">
              <a:buNone/>
            </a:pPr>
            <a:r>
              <a:rPr lang="ru-RU" dirty="0"/>
              <a:t>Умения:  Овладение  </a:t>
            </a:r>
            <a:r>
              <a:rPr lang="ru-RU" dirty="0" smtClean="0"/>
              <a:t>геометрическим  языком</a:t>
            </a:r>
            <a:r>
              <a:rPr lang="ru-RU" dirty="0"/>
              <a:t>,  </a:t>
            </a:r>
            <a:r>
              <a:rPr lang="ru-RU" dirty="0" smtClean="0"/>
              <a:t>формирование  систематических  </a:t>
            </a:r>
            <a:r>
              <a:rPr lang="ru-RU" dirty="0"/>
              <a:t>знаний  о </a:t>
            </a:r>
            <a:r>
              <a:rPr lang="ru-RU" dirty="0" smtClean="0"/>
              <a:t>плоских </a:t>
            </a:r>
            <a:r>
              <a:rPr lang="ru-RU" dirty="0"/>
              <a:t>фигурах </a:t>
            </a:r>
            <a:r>
              <a:rPr lang="ru-RU" dirty="0" smtClean="0"/>
              <a:t>и их  </a:t>
            </a:r>
            <a:r>
              <a:rPr lang="ru-RU" dirty="0"/>
              <a:t>свойствах,  </a:t>
            </a:r>
            <a:r>
              <a:rPr lang="ru-RU" dirty="0" smtClean="0"/>
              <a:t>использование  геометрических  понятий </a:t>
            </a:r>
            <a:r>
              <a:rPr lang="ru-RU" dirty="0"/>
              <a:t>и теорем </a:t>
            </a:r>
            <a:endParaRPr lang="ru-RU" dirty="0" smtClean="0"/>
          </a:p>
          <a:p>
            <a:pPr marL="0" indent="0">
              <a:buNone/>
            </a:pPr>
            <a:r>
              <a:rPr lang="ru-RU" dirty="0"/>
              <a:t>Содержание: Оперировать  на  </a:t>
            </a:r>
            <a:r>
              <a:rPr lang="ru-RU" dirty="0" smtClean="0"/>
              <a:t>базовом </a:t>
            </a:r>
            <a:r>
              <a:rPr lang="ru-RU" dirty="0"/>
              <a:t>уровне понятиями </a:t>
            </a:r>
            <a:r>
              <a:rPr lang="ru-RU" dirty="0" smtClean="0"/>
              <a:t>геометрических </a:t>
            </a:r>
            <a:r>
              <a:rPr lang="ru-RU" dirty="0"/>
              <a:t>фигур; </a:t>
            </a:r>
            <a:r>
              <a:rPr lang="ru-RU" dirty="0" smtClean="0"/>
              <a:t>извлекать  информацию  </a:t>
            </a:r>
            <a:r>
              <a:rPr lang="ru-RU" dirty="0"/>
              <a:t>о  геометрических </a:t>
            </a:r>
            <a:r>
              <a:rPr lang="ru-RU" dirty="0" smtClean="0"/>
              <a:t>фигурах</a:t>
            </a:r>
            <a:r>
              <a:rPr lang="ru-RU" dirty="0"/>
              <a:t>,  </a:t>
            </a:r>
            <a:r>
              <a:rPr lang="ru-RU" dirty="0" smtClean="0"/>
              <a:t>представленную </a:t>
            </a:r>
            <a:r>
              <a:rPr lang="ru-RU" dirty="0"/>
              <a:t>на чертежах в </a:t>
            </a:r>
            <a:r>
              <a:rPr lang="ru-RU" dirty="0" smtClean="0"/>
              <a:t>явном  </a:t>
            </a:r>
            <a:r>
              <a:rPr lang="ru-RU" dirty="0"/>
              <a:t>виде;  применять </a:t>
            </a:r>
            <a:r>
              <a:rPr lang="ru-RU" dirty="0" smtClean="0"/>
              <a:t>для  </a:t>
            </a:r>
            <a:r>
              <a:rPr lang="ru-RU" dirty="0"/>
              <a:t>решения  задач </a:t>
            </a:r>
            <a:r>
              <a:rPr lang="ru-RU" dirty="0" smtClean="0"/>
              <a:t>геометрические </a:t>
            </a:r>
            <a:r>
              <a:rPr lang="ru-RU" dirty="0"/>
              <a:t>факты</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986766"/>
            <a:ext cx="57245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97152"/>
            <a:ext cx="170497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4650844"/>
            <a:ext cx="16383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944" y="4879444"/>
            <a:ext cx="14954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0" y="4877104"/>
            <a:ext cx="1571625"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96200" y="5213580"/>
            <a:ext cx="14478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100392" y="4877104"/>
            <a:ext cx="797013" cy="369332"/>
          </a:xfrm>
          <a:prstGeom prst="rect">
            <a:avLst/>
          </a:prstGeom>
          <a:noFill/>
        </p:spPr>
        <p:txBody>
          <a:bodyPr wrap="none" rtlCol="0">
            <a:spAutoFit/>
          </a:bodyPr>
          <a:lstStyle/>
          <a:p>
            <a:r>
              <a:rPr lang="ru-RU" dirty="0" smtClean="0"/>
              <a:t>ОГЭ19</a:t>
            </a:r>
            <a:endParaRPr lang="ru-RU" dirty="0"/>
          </a:p>
        </p:txBody>
      </p:sp>
    </p:spTree>
    <p:extLst>
      <p:ext uri="{BB962C8B-B14F-4D97-AF65-F5344CB8AC3E}">
        <p14:creationId xmlns:p14="http://schemas.microsoft.com/office/powerpoint/2010/main" val="26412701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Задание 13. Б (1 балл) 2 мин.</a:t>
            </a:r>
            <a:endParaRPr lang="ru-RU"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54959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29000"/>
            <a:ext cx="5667375"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3017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925504" cy="1450757"/>
          </a:xfrm>
        </p:spPr>
        <p:txBody>
          <a:bodyPr/>
          <a:lstStyle/>
          <a:p>
            <a:r>
              <a:rPr lang="ru-RU" b="1" dirty="0" smtClean="0"/>
              <a:t>Задание 14. П (2 балла) 7 мин.</a:t>
            </a:r>
            <a:endParaRPr lang="ru-RU" b="1" dirty="0"/>
          </a:p>
        </p:txBody>
      </p:sp>
      <p:sp>
        <p:nvSpPr>
          <p:cNvPr id="3" name="Объект 2"/>
          <p:cNvSpPr>
            <a:spLocks noGrp="1"/>
          </p:cNvSpPr>
          <p:nvPr>
            <p:ph idx="1"/>
          </p:nvPr>
        </p:nvSpPr>
        <p:spPr/>
        <p:txBody>
          <a:bodyPr>
            <a:normAutofit/>
          </a:bodyPr>
          <a:lstStyle/>
          <a:p>
            <a:pPr marL="0" indent="0">
              <a:buNone/>
            </a:pPr>
            <a:r>
              <a:rPr lang="ru-RU" dirty="0" smtClean="0"/>
              <a:t>Умения</a:t>
            </a:r>
            <a:r>
              <a:rPr lang="ru-RU" dirty="0"/>
              <a:t>: Овладение  геометрическим  языком,  формирование  систематических  знаний  о плоских фигурах и их  свойствах,  использование  геометрических  понятий и теорем </a:t>
            </a:r>
          </a:p>
          <a:p>
            <a:pPr marL="0" indent="0">
              <a:buNone/>
            </a:pPr>
            <a:r>
              <a:rPr lang="ru-RU" dirty="0"/>
              <a:t>Содержание: Оперировать  на  </a:t>
            </a:r>
            <a:r>
              <a:rPr lang="ru-RU" dirty="0" smtClean="0"/>
              <a:t>базовом </a:t>
            </a:r>
            <a:r>
              <a:rPr lang="ru-RU" dirty="0"/>
              <a:t>уровне понятиями </a:t>
            </a:r>
            <a:r>
              <a:rPr lang="ru-RU" dirty="0" smtClean="0"/>
              <a:t>геометрических </a:t>
            </a:r>
            <a:r>
              <a:rPr lang="ru-RU" dirty="0"/>
              <a:t>фигур; </a:t>
            </a:r>
            <a:r>
              <a:rPr lang="ru-RU" dirty="0" smtClean="0"/>
              <a:t>извлекать  информацию  </a:t>
            </a:r>
            <a:r>
              <a:rPr lang="ru-RU" dirty="0"/>
              <a:t>о  геометрических </a:t>
            </a:r>
            <a:r>
              <a:rPr lang="ru-RU" dirty="0" smtClean="0"/>
              <a:t>фигурах</a:t>
            </a:r>
            <a:r>
              <a:rPr lang="ru-RU" dirty="0"/>
              <a:t>,  </a:t>
            </a:r>
            <a:r>
              <a:rPr lang="ru-RU" dirty="0" smtClean="0"/>
              <a:t>представленную </a:t>
            </a:r>
            <a:r>
              <a:rPr lang="ru-RU" dirty="0"/>
              <a:t>на чертежах в </a:t>
            </a:r>
            <a:r>
              <a:rPr lang="ru-RU" dirty="0" smtClean="0"/>
              <a:t>явном  </a:t>
            </a:r>
            <a:r>
              <a:rPr lang="ru-RU" dirty="0"/>
              <a:t>виде / </a:t>
            </a:r>
            <a:r>
              <a:rPr lang="ru-RU" i="1" dirty="0"/>
              <a:t>применять </a:t>
            </a:r>
            <a:r>
              <a:rPr lang="ru-RU" i="1" dirty="0" smtClean="0"/>
              <a:t>геометрические  факты </a:t>
            </a:r>
            <a:r>
              <a:rPr lang="ru-RU" i="1" dirty="0"/>
              <a:t>для решения задач, </a:t>
            </a:r>
            <a:r>
              <a:rPr lang="ru-RU" i="1" dirty="0" smtClean="0"/>
              <a:t>в </a:t>
            </a:r>
            <a:r>
              <a:rPr lang="ru-RU" i="1" dirty="0"/>
              <a:t>том числе </a:t>
            </a:r>
            <a:r>
              <a:rPr lang="ru-RU" i="1" dirty="0" smtClean="0"/>
              <a:t>предполагающих  </a:t>
            </a:r>
            <a:r>
              <a:rPr lang="ru-RU" i="1" dirty="0"/>
              <a:t>несколько  </a:t>
            </a:r>
            <a:r>
              <a:rPr lang="ru-RU" i="1" dirty="0" smtClean="0"/>
              <a:t>шагов решения</a:t>
            </a:r>
          </a:p>
          <a:p>
            <a:pPr marL="0" indent="0">
              <a:buNone/>
            </a:pPr>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365104"/>
            <a:ext cx="57054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12" y="5085184"/>
            <a:ext cx="7376124"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5733256"/>
            <a:ext cx="7451581" cy="75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244408" y="5085184"/>
            <a:ext cx="797013" cy="369332"/>
          </a:xfrm>
          <a:prstGeom prst="rect">
            <a:avLst/>
          </a:prstGeom>
          <a:noFill/>
        </p:spPr>
        <p:txBody>
          <a:bodyPr wrap="none" rtlCol="0">
            <a:spAutoFit/>
          </a:bodyPr>
          <a:lstStyle/>
          <a:p>
            <a:r>
              <a:rPr lang="ru-RU" dirty="0" smtClean="0"/>
              <a:t>ОГЭ16</a:t>
            </a:r>
            <a:endParaRPr lang="ru-RU" dirty="0"/>
          </a:p>
        </p:txBody>
      </p:sp>
    </p:spTree>
    <p:extLst>
      <p:ext uri="{BB962C8B-B14F-4D97-AF65-F5344CB8AC3E}">
        <p14:creationId xmlns:p14="http://schemas.microsoft.com/office/powerpoint/2010/main" val="15811834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709480" cy="1450757"/>
          </a:xfrm>
        </p:spPr>
        <p:txBody>
          <a:bodyPr/>
          <a:lstStyle/>
          <a:p>
            <a:r>
              <a:rPr lang="ru-RU" b="1" dirty="0"/>
              <a:t>Задание 14. П (2 балла) 7 мин.</a:t>
            </a:r>
            <a:endParaRPr lang="ru-RU"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6963006" cy="504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708920"/>
            <a:ext cx="7190777" cy="713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3500256"/>
            <a:ext cx="7560840" cy="601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85893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925504" cy="1450757"/>
          </a:xfrm>
        </p:spPr>
        <p:txBody>
          <a:bodyPr/>
          <a:lstStyle/>
          <a:p>
            <a:r>
              <a:rPr lang="ru-RU" b="1" dirty="0" smtClean="0"/>
              <a:t>Задание 15. П (1 балл) 12 мин.</a:t>
            </a:r>
            <a:endParaRPr lang="ru-RU" b="1" dirty="0"/>
          </a:p>
        </p:txBody>
      </p:sp>
      <p:sp>
        <p:nvSpPr>
          <p:cNvPr id="3" name="Объект 2"/>
          <p:cNvSpPr>
            <a:spLocks noGrp="1"/>
          </p:cNvSpPr>
          <p:nvPr>
            <p:ph idx="1"/>
          </p:nvPr>
        </p:nvSpPr>
        <p:spPr/>
        <p:txBody>
          <a:bodyPr>
            <a:normAutofit/>
          </a:bodyPr>
          <a:lstStyle/>
          <a:p>
            <a:pPr marL="0" indent="0">
              <a:buNone/>
            </a:pPr>
            <a:r>
              <a:rPr lang="ru-RU" dirty="0"/>
              <a:t>Умения: Развитие  умения </a:t>
            </a:r>
            <a:r>
              <a:rPr lang="ru-RU" dirty="0" smtClean="0"/>
              <a:t>использовать функционально графические представления  </a:t>
            </a:r>
            <a:r>
              <a:rPr lang="ru-RU" dirty="0"/>
              <a:t>для </a:t>
            </a:r>
            <a:r>
              <a:rPr lang="ru-RU" dirty="0" smtClean="0"/>
              <a:t>описания  реальных зависимостей</a:t>
            </a:r>
          </a:p>
          <a:p>
            <a:pPr marL="0" indent="0">
              <a:buNone/>
            </a:pPr>
            <a:r>
              <a:rPr lang="ru-RU" dirty="0"/>
              <a:t>Содержание: Представлять данные в </a:t>
            </a:r>
            <a:r>
              <a:rPr lang="ru-RU" dirty="0" smtClean="0"/>
              <a:t>виде  </a:t>
            </a:r>
            <a:r>
              <a:rPr lang="ru-RU" dirty="0"/>
              <a:t>таблиц,  </a:t>
            </a:r>
            <a:r>
              <a:rPr lang="ru-RU" dirty="0" smtClean="0"/>
              <a:t>диаграмм</a:t>
            </a:r>
            <a:r>
              <a:rPr lang="ru-RU" dirty="0"/>
              <a:t>,  графиков / </a:t>
            </a:r>
            <a:r>
              <a:rPr lang="ru-RU" i="1" dirty="0" smtClean="0"/>
              <a:t>иллюстрировать  </a:t>
            </a:r>
            <a:r>
              <a:rPr lang="ru-RU" i="1" dirty="0"/>
              <a:t>с  </a:t>
            </a:r>
            <a:r>
              <a:rPr lang="ru-RU" i="1" dirty="0" smtClean="0"/>
              <a:t>помощью </a:t>
            </a:r>
            <a:r>
              <a:rPr lang="ru-RU" i="1" dirty="0"/>
              <a:t>графика </a:t>
            </a:r>
            <a:r>
              <a:rPr lang="ru-RU" i="1" dirty="0" smtClean="0"/>
              <a:t>реальную  зависимость  </a:t>
            </a:r>
            <a:r>
              <a:rPr lang="ru-RU" i="1" dirty="0"/>
              <a:t>или </a:t>
            </a:r>
            <a:r>
              <a:rPr lang="ru-RU" i="1" dirty="0" smtClean="0"/>
              <a:t>процесс  </a:t>
            </a:r>
            <a:r>
              <a:rPr lang="ru-RU" i="1" dirty="0"/>
              <a:t>по  их  </a:t>
            </a:r>
            <a:r>
              <a:rPr lang="ru-RU" i="1" dirty="0" smtClean="0"/>
              <a:t>характеристикам  </a:t>
            </a:r>
          </a:p>
          <a:p>
            <a:pPr marL="0" indent="0">
              <a:buNone/>
            </a:pPr>
            <a:endParaRPr lang="ru-RU" i="1" dirty="0"/>
          </a:p>
        </p:txBody>
      </p:sp>
    </p:spTree>
    <p:extLst>
      <p:ext uri="{BB962C8B-B14F-4D97-AF65-F5344CB8AC3E}">
        <p14:creationId xmlns:p14="http://schemas.microsoft.com/office/powerpoint/2010/main" val="17102427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86604"/>
            <a:ext cx="2304256" cy="6382756"/>
          </a:xfrm>
        </p:spPr>
        <p:txBody>
          <a:bodyPr/>
          <a:lstStyle/>
          <a:p>
            <a:r>
              <a:rPr lang="ru-RU" b="1" dirty="0" smtClean="0"/>
              <a:t>Задание 15. П (1 балл) 12 мин.</a:t>
            </a:r>
            <a:endParaRPr lang="ru-RU" b="1" dirty="0"/>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476672"/>
            <a:ext cx="5976664" cy="574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1893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2380888" cy="6094724"/>
          </a:xfrm>
        </p:spPr>
        <p:txBody>
          <a:bodyPr/>
          <a:lstStyle/>
          <a:p>
            <a:r>
              <a:rPr lang="ru-RU" b="1" dirty="0"/>
              <a:t>Задание 15. П (1 балл) 12 мин.</a:t>
            </a:r>
            <a:endParaRPr lang="ru-RU"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620688"/>
            <a:ext cx="5663388" cy="5860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85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Общая информация</a:t>
            </a:r>
            <a:endParaRPr lang="ru-RU" dirty="0"/>
          </a:p>
        </p:txBody>
      </p:sp>
      <p:sp>
        <p:nvSpPr>
          <p:cNvPr id="3" name="Объект 2"/>
          <p:cNvSpPr>
            <a:spLocks noGrp="1"/>
          </p:cNvSpPr>
          <p:nvPr>
            <p:ph idx="1"/>
          </p:nvPr>
        </p:nvSpPr>
        <p:spPr/>
        <p:txBody>
          <a:bodyPr/>
          <a:lstStyle/>
          <a:p>
            <a:r>
              <a:rPr lang="ru-RU" dirty="0"/>
              <a:t>Результаты ВПР могут быть использованы образовательными организациями для </a:t>
            </a:r>
            <a:r>
              <a:rPr lang="ru-RU" b="1" dirty="0"/>
              <a:t>совершенствования методики преподавания </a:t>
            </a:r>
            <a:r>
              <a:rPr lang="ru-RU" dirty="0"/>
              <a:t>математики в начальной школе, муниципальными и региональными органами исполнительной власти, осуществляющими государственное управление в сфере образования, </a:t>
            </a:r>
            <a:r>
              <a:rPr lang="ru-RU" b="1" dirty="0"/>
              <a:t>для анализа текущего состояния муниципальных и региональных систем образования и формирования программ их развития</a:t>
            </a:r>
            <a:r>
              <a:rPr lang="ru-RU" dirty="0"/>
              <a:t>. </a:t>
            </a:r>
          </a:p>
          <a:p>
            <a:r>
              <a:rPr lang="ru-RU" b="1" dirty="0"/>
              <a:t>Не предусмотрено </a:t>
            </a:r>
            <a:r>
              <a:rPr lang="ru-RU" dirty="0"/>
              <a:t>использование результатов ВПР </a:t>
            </a:r>
            <a:r>
              <a:rPr lang="ru-RU" b="1" dirty="0"/>
              <a:t>для оценки деятельности образовательных организаций, учителей</a:t>
            </a:r>
            <a:r>
              <a:rPr lang="ru-RU" dirty="0"/>
              <a:t>, муниципальных и региональных органов исполнительной власти, осуществляющих государственное управление в сфере образования. </a:t>
            </a:r>
          </a:p>
        </p:txBody>
      </p:sp>
    </p:spTree>
    <p:extLst>
      <p:ext uri="{BB962C8B-B14F-4D97-AF65-F5344CB8AC3E}">
        <p14:creationId xmlns:p14="http://schemas.microsoft.com/office/powerpoint/2010/main" val="2712267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2380888" cy="6094724"/>
          </a:xfrm>
        </p:spPr>
        <p:txBody>
          <a:bodyPr/>
          <a:lstStyle/>
          <a:p>
            <a:r>
              <a:rPr lang="ru-RU" b="1" dirty="0"/>
              <a:t>Задание 15. П (1 балл) 12 мин.</a:t>
            </a:r>
            <a:endParaRPr lang="ru-RU"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5856" y="188640"/>
            <a:ext cx="5688632" cy="652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41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2380888" cy="6094724"/>
          </a:xfrm>
        </p:spPr>
        <p:txBody>
          <a:bodyPr/>
          <a:lstStyle/>
          <a:p>
            <a:r>
              <a:rPr lang="ru-RU" b="1" dirty="0"/>
              <a:t>Задание 15. П (1 балл) 12 мин.</a:t>
            </a:r>
            <a:endParaRPr lang="ru-RU"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5524" y="260648"/>
            <a:ext cx="6134351"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3843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781488" cy="1450757"/>
          </a:xfrm>
        </p:spPr>
        <p:txBody>
          <a:bodyPr/>
          <a:lstStyle/>
          <a:p>
            <a:r>
              <a:rPr lang="ru-RU" b="1" dirty="0" smtClean="0"/>
              <a:t>Задание 16. П (2 балла) 8 мин.</a:t>
            </a:r>
            <a:endParaRPr lang="ru-RU" b="1" dirty="0"/>
          </a:p>
        </p:txBody>
      </p:sp>
      <p:sp>
        <p:nvSpPr>
          <p:cNvPr id="3" name="Объект 2"/>
          <p:cNvSpPr>
            <a:spLocks noGrp="1"/>
          </p:cNvSpPr>
          <p:nvPr>
            <p:ph idx="1"/>
          </p:nvPr>
        </p:nvSpPr>
        <p:spPr>
          <a:xfrm>
            <a:off x="799789" y="1844824"/>
            <a:ext cx="7543801" cy="4023360"/>
          </a:xfrm>
        </p:spPr>
        <p:txBody>
          <a:bodyPr>
            <a:normAutofit/>
          </a:bodyPr>
          <a:lstStyle/>
          <a:p>
            <a:pPr marL="0" indent="0">
              <a:buNone/>
            </a:pPr>
            <a:r>
              <a:rPr lang="ru-RU" dirty="0"/>
              <a:t>Умения:  Развитие  умений </a:t>
            </a:r>
            <a:r>
              <a:rPr lang="ru-RU" dirty="0" smtClean="0"/>
              <a:t>применять  изученные  </a:t>
            </a:r>
            <a:r>
              <a:rPr lang="ru-RU" dirty="0"/>
              <a:t>понятия, </a:t>
            </a:r>
            <a:r>
              <a:rPr lang="ru-RU" dirty="0" smtClean="0"/>
              <a:t>результаты</a:t>
            </a:r>
            <a:r>
              <a:rPr lang="ru-RU" dirty="0"/>
              <a:t>,  </a:t>
            </a:r>
            <a:r>
              <a:rPr lang="ru-RU" dirty="0" smtClean="0"/>
              <a:t>методы  </a:t>
            </a:r>
            <a:r>
              <a:rPr lang="ru-RU" dirty="0"/>
              <a:t>для  решения </a:t>
            </a:r>
            <a:r>
              <a:rPr lang="ru-RU" dirty="0" smtClean="0"/>
              <a:t>задач  практического </a:t>
            </a:r>
            <a:r>
              <a:rPr lang="ru-RU" dirty="0"/>
              <a:t>характера </a:t>
            </a:r>
          </a:p>
          <a:p>
            <a:pPr marL="0" indent="0">
              <a:buNone/>
            </a:pPr>
            <a:r>
              <a:rPr lang="ru-RU" dirty="0"/>
              <a:t>Содержание: Решать  задачи  разных </a:t>
            </a:r>
            <a:r>
              <a:rPr lang="ru-RU" dirty="0" smtClean="0"/>
              <a:t>типов </a:t>
            </a:r>
            <a:r>
              <a:rPr lang="ru-RU" dirty="0"/>
              <a:t>(на  работу,  </a:t>
            </a:r>
            <a:r>
              <a:rPr lang="ru-RU" dirty="0" smtClean="0"/>
              <a:t>покупки</a:t>
            </a:r>
            <a:r>
              <a:rPr lang="ru-RU" dirty="0"/>
              <a:t>,  движение) / </a:t>
            </a:r>
            <a:r>
              <a:rPr lang="ru-RU" dirty="0" smtClean="0"/>
              <a:t>решать  </a:t>
            </a:r>
            <a:r>
              <a:rPr lang="ru-RU" dirty="0"/>
              <a:t>простые  и </a:t>
            </a:r>
            <a:r>
              <a:rPr lang="ru-RU" dirty="0" smtClean="0"/>
              <a:t>сложные  </a:t>
            </a:r>
            <a:r>
              <a:rPr lang="ru-RU" dirty="0"/>
              <a:t>задачи  </a:t>
            </a:r>
            <a:r>
              <a:rPr lang="ru-RU" dirty="0" smtClean="0"/>
              <a:t>разных  </a:t>
            </a:r>
            <a:r>
              <a:rPr lang="ru-RU" dirty="0"/>
              <a:t>типов,  выбирать </a:t>
            </a:r>
            <a:r>
              <a:rPr lang="ru-RU" dirty="0" smtClean="0"/>
              <a:t>соответствующие уравнения  </a:t>
            </a:r>
            <a:r>
              <a:rPr lang="ru-RU" dirty="0"/>
              <a:t>или  </a:t>
            </a:r>
            <a:r>
              <a:rPr lang="ru-RU" dirty="0" smtClean="0"/>
              <a:t>системы  </a:t>
            </a:r>
            <a:r>
              <a:rPr lang="ru-RU" dirty="0"/>
              <a:t>уравнений  для  </a:t>
            </a:r>
            <a:r>
              <a:rPr lang="ru-RU" dirty="0" smtClean="0"/>
              <a:t>составления  математической  </a:t>
            </a:r>
            <a:r>
              <a:rPr lang="ru-RU" dirty="0"/>
              <a:t>модели  </a:t>
            </a:r>
            <a:r>
              <a:rPr lang="ru-RU" dirty="0" smtClean="0"/>
              <a:t>заданной </a:t>
            </a:r>
            <a:r>
              <a:rPr lang="ru-RU" dirty="0"/>
              <a:t>реальной ситуации </a:t>
            </a:r>
            <a:r>
              <a:rPr lang="ru-RU" dirty="0" smtClean="0"/>
              <a:t>или </a:t>
            </a:r>
            <a:r>
              <a:rPr lang="ru-RU" dirty="0"/>
              <a:t>прикладной задачи </a:t>
            </a:r>
          </a:p>
          <a:p>
            <a:pPr marL="0" indent="0">
              <a:buNone/>
            </a:pPr>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221088"/>
            <a:ext cx="711816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5085184"/>
            <a:ext cx="779762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807435" y="6156012"/>
            <a:ext cx="797013" cy="369332"/>
          </a:xfrm>
          <a:prstGeom prst="rect">
            <a:avLst/>
          </a:prstGeom>
          <a:noFill/>
        </p:spPr>
        <p:txBody>
          <a:bodyPr wrap="none" rtlCol="0">
            <a:spAutoFit/>
          </a:bodyPr>
          <a:lstStyle/>
          <a:p>
            <a:r>
              <a:rPr lang="ru-RU" dirty="0" smtClean="0"/>
              <a:t>ОГЭ22</a:t>
            </a:r>
            <a:endParaRPr lang="ru-RU" dirty="0"/>
          </a:p>
        </p:txBody>
      </p:sp>
    </p:spTree>
    <p:extLst>
      <p:ext uri="{BB962C8B-B14F-4D97-AF65-F5344CB8AC3E}">
        <p14:creationId xmlns:p14="http://schemas.microsoft.com/office/powerpoint/2010/main" val="3227024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b="1" dirty="0"/>
              <a:t>Задание 16. П (2 балла) 8 мин.</a:t>
            </a:r>
            <a:endParaRPr lang="ru-RU"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916832"/>
            <a:ext cx="7988479"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212976"/>
            <a:ext cx="7920880" cy="130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653136"/>
            <a:ext cx="7676567"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5940152" y="3717031"/>
            <a:ext cx="864096" cy="30101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305434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b="1" dirty="0"/>
              <a:t>Задание 16. П (2 балла) 8 мин.</a:t>
            </a:r>
            <a:endParaRPr lang="ru-RU" dirty="0"/>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988840"/>
            <a:ext cx="766423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7" y="3645024"/>
            <a:ext cx="7770071"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1143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Соотношение с программой. Алгебра (4 задачи – 8, 9, 11, 16)</a:t>
            </a:r>
            <a:endParaRPr lang="ru-RU" dirty="0"/>
          </a:p>
        </p:txBody>
      </p:sp>
      <p:sp>
        <p:nvSpPr>
          <p:cNvPr id="3" name="Объект 2"/>
          <p:cNvSpPr>
            <a:spLocks noGrp="1"/>
          </p:cNvSpPr>
          <p:nvPr>
            <p:ph type="body" idx="1"/>
          </p:nvPr>
        </p:nvSpPr>
        <p:spPr>
          <a:xfrm>
            <a:off x="822960" y="1846052"/>
            <a:ext cx="3703320" cy="502828"/>
          </a:xfrm>
        </p:spPr>
        <p:txBody>
          <a:bodyPr>
            <a:normAutofit/>
          </a:bodyPr>
          <a:lstStyle/>
          <a:p>
            <a:r>
              <a:rPr lang="ru-RU" dirty="0" smtClean="0"/>
              <a:t>Мордкович (2001)</a:t>
            </a:r>
            <a:endParaRPr lang="ru-RU" dirty="0"/>
          </a:p>
        </p:txBody>
      </p:sp>
      <p:sp>
        <p:nvSpPr>
          <p:cNvPr id="4" name="Объект 3"/>
          <p:cNvSpPr>
            <a:spLocks noGrp="1"/>
          </p:cNvSpPr>
          <p:nvPr>
            <p:ph sz="half" idx="2"/>
          </p:nvPr>
        </p:nvSpPr>
        <p:spPr>
          <a:xfrm>
            <a:off x="827584" y="2276872"/>
            <a:ext cx="3703320" cy="2736304"/>
          </a:xfrm>
        </p:spPr>
        <p:txBody>
          <a:bodyPr>
            <a:normAutofit fontScale="70000" lnSpcReduction="20000"/>
          </a:bodyPr>
          <a:lstStyle/>
          <a:p>
            <a:r>
              <a:rPr lang="ru-RU" dirty="0" smtClean="0"/>
              <a:t>Алгебра</a:t>
            </a:r>
            <a:r>
              <a:rPr lang="ru-RU" dirty="0"/>
              <a:t>. Введение</a:t>
            </a:r>
          </a:p>
          <a:p>
            <a:r>
              <a:rPr lang="ru-RU" dirty="0"/>
              <a:t>Степень с натуральным показателем</a:t>
            </a:r>
          </a:p>
          <a:p>
            <a:r>
              <a:rPr lang="ru-RU" dirty="0"/>
              <a:t>Одночлены</a:t>
            </a:r>
          </a:p>
          <a:p>
            <a:r>
              <a:rPr lang="ru-RU" dirty="0"/>
              <a:t>Многочлены</a:t>
            </a:r>
          </a:p>
          <a:p>
            <a:r>
              <a:rPr lang="ru-RU" dirty="0"/>
              <a:t>Разложение на множители</a:t>
            </a:r>
          </a:p>
          <a:p>
            <a:r>
              <a:rPr lang="ru-RU" dirty="0"/>
              <a:t>Линейная функция</a:t>
            </a:r>
          </a:p>
          <a:p>
            <a:r>
              <a:rPr lang="ru-RU" dirty="0"/>
              <a:t>Квадратичная функция </a:t>
            </a:r>
          </a:p>
          <a:p>
            <a:r>
              <a:rPr lang="ru-RU" dirty="0"/>
              <a:t>Системы линейных уравнений и методы их решения</a:t>
            </a:r>
          </a:p>
          <a:p>
            <a:endParaRPr lang="ru-RU" dirty="0"/>
          </a:p>
        </p:txBody>
      </p:sp>
      <p:sp>
        <p:nvSpPr>
          <p:cNvPr id="5" name="Текст 4"/>
          <p:cNvSpPr>
            <a:spLocks noGrp="1"/>
          </p:cNvSpPr>
          <p:nvPr>
            <p:ph type="body" sz="quarter" idx="3"/>
          </p:nvPr>
        </p:nvSpPr>
        <p:spPr>
          <a:xfrm>
            <a:off x="4663440" y="1846052"/>
            <a:ext cx="3703320" cy="502828"/>
          </a:xfrm>
        </p:spPr>
        <p:txBody>
          <a:bodyPr/>
          <a:lstStyle/>
          <a:p>
            <a:r>
              <a:rPr lang="ru-RU" dirty="0" smtClean="0"/>
              <a:t>Мерзляк</a:t>
            </a:r>
            <a:endParaRPr lang="ru-RU" dirty="0"/>
          </a:p>
        </p:txBody>
      </p:sp>
      <p:sp>
        <p:nvSpPr>
          <p:cNvPr id="6" name="Объект 5"/>
          <p:cNvSpPr>
            <a:spLocks noGrp="1"/>
          </p:cNvSpPr>
          <p:nvPr>
            <p:ph sz="quarter" idx="4"/>
          </p:nvPr>
        </p:nvSpPr>
        <p:spPr>
          <a:xfrm>
            <a:off x="4644008" y="2204864"/>
            <a:ext cx="3703320" cy="2592288"/>
          </a:xfrm>
        </p:spPr>
        <p:txBody>
          <a:bodyPr>
            <a:normAutofit fontScale="62500" lnSpcReduction="20000"/>
          </a:bodyPr>
          <a:lstStyle/>
          <a:p>
            <a:r>
              <a:rPr lang="ru-RU" dirty="0" smtClean="0"/>
              <a:t>Алгебра. Введение </a:t>
            </a:r>
          </a:p>
          <a:p>
            <a:r>
              <a:rPr lang="ru-RU" dirty="0" smtClean="0"/>
              <a:t>Линейное уравнение</a:t>
            </a:r>
          </a:p>
          <a:p>
            <a:r>
              <a:rPr lang="ru-RU" dirty="0" smtClean="0"/>
              <a:t>Степень с натуральным показателем</a:t>
            </a:r>
          </a:p>
          <a:p>
            <a:r>
              <a:rPr lang="ru-RU" dirty="0" smtClean="0"/>
              <a:t>Одночлены</a:t>
            </a:r>
          </a:p>
          <a:p>
            <a:r>
              <a:rPr lang="ru-RU" dirty="0" smtClean="0"/>
              <a:t>Многочлены</a:t>
            </a:r>
          </a:p>
          <a:p>
            <a:r>
              <a:rPr lang="ru-RU" dirty="0" smtClean="0"/>
              <a:t>Разложение на множители, группировка</a:t>
            </a:r>
          </a:p>
          <a:p>
            <a:r>
              <a:rPr lang="ru-RU" dirty="0" smtClean="0"/>
              <a:t>Функции. Линейная функция</a:t>
            </a:r>
          </a:p>
          <a:p>
            <a:r>
              <a:rPr lang="ru-RU" dirty="0" smtClean="0"/>
              <a:t>Системы линейных уравнений и методы их решения. Текстовые задачи</a:t>
            </a:r>
            <a:endParaRPr lang="ru-RU" dirty="0"/>
          </a:p>
        </p:txBody>
      </p:sp>
      <p:sp>
        <p:nvSpPr>
          <p:cNvPr id="7" name="TextBox 6"/>
          <p:cNvSpPr txBox="1"/>
          <p:nvPr/>
        </p:nvSpPr>
        <p:spPr>
          <a:xfrm>
            <a:off x="0" y="4869160"/>
            <a:ext cx="9144000" cy="1477328"/>
          </a:xfrm>
          <a:prstGeom prst="rect">
            <a:avLst/>
          </a:prstGeom>
          <a:noFill/>
        </p:spPr>
        <p:txBody>
          <a:bodyPr wrap="square" rtlCol="0">
            <a:spAutoFit/>
          </a:bodyPr>
          <a:lstStyle/>
          <a:p>
            <a:r>
              <a:rPr lang="ru-RU" dirty="0" smtClean="0"/>
              <a:t>Задача 8 – определение параметров линейной функции </a:t>
            </a:r>
          </a:p>
          <a:p>
            <a:r>
              <a:rPr lang="ru-RU" dirty="0" smtClean="0"/>
              <a:t>Задача 9 – решение линейного уравнения</a:t>
            </a:r>
          </a:p>
          <a:p>
            <a:r>
              <a:rPr lang="ru-RU" dirty="0" smtClean="0"/>
              <a:t>Задача 11 – нахождение значения алгебраического выражения (формулы сокращенного умножения)</a:t>
            </a:r>
          </a:p>
          <a:p>
            <a:r>
              <a:rPr lang="ru-RU" dirty="0" smtClean="0"/>
              <a:t>Задача 16 – классическая задача на движение (конец апреля – май)</a:t>
            </a:r>
            <a:endParaRPr lang="ru-RU" dirty="0"/>
          </a:p>
        </p:txBody>
      </p:sp>
    </p:spTree>
    <p:extLst>
      <p:ext uri="{BB962C8B-B14F-4D97-AF65-F5344CB8AC3E}">
        <p14:creationId xmlns:p14="http://schemas.microsoft.com/office/powerpoint/2010/main" val="30932059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ru-RU" dirty="0" smtClean="0"/>
              <a:t>Соотношение с программой. Геометрия (2 задачи – 13, 14)</a:t>
            </a:r>
            <a:endParaRPr lang="ru-RU" dirty="0"/>
          </a:p>
        </p:txBody>
      </p:sp>
      <p:sp>
        <p:nvSpPr>
          <p:cNvPr id="8" name="Объект 7"/>
          <p:cNvSpPr>
            <a:spLocks noGrp="1"/>
          </p:cNvSpPr>
          <p:nvPr>
            <p:ph idx="1"/>
          </p:nvPr>
        </p:nvSpPr>
        <p:spPr/>
        <p:txBody>
          <a:bodyPr>
            <a:normAutofit lnSpcReduction="10000"/>
          </a:bodyPr>
          <a:lstStyle/>
          <a:p>
            <a:r>
              <a:rPr lang="ru-RU" dirty="0" smtClean="0"/>
              <a:t>Простейшие геометрические фигуры</a:t>
            </a:r>
          </a:p>
          <a:p>
            <a:r>
              <a:rPr lang="ru-RU" dirty="0" smtClean="0"/>
              <a:t>Аксиомы геометрии</a:t>
            </a:r>
          </a:p>
          <a:p>
            <a:r>
              <a:rPr lang="ru-RU" dirty="0" smtClean="0"/>
              <a:t>Треугольники, равенство, виды, признаки равенства</a:t>
            </a:r>
          </a:p>
          <a:p>
            <a:r>
              <a:rPr lang="ru-RU" dirty="0" smtClean="0"/>
              <a:t>Параллельные прямые, сумма углов треугольника, прямоугольный треугольник</a:t>
            </a:r>
          </a:p>
          <a:p>
            <a:r>
              <a:rPr lang="ru-RU" dirty="0" smtClean="0"/>
              <a:t>Окружность и круг, описанная и вписанная окружности</a:t>
            </a:r>
          </a:p>
          <a:p>
            <a:r>
              <a:rPr lang="ru-RU" dirty="0" smtClean="0"/>
              <a:t>Задачи на построение</a:t>
            </a:r>
            <a:endParaRPr lang="en-US" dirty="0" smtClean="0"/>
          </a:p>
          <a:p>
            <a:r>
              <a:rPr lang="ru-RU" dirty="0" smtClean="0"/>
              <a:t>Задача 13 – геометрия на клеточках</a:t>
            </a:r>
          </a:p>
          <a:p>
            <a:r>
              <a:rPr lang="ru-RU" dirty="0" smtClean="0"/>
              <a:t>Задача 14 – свойства треугольников (равнобедренные, прямоугольные, характерные линии…)</a:t>
            </a:r>
          </a:p>
        </p:txBody>
      </p:sp>
    </p:spTree>
    <p:extLst>
      <p:ext uri="{BB962C8B-B14F-4D97-AF65-F5344CB8AC3E}">
        <p14:creationId xmlns:p14="http://schemas.microsoft.com/office/powerpoint/2010/main" val="1542902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варианта ВПР 8 класса</a:t>
            </a:r>
            <a:endParaRPr lang="ru-RU" dirty="0"/>
          </a:p>
        </p:txBody>
      </p:sp>
      <p:sp>
        <p:nvSpPr>
          <p:cNvPr id="3" name="Объект 2"/>
          <p:cNvSpPr>
            <a:spLocks noGrp="1"/>
          </p:cNvSpPr>
          <p:nvPr>
            <p:ph idx="1"/>
          </p:nvPr>
        </p:nvSpPr>
        <p:spPr/>
        <p:txBody>
          <a:bodyPr/>
          <a:lstStyle/>
          <a:p>
            <a:r>
              <a:rPr lang="ru-RU" dirty="0"/>
              <a:t>Работа содержит 19 заданий.</a:t>
            </a:r>
          </a:p>
          <a:p>
            <a:r>
              <a:rPr lang="ru-RU" dirty="0"/>
              <a:t>В заданиях 1–3, 5, 7, 9–14 необходимо записать только ответ.</a:t>
            </a:r>
          </a:p>
          <a:p>
            <a:r>
              <a:rPr lang="ru-RU" dirty="0"/>
              <a:t>В заданиях 4 и 8 нужно отметить точки на числовой прямой.</a:t>
            </a:r>
          </a:p>
          <a:p>
            <a:r>
              <a:rPr lang="ru-RU" dirty="0"/>
              <a:t>В задании 6 требуется записать обоснованный ответ.</a:t>
            </a:r>
          </a:p>
          <a:p>
            <a:r>
              <a:rPr lang="ru-RU" dirty="0"/>
              <a:t>В задании 16 требуется дать ответ в пункте 1 и схематично построить</a:t>
            </a:r>
          </a:p>
          <a:p>
            <a:r>
              <a:rPr lang="ru-RU" dirty="0"/>
              <a:t>график в пункте 2.</a:t>
            </a:r>
          </a:p>
          <a:p>
            <a:r>
              <a:rPr lang="ru-RU" dirty="0"/>
              <a:t>В заданиях 15, 17–19 требуется записать решение и ответ.</a:t>
            </a:r>
          </a:p>
        </p:txBody>
      </p:sp>
    </p:spTree>
    <p:extLst>
      <p:ext uri="{BB962C8B-B14F-4D97-AF65-F5344CB8AC3E}">
        <p14:creationId xmlns:p14="http://schemas.microsoft.com/office/powerpoint/2010/main" val="19324088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КЭС</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81989140"/>
              </p:ext>
            </p:extLst>
          </p:nvPr>
        </p:nvGraphicFramePr>
        <p:xfrm>
          <a:off x="1043608" y="2348880"/>
          <a:ext cx="7543800" cy="2966720"/>
        </p:xfrm>
        <a:graphic>
          <a:graphicData uri="http://schemas.openxmlformats.org/drawingml/2006/table">
            <a:tbl>
              <a:tblPr firstRow="1" bandRow="1">
                <a:tableStyleId>{5C22544A-7EE6-4342-B048-85BDC9FD1C3A}</a:tableStyleId>
              </a:tblPr>
              <a:tblGrid>
                <a:gridCol w="869355">
                  <a:extLst>
                    <a:ext uri="{9D8B030D-6E8A-4147-A177-3AD203B41FA5}">
                      <a16:colId xmlns:a16="http://schemas.microsoft.com/office/drawing/2014/main" xmlns="" val="493877205"/>
                    </a:ext>
                  </a:extLst>
                </a:gridCol>
                <a:gridCol w="6674445">
                  <a:extLst>
                    <a:ext uri="{9D8B030D-6E8A-4147-A177-3AD203B41FA5}">
                      <a16:colId xmlns:a16="http://schemas.microsoft.com/office/drawing/2014/main" xmlns="" val="2717437891"/>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элементы содержания </a:t>
                      </a:r>
                    </a:p>
                  </a:txBody>
                  <a:tcPr/>
                </a:tc>
                <a:extLst>
                  <a:ext uri="{0D108BD9-81ED-4DB2-BD59-A6C34878D82A}">
                    <a16:rowId xmlns:a16="http://schemas.microsoft.com/office/drawing/2014/main" xmlns="" val="12925630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Числа и вычисления </a:t>
                      </a:r>
                    </a:p>
                  </a:txBody>
                  <a:tcPr/>
                </a:tc>
                <a:extLst>
                  <a:ext uri="{0D108BD9-81ED-4DB2-BD59-A6C34878D82A}">
                    <a16:rowId xmlns:a16="http://schemas.microsoft.com/office/drawing/2014/main" xmlns="" val="17804037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Алгебраические выражения </a:t>
                      </a:r>
                    </a:p>
                  </a:txBody>
                  <a:tcPr/>
                </a:tc>
                <a:extLst>
                  <a:ext uri="{0D108BD9-81ED-4DB2-BD59-A6C34878D82A}">
                    <a16:rowId xmlns:a16="http://schemas.microsoft.com/office/drawing/2014/main" xmlns="" val="9053084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Уравнения</a:t>
                      </a:r>
                      <a:endParaRPr lang="ru-RU" dirty="0"/>
                    </a:p>
                  </a:txBody>
                  <a:tcPr/>
                </a:tc>
                <a:extLst>
                  <a:ext uri="{0D108BD9-81ED-4DB2-BD59-A6C34878D82A}">
                    <a16:rowId xmlns:a16="http://schemas.microsoft.com/office/drawing/2014/main" xmlns="" val="3105749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Функции </a:t>
                      </a:r>
                    </a:p>
                  </a:txBody>
                  <a:tcPr/>
                </a:tc>
                <a:extLst>
                  <a:ext uri="{0D108BD9-81ED-4DB2-BD59-A6C34878D82A}">
                    <a16:rowId xmlns:a16="http://schemas.microsoft.com/office/drawing/2014/main" xmlns="" val="14788381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Координаты на прямой </a:t>
                      </a:r>
                    </a:p>
                  </a:txBody>
                  <a:tcPr/>
                </a:tc>
                <a:extLst>
                  <a:ext uri="{0D108BD9-81ED-4DB2-BD59-A6C34878D82A}">
                    <a16:rowId xmlns:a16="http://schemas.microsoft.com/office/drawing/2014/main" xmlns="" val="14529671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Геометрия </a:t>
                      </a:r>
                    </a:p>
                  </a:txBody>
                  <a:tcPr/>
                </a:tc>
                <a:extLst>
                  <a:ext uri="{0D108BD9-81ED-4DB2-BD59-A6C34878D82A}">
                    <a16:rowId xmlns:a16="http://schemas.microsoft.com/office/drawing/2014/main" xmlns="" val="35773876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Статистика и теория вероятностей </a:t>
                      </a:r>
                    </a:p>
                  </a:txBody>
                  <a:tcPr/>
                </a:tc>
                <a:extLst>
                  <a:ext uri="{0D108BD9-81ED-4DB2-BD59-A6C34878D82A}">
                    <a16:rowId xmlns:a16="http://schemas.microsoft.com/office/drawing/2014/main" xmlns="" val="223518377"/>
                  </a:ext>
                </a:extLst>
              </a:tr>
            </a:tbl>
          </a:graphicData>
        </a:graphic>
      </p:graphicFrame>
    </p:spTree>
    <p:extLst>
      <p:ext uri="{BB962C8B-B14F-4D97-AF65-F5344CB8AC3E}">
        <p14:creationId xmlns:p14="http://schemas.microsoft.com/office/powerpoint/2010/main" val="39709953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59" y="0"/>
            <a:ext cx="7543800" cy="1450757"/>
          </a:xfrm>
        </p:spPr>
        <p:txBody>
          <a:bodyPr/>
          <a:lstStyle/>
          <a:p>
            <a:r>
              <a:rPr lang="ru-RU" dirty="0" smtClean="0"/>
              <a:t>КТ</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262973875"/>
              </p:ext>
            </p:extLst>
          </p:nvPr>
        </p:nvGraphicFramePr>
        <p:xfrm>
          <a:off x="310383" y="1450757"/>
          <a:ext cx="8568951" cy="4043680"/>
        </p:xfrm>
        <a:graphic>
          <a:graphicData uri="http://schemas.openxmlformats.org/drawingml/2006/table">
            <a:tbl>
              <a:tblPr firstRow="1" bandRow="1">
                <a:tableStyleId>{5C22544A-7EE6-4342-B048-85BDC9FD1C3A}</a:tableStyleId>
              </a:tblPr>
              <a:tblGrid>
                <a:gridCol w="660321">
                  <a:extLst>
                    <a:ext uri="{9D8B030D-6E8A-4147-A177-3AD203B41FA5}">
                      <a16:colId xmlns:a16="http://schemas.microsoft.com/office/drawing/2014/main" xmlns="" val="2436308837"/>
                    </a:ext>
                  </a:extLst>
                </a:gridCol>
                <a:gridCol w="7908630">
                  <a:extLst>
                    <a:ext uri="{9D8B030D-6E8A-4147-A177-3AD203B41FA5}">
                      <a16:colId xmlns:a16="http://schemas.microsoft.com/office/drawing/2014/main" xmlns="" val="3128368695"/>
                    </a:ext>
                  </a:extLst>
                </a:gridCol>
              </a:tblGrid>
              <a:tr h="370840">
                <a:tc>
                  <a:txBody>
                    <a:bodyPr/>
                    <a:lstStyle/>
                    <a:p>
                      <a:r>
                        <a:rPr lang="ru-RU" dirty="0" smtClean="0"/>
                        <a:t>Код</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Проверяемые требования к уровню подготовки </a:t>
                      </a:r>
                    </a:p>
                  </a:txBody>
                  <a:tcPr/>
                </a:tc>
                <a:extLst>
                  <a:ext uri="{0D108BD9-81ED-4DB2-BD59-A6C34878D82A}">
                    <a16:rowId xmlns:a16="http://schemas.microsoft.com/office/drawing/2014/main" xmlns="" val="34106881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a:t>
                      </a:r>
                    </a:p>
                  </a:txBody>
                  <a:tcPr/>
                </a:tc>
                <a:tc>
                  <a:txBody>
                    <a:bodyPr/>
                    <a:lstStyle/>
                    <a:p>
                      <a:r>
                        <a:rPr lang="ru-RU" dirty="0" smtClean="0"/>
                        <a:t>Выполнять вычисления и преобразования выражений</a:t>
                      </a:r>
                    </a:p>
                  </a:txBody>
                  <a:tcPr/>
                </a:tc>
                <a:extLst>
                  <a:ext uri="{0D108BD9-81ED-4DB2-BD59-A6C34878D82A}">
                    <a16:rowId xmlns:a16="http://schemas.microsoft.com/office/drawing/2014/main" xmlns="" val="3784851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Решать задачи разных типов на производительность, покупки, движение </a:t>
                      </a:r>
                    </a:p>
                  </a:txBody>
                  <a:tcPr/>
                </a:tc>
                <a:extLst>
                  <a:ext uri="{0D108BD9-81ED-4DB2-BD59-A6C34878D82A}">
                    <a16:rowId xmlns:a16="http://schemas.microsoft.com/office/drawing/2014/main" xmlns="" val="13263116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3</a:t>
                      </a:r>
                    </a:p>
                  </a:txBody>
                  <a:tcPr/>
                </a:tc>
                <a:tc>
                  <a:txBody>
                    <a:bodyPr/>
                    <a:lstStyle/>
                    <a:p>
                      <a:r>
                        <a:rPr lang="ru-RU" dirty="0" smtClean="0"/>
                        <a:t>Решать уравнения, неравенства</a:t>
                      </a:r>
                      <a:r>
                        <a:rPr lang="ru-RU" baseline="0" dirty="0" smtClean="0"/>
                        <a:t> и их системы</a:t>
                      </a:r>
                      <a:endParaRPr lang="ru-RU" dirty="0"/>
                    </a:p>
                  </a:txBody>
                  <a:tcPr/>
                </a:tc>
                <a:extLst>
                  <a:ext uri="{0D108BD9-81ED-4DB2-BD59-A6C34878D82A}">
                    <a16:rowId xmlns:a16="http://schemas.microsoft.com/office/drawing/2014/main" xmlns="" val="33454374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4</a:t>
                      </a:r>
                    </a:p>
                  </a:txBody>
                  <a:tcPr/>
                </a:tc>
                <a:tc>
                  <a:txBody>
                    <a:bodyPr/>
                    <a:lstStyle/>
                    <a:p>
                      <a:r>
                        <a:rPr lang="ru-RU" dirty="0" smtClean="0"/>
                        <a:t>Оперировать  понятиями «функция», «график  функции», «способы  задания </a:t>
                      </a:r>
                    </a:p>
                    <a:p>
                      <a:r>
                        <a:rPr lang="ru-RU" dirty="0" smtClean="0"/>
                        <a:t>функции», уметь строить график линейной функции</a:t>
                      </a:r>
                      <a:endParaRPr lang="ru-RU" dirty="0"/>
                    </a:p>
                  </a:txBody>
                  <a:tcPr/>
                </a:tc>
                <a:extLst>
                  <a:ext uri="{0D108BD9-81ED-4DB2-BD59-A6C34878D82A}">
                    <a16:rowId xmlns:a16="http://schemas.microsoft.com/office/drawing/2014/main" xmlns="" val="8661363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5</a:t>
                      </a:r>
                    </a:p>
                  </a:txBody>
                  <a:tcPr/>
                </a:tc>
                <a:tc>
                  <a:txBody>
                    <a:bodyPr/>
                    <a:lstStyle/>
                    <a:p>
                      <a:r>
                        <a:rPr lang="ru-RU" dirty="0" smtClean="0"/>
                        <a:t>Оперировать  понятиями геометрических  фигур,  применять  геометрические </a:t>
                      </a:r>
                    </a:p>
                    <a:p>
                      <a:r>
                        <a:rPr lang="ru-RU" dirty="0" smtClean="0"/>
                        <a:t>факты для решения задач </a:t>
                      </a:r>
                    </a:p>
                  </a:txBody>
                  <a:tcPr/>
                </a:tc>
                <a:extLst>
                  <a:ext uri="{0D108BD9-81ED-4DB2-BD59-A6C34878D82A}">
                    <a16:rowId xmlns:a16="http://schemas.microsoft.com/office/drawing/2014/main" xmlns="" val="80428242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Извлекать информацию, представленную в таблицах, на диаграммах, графиках </a:t>
                      </a:r>
                    </a:p>
                  </a:txBody>
                  <a:tcPr/>
                </a:tc>
                <a:extLst>
                  <a:ext uri="{0D108BD9-81ED-4DB2-BD59-A6C34878D82A}">
                    <a16:rowId xmlns:a16="http://schemas.microsoft.com/office/drawing/2014/main" xmlns="" val="134571718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6.2</a:t>
                      </a:r>
                    </a:p>
                  </a:txBody>
                  <a:tcPr/>
                </a:tc>
                <a:tc>
                  <a:txBody>
                    <a:bodyPr/>
                    <a:lstStyle/>
                    <a:p>
                      <a:r>
                        <a:rPr lang="ru-RU" dirty="0" smtClean="0"/>
                        <a:t>Иллюстрировать с помощью графика реальную зависимость или процесс по их  характеристикам, строить диаграммы и графики на основе данных </a:t>
                      </a:r>
                    </a:p>
                  </a:txBody>
                  <a:tcPr/>
                </a:tc>
                <a:extLst>
                  <a:ext uri="{0D108BD9-81ED-4DB2-BD59-A6C34878D82A}">
                    <a16:rowId xmlns:a16="http://schemas.microsoft.com/office/drawing/2014/main" xmlns="" val="2200599178"/>
                  </a:ext>
                </a:extLst>
              </a:tr>
            </a:tbl>
          </a:graphicData>
        </a:graphic>
      </p:graphicFrame>
    </p:spTree>
    <p:extLst>
      <p:ext uri="{BB962C8B-B14F-4D97-AF65-F5344CB8AC3E}">
        <p14:creationId xmlns:p14="http://schemas.microsoft.com/office/powerpoint/2010/main" val="2701556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chemeClr val="accent1">
                    <a:lumMod val="50000"/>
                  </a:schemeClr>
                </a:solidFill>
              </a:rPr>
              <a:t>Структура варианта проверочной работы 5 класса</a:t>
            </a:r>
            <a:endParaRPr lang="ru-RU" b="1" dirty="0">
              <a:solidFill>
                <a:schemeClr val="accent1">
                  <a:lumMod val="50000"/>
                </a:schemeClr>
              </a:solidFill>
            </a:endParaRPr>
          </a:p>
        </p:txBody>
      </p:sp>
      <p:sp>
        <p:nvSpPr>
          <p:cNvPr id="3" name="Объект 2"/>
          <p:cNvSpPr>
            <a:spLocks noGrp="1"/>
          </p:cNvSpPr>
          <p:nvPr>
            <p:ph idx="1"/>
          </p:nvPr>
        </p:nvSpPr>
        <p:spPr>
          <a:xfrm>
            <a:off x="251520" y="1844824"/>
            <a:ext cx="8640960" cy="4464496"/>
          </a:xfrm>
        </p:spPr>
        <p:txBody>
          <a:bodyPr>
            <a:normAutofit/>
          </a:bodyPr>
          <a:lstStyle/>
          <a:p>
            <a:r>
              <a:rPr lang="ru-RU" dirty="0"/>
              <a:t>Работа содержит 14 заданий. </a:t>
            </a:r>
          </a:p>
          <a:p>
            <a:r>
              <a:rPr lang="ru-RU" dirty="0"/>
              <a:t>В заданиях 1–5, 7, 8, 11, 12 (пункт 1), 13 необходимо записать только ответ. </a:t>
            </a:r>
          </a:p>
          <a:p>
            <a:r>
              <a:rPr lang="ru-RU" dirty="0"/>
              <a:t>В задании 12 (пункт 2) нужно изобразить требуемые элементы рисунка. </a:t>
            </a:r>
          </a:p>
          <a:p>
            <a:r>
              <a:rPr lang="ru-RU" dirty="0"/>
              <a:t>В заданиях 6, 9, 10, 14 требуется записать решение и ответ. </a:t>
            </a:r>
            <a:endParaRPr lang="ru-RU" b="1" dirty="0" smtClean="0">
              <a:solidFill>
                <a:srgbClr val="002060"/>
              </a:solidFill>
            </a:endParaRPr>
          </a:p>
        </p:txBody>
      </p:sp>
    </p:spTree>
    <p:extLst>
      <p:ext uri="{BB962C8B-B14F-4D97-AF65-F5344CB8AC3E}">
        <p14:creationId xmlns:p14="http://schemas.microsoft.com/office/powerpoint/2010/main" val="33096921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Распределение заданий варианта проверочной работы по содержанию, </a:t>
            </a:r>
            <a:br>
              <a:rPr lang="ru-RU" sz="2800" dirty="0"/>
            </a:br>
            <a:r>
              <a:rPr lang="ru-RU" sz="2800" dirty="0"/>
              <a:t>проверяемым умениям и видам деятельности </a:t>
            </a:r>
          </a:p>
        </p:txBody>
      </p:sp>
      <p:sp>
        <p:nvSpPr>
          <p:cNvPr id="4" name="Объект 3"/>
          <p:cNvSpPr>
            <a:spLocks noGrp="1"/>
          </p:cNvSpPr>
          <p:nvPr>
            <p:ph idx="1"/>
          </p:nvPr>
        </p:nvSpPr>
        <p:spPr/>
        <p:txBody>
          <a:bodyPr>
            <a:normAutofit fontScale="85000" lnSpcReduction="20000"/>
          </a:bodyPr>
          <a:lstStyle/>
          <a:p>
            <a:r>
              <a:rPr lang="ru-RU" dirty="0"/>
              <a:t>В задании 1 проверяется владение понятиями «отрицательное число»,</a:t>
            </a:r>
          </a:p>
          <a:p>
            <a:r>
              <a:rPr lang="ru-RU" dirty="0"/>
              <a:t>«обыкновенная дробь», «десятичная дробь», вычислительными навыками.</a:t>
            </a:r>
          </a:p>
          <a:p>
            <a:r>
              <a:rPr lang="ru-RU" dirty="0"/>
              <a:t>В задании 2 проверяется умение решать линейные, </a:t>
            </a:r>
            <a:r>
              <a:rPr lang="ru-RU" dirty="0" smtClean="0"/>
              <a:t>квадратные уравнения</a:t>
            </a:r>
            <a:r>
              <a:rPr lang="ru-RU" dirty="0"/>
              <a:t>, а также системы уравнений.</a:t>
            </a:r>
          </a:p>
          <a:p>
            <a:r>
              <a:rPr lang="ru-RU" dirty="0"/>
              <a:t>В задании 3 проверяется умение решать задачи на части.</a:t>
            </a:r>
          </a:p>
          <a:p>
            <a:r>
              <a:rPr lang="ru-RU" dirty="0"/>
              <a:t>В задании 4 проверяется знание свойств целых чисел и </a:t>
            </a:r>
            <a:r>
              <a:rPr lang="ru-RU" dirty="0" smtClean="0"/>
              <a:t>правил арифметических </a:t>
            </a:r>
            <a:r>
              <a:rPr lang="ru-RU" dirty="0"/>
              <a:t>действий.</a:t>
            </a:r>
          </a:p>
          <a:p>
            <a:r>
              <a:rPr lang="ru-RU" dirty="0"/>
              <a:t>Задание 5 проверяет владение понятиями «функция», «</a:t>
            </a:r>
            <a:r>
              <a:rPr lang="ru-RU" dirty="0" smtClean="0"/>
              <a:t>график функции</a:t>
            </a:r>
            <a:r>
              <a:rPr lang="ru-RU" dirty="0"/>
              <a:t>», «способы задания функции».</a:t>
            </a:r>
          </a:p>
          <a:p>
            <a:r>
              <a:rPr lang="ru-RU" dirty="0"/>
              <a:t>Задание 6 направлено на проверку умения извлекать и </a:t>
            </a:r>
            <a:r>
              <a:rPr lang="ru-RU" dirty="0" smtClean="0"/>
              <a:t>анализировать информацию</a:t>
            </a:r>
            <a:r>
              <a:rPr lang="ru-RU" dirty="0"/>
              <a:t>, представленную в таблицах, на диаграммах, графиках</a:t>
            </a:r>
            <a:r>
              <a:rPr lang="ru-RU" dirty="0" smtClean="0"/>
              <a:t>.</a:t>
            </a:r>
          </a:p>
          <a:p>
            <a:r>
              <a:rPr lang="ru-RU" dirty="0"/>
              <a:t>В задании 7 проверяются умения читать информацию, представленную в таблицах, на диаграммах, графиках и определять статистические характеристики данных.</a:t>
            </a:r>
          </a:p>
        </p:txBody>
      </p:sp>
    </p:spTree>
    <p:extLst>
      <p:ext uri="{BB962C8B-B14F-4D97-AF65-F5344CB8AC3E}">
        <p14:creationId xmlns:p14="http://schemas.microsoft.com/office/powerpoint/2010/main" val="1924955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Распределение заданий варианта проверочной работы по содержанию, </a:t>
            </a:r>
            <a:br>
              <a:rPr lang="ru-RU" sz="2800" dirty="0"/>
            </a:br>
            <a:r>
              <a:rPr lang="ru-RU" sz="2800" dirty="0"/>
              <a:t>проверяемым умениям и видам деятельности </a:t>
            </a:r>
          </a:p>
        </p:txBody>
      </p:sp>
      <p:sp>
        <p:nvSpPr>
          <p:cNvPr id="3" name="Объект 2"/>
          <p:cNvSpPr>
            <a:spLocks noGrp="1"/>
          </p:cNvSpPr>
          <p:nvPr>
            <p:ph idx="1"/>
          </p:nvPr>
        </p:nvSpPr>
        <p:spPr>
          <a:xfrm>
            <a:off x="251520" y="1916832"/>
            <a:ext cx="8784975" cy="4536504"/>
          </a:xfrm>
        </p:spPr>
        <p:txBody>
          <a:bodyPr>
            <a:normAutofit fontScale="85000" lnSpcReduction="20000"/>
          </a:bodyPr>
          <a:lstStyle/>
          <a:p>
            <a:r>
              <a:rPr lang="ru-RU" dirty="0" smtClean="0"/>
              <a:t>В </a:t>
            </a:r>
            <a:r>
              <a:rPr lang="ru-RU" dirty="0"/>
              <a:t>задании 8 проверяется умение сравнивать действительные числа.</a:t>
            </a:r>
          </a:p>
          <a:p>
            <a:r>
              <a:rPr lang="ru-RU" dirty="0"/>
              <a:t>В задании 9 проверяется умение выполнять преобразования </a:t>
            </a:r>
            <a:r>
              <a:rPr lang="ru-RU" dirty="0" smtClean="0"/>
              <a:t>буквенных дробно-рациональных </a:t>
            </a:r>
            <a:r>
              <a:rPr lang="ru-RU" dirty="0"/>
              <a:t>выражений.</a:t>
            </a:r>
          </a:p>
          <a:p>
            <a:r>
              <a:rPr lang="ru-RU" dirty="0"/>
              <a:t>Задание 10 направлено на проверку умения в простейших </a:t>
            </a:r>
            <a:r>
              <a:rPr lang="ru-RU" dirty="0" smtClean="0"/>
              <a:t>случаях оценивать </a:t>
            </a:r>
            <a:r>
              <a:rPr lang="ru-RU" dirty="0"/>
              <a:t>вероятность события.</a:t>
            </a:r>
          </a:p>
          <a:p>
            <a:r>
              <a:rPr lang="ru-RU" dirty="0"/>
              <a:t>Задание 11 проверяет умение решать текстовые задачи на </a:t>
            </a:r>
            <a:r>
              <a:rPr lang="ru-RU" dirty="0" smtClean="0"/>
              <a:t>проценты, в </a:t>
            </a:r>
            <a:r>
              <a:rPr lang="ru-RU" dirty="0"/>
              <a:t>том числе задачи в несколько действий.</a:t>
            </a:r>
          </a:p>
          <a:p>
            <a:r>
              <a:rPr lang="ru-RU" dirty="0"/>
              <a:t>Задания 12–15 и 17 проверяют умение оперировать </a:t>
            </a:r>
            <a:r>
              <a:rPr lang="ru-RU" dirty="0" smtClean="0"/>
              <a:t>свойствами геометрических </a:t>
            </a:r>
            <a:r>
              <a:rPr lang="ru-RU" dirty="0"/>
              <a:t>фигур, а также знание геометрических фактов и </a:t>
            </a:r>
            <a:r>
              <a:rPr lang="ru-RU" dirty="0" smtClean="0"/>
              <a:t>умение применять </a:t>
            </a:r>
            <a:r>
              <a:rPr lang="ru-RU" dirty="0"/>
              <a:t>их при решении практических задач.</a:t>
            </a:r>
          </a:p>
          <a:p>
            <a:r>
              <a:rPr lang="ru-RU" dirty="0"/>
              <a:t>В задании 16 проверяются умения извлекать из текста </a:t>
            </a:r>
            <a:r>
              <a:rPr lang="ru-RU" dirty="0" smtClean="0"/>
              <a:t>необходимую информацию</a:t>
            </a:r>
            <a:r>
              <a:rPr lang="ru-RU" dirty="0"/>
              <a:t>, представлять данные в виде диаграмм, графиков.</a:t>
            </a:r>
          </a:p>
          <a:p>
            <a:r>
              <a:rPr lang="ru-RU" dirty="0"/>
              <a:t>Задание 18 направлено на проверку умения решать текстовые задачи </a:t>
            </a:r>
            <a:r>
              <a:rPr lang="ru-RU" dirty="0" smtClean="0"/>
              <a:t>на производительность</a:t>
            </a:r>
            <a:r>
              <a:rPr lang="ru-RU" dirty="0"/>
              <a:t>, движение.</a:t>
            </a:r>
          </a:p>
          <a:p>
            <a:r>
              <a:rPr lang="ru-RU" dirty="0"/>
              <a:t>Задание 19 является заданием высокого уровня </a:t>
            </a:r>
            <a:r>
              <a:rPr lang="ru-RU" dirty="0" smtClean="0"/>
              <a:t>сложности и </a:t>
            </a:r>
            <a:r>
              <a:rPr lang="ru-RU" dirty="0"/>
              <a:t>направлено на проверку логического мышления, умения </a:t>
            </a:r>
            <a:r>
              <a:rPr lang="ru-RU" dirty="0" smtClean="0"/>
              <a:t>проводить математические </a:t>
            </a:r>
            <a:r>
              <a:rPr lang="ru-RU" dirty="0"/>
              <a:t>рассуждения.</a:t>
            </a:r>
          </a:p>
        </p:txBody>
      </p:sp>
    </p:spTree>
    <p:extLst>
      <p:ext uri="{BB962C8B-B14F-4D97-AF65-F5344CB8AC3E}">
        <p14:creationId xmlns:p14="http://schemas.microsoft.com/office/powerpoint/2010/main" val="2979990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Распределение заданий проверочной работы по уровню сложности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34805000"/>
              </p:ext>
            </p:extLst>
          </p:nvPr>
        </p:nvGraphicFramePr>
        <p:xfrm>
          <a:off x="822325" y="1846263"/>
          <a:ext cx="7543800" cy="2672080"/>
        </p:xfrm>
        <a:graphic>
          <a:graphicData uri="http://schemas.openxmlformats.org/drawingml/2006/table">
            <a:tbl>
              <a:tblPr firstRow="1" bandRow="1">
                <a:tableStyleId>{5C22544A-7EE6-4342-B048-85BDC9FD1C3A}</a:tableStyleId>
              </a:tblPr>
              <a:tblGrid>
                <a:gridCol w="1589435">
                  <a:extLst>
                    <a:ext uri="{9D8B030D-6E8A-4147-A177-3AD203B41FA5}">
                      <a16:colId xmlns:a16="http://schemas.microsoft.com/office/drawing/2014/main" xmlns="" val="962255865"/>
                    </a:ext>
                  </a:extLst>
                </a:gridCol>
                <a:gridCol w="1368152">
                  <a:extLst>
                    <a:ext uri="{9D8B030D-6E8A-4147-A177-3AD203B41FA5}">
                      <a16:colId xmlns:a16="http://schemas.microsoft.com/office/drawing/2014/main" xmlns="" val="1043432131"/>
                    </a:ext>
                  </a:extLst>
                </a:gridCol>
                <a:gridCol w="1872208">
                  <a:extLst>
                    <a:ext uri="{9D8B030D-6E8A-4147-A177-3AD203B41FA5}">
                      <a16:colId xmlns:a16="http://schemas.microsoft.com/office/drawing/2014/main" xmlns="" val="2793914348"/>
                    </a:ext>
                  </a:extLst>
                </a:gridCol>
                <a:gridCol w="2714005">
                  <a:extLst>
                    <a:ext uri="{9D8B030D-6E8A-4147-A177-3AD203B41FA5}">
                      <a16:colId xmlns:a16="http://schemas.microsoft.com/office/drawing/2014/main" xmlns="" val="3641134312"/>
                    </a:ext>
                  </a:extLst>
                </a:gridCol>
              </a:tblGrid>
              <a:tr h="370840">
                <a:tc>
                  <a:txBody>
                    <a:bodyPr/>
                    <a:lstStyle/>
                    <a:p>
                      <a:r>
                        <a:rPr lang="ru-RU" dirty="0" smtClean="0"/>
                        <a:t> Уровень сложности </a:t>
                      </a:r>
                    </a:p>
                    <a:p>
                      <a:r>
                        <a:rPr lang="ru-RU" dirty="0" smtClean="0"/>
                        <a:t>  </a:t>
                      </a:r>
                      <a:endParaRPr lang="ru-RU" dirty="0"/>
                    </a:p>
                  </a:txBody>
                  <a:tcPr/>
                </a:tc>
                <a:tc>
                  <a:txBody>
                    <a:bodyPr/>
                    <a:lstStyle/>
                    <a:p>
                      <a:r>
                        <a:rPr lang="ru-RU" dirty="0" smtClean="0"/>
                        <a:t>Количество </a:t>
                      </a:r>
                    </a:p>
                    <a:p>
                      <a:r>
                        <a:rPr lang="ru-RU" dirty="0" smtClean="0"/>
                        <a:t>заданий </a:t>
                      </a:r>
                    </a:p>
                    <a:p>
                      <a:endParaRPr lang="ru-RU" dirty="0"/>
                    </a:p>
                  </a:txBody>
                  <a:tcPr/>
                </a:tc>
                <a:tc>
                  <a:txBody>
                    <a:bodyPr/>
                    <a:lstStyle/>
                    <a:p>
                      <a:r>
                        <a:rPr lang="ru-RU" dirty="0" smtClean="0"/>
                        <a:t>Максимальный </a:t>
                      </a:r>
                    </a:p>
                    <a:p>
                      <a:r>
                        <a:rPr lang="ru-RU" dirty="0" smtClean="0"/>
                        <a:t>первичный </a:t>
                      </a:r>
                    </a:p>
                    <a:p>
                      <a:r>
                        <a:rPr lang="ru-RU" dirty="0" smtClean="0"/>
                        <a:t>балл </a:t>
                      </a:r>
                    </a:p>
                    <a:p>
                      <a:endParaRPr lang="ru-RU" dirty="0"/>
                    </a:p>
                  </a:txBody>
                  <a:tcPr/>
                </a:tc>
                <a:tc>
                  <a:txBody>
                    <a:bodyPr/>
                    <a:lstStyle/>
                    <a:p>
                      <a:r>
                        <a:rPr lang="ru-RU" dirty="0" smtClean="0"/>
                        <a:t>Процент от максимального первично-</a:t>
                      </a:r>
                    </a:p>
                    <a:p>
                      <a:r>
                        <a:rPr lang="ru-RU" dirty="0" err="1" smtClean="0"/>
                        <a:t>го</a:t>
                      </a:r>
                      <a:r>
                        <a:rPr lang="ru-RU" dirty="0" smtClean="0"/>
                        <a:t> балла  </a:t>
                      </a:r>
                    </a:p>
                  </a:txBody>
                  <a:tcPr/>
                </a:tc>
                <a:extLst>
                  <a:ext uri="{0D108BD9-81ED-4DB2-BD59-A6C34878D82A}">
                    <a16:rowId xmlns:a16="http://schemas.microsoft.com/office/drawing/2014/main" xmlns="" val="4144091756"/>
                  </a:ext>
                </a:extLst>
              </a:tr>
              <a:tr h="370840">
                <a:tc>
                  <a:txBody>
                    <a:bodyPr/>
                    <a:lstStyle/>
                    <a:p>
                      <a:r>
                        <a:rPr lang="ru-RU" dirty="0" smtClean="0"/>
                        <a:t>Базовый</a:t>
                      </a:r>
                      <a:endParaRPr lang="ru-RU" dirty="0"/>
                    </a:p>
                  </a:txBody>
                  <a:tcPr/>
                </a:tc>
                <a:tc>
                  <a:txBody>
                    <a:bodyPr/>
                    <a:lstStyle/>
                    <a:p>
                      <a:r>
                        <a:rPr lang="ru-RU" dirty="0" smtClean="0"/>
                        <a:t>12</a:t>
                      </a:r>
                      <a:endParaRPr lang="ru-RU" dirty="0"/>
                    </a:p>
                  </a:txBody>
                  <a:tcPr/>
                </a:tc>
                <a:tc>
                  <a:txBody>
                    <a:bodyPr/>
                    <a:lstStyle/>
                    <a:p>
                      <a:r>
                        <a:rPr lang="ru-RU" dirty="0" smtClean="0"/>
                        <a:t>12</a:t>
                      </a:r>
                      <a:endParaRPr lang="ru-RU" dirty="0"/>
                    </a:p>
                  </a:txBody>
                  <a:tcPr/>
                </a:tc>
                <a:tc>
                  <a:txBody>
                    <a:bodyPr/>
                    <a:lstStyle/>
                    <a:p>
                      <a:r>
                        <a:rPr lang="ru-RU" dirty="0" smtClean="0"/>
                        <a:t>48</a:t>
                      </a:r>
                      <a:endParaRPr lang="ru-RU" dirty="0"/>
                    </a:p>
                  </a:txBody>
                  <a:tcPr/>
                </a:tc>
                <a:extLst>
                  <a:ext uri="{0D108BD9-81ED-4DB2-BD59-A6C34878D82A}">
                    <a16:rowId xmlns:a16="http://schemas.microsoft.com/office/drawing/2014/main" xmlns="" val="982428719"/>
                  </a:ext>
                </a:extLst>
              </a:tr>
              <a:tr h="370840">
                <a:tc>
                  <a:txBody>
                    <a:bodyPr/>
                    <a:lstStyle/>
                    <a:p>
                      <a:r>
                        <a:rPr lang="ru-RU" dirty="0" smtClean="0"/>
                        <a:t>Повышенный </a:t>
                      </a:r>
                      <a:endParaRPr lang="ru-RU" dirty="0"/>
                    </a:p>
                  </a:txBody>
                  <a:tcPr/>
                </a:tc>
                <a:tc>
                  <a:txBody>
                    <a:bodyPr/>
                    <a:lstStyle/>
                    <a:p>
                      <a:r>
                        <a:rPr lang="ru-RU" dirty="0" smtClean="0"/>
                        <a:t>6</a:t>
                      </a:r>
                      <a:endParaRPr lang="ru-RU" dirty="0"/>
                    </a:p>
                  </a:txBody>
                  <a:tcPr/>
                </a:tc>
                <a:tc>
                  <a:txBody>
                    <a:bodyPr/>
                    <a:lstStyle/>
                    <a:p>
                      <a:r>
                        <a:rPr lang="ru-RU" dirty="0" smtClean="0"/>
                        <a:t>11</a:t>
                      </a:r>
                      <a:endParaRPr lang="ru-RU" dirty="0"/>
                    </a:p>
                  </a:txBody>
                  <a:tcPr/>
                </a:tc>
                <a:tc>
                  <a:txBody>
                    <a:bodyPr/>
                    <a:lstStyle/>
                    <a:p>
                      <a:r>
                        <a:rPr lang="ru-RU" dirty="0" smtClean="0"/>
                        <a:t>44</a:t>
                      </a:r>
                      <a:endParaRPr lang="ru-RU" dirty="0"/>
                    </a:p>
                  </a:txBody>
                  <a:tcPr/>
                </a:tc>
                <a:extLst>
                  <a:ext uri="{0D108BD9-81ED-4DB2-BD59-A6C34878D82A}">
                    <a16:rowId xmlns:a16="http://schemas.microsoft.com/office/drawing/2014/main" xmlns="" val="1711822613"/>
                  </a:ext>
                </a:extLst>
              </a:tr>
              <a:tr h="370840">
                <a:tc>
                  <a:txBody>
                    <a:bodyPr/>
                    <a:lstStyle/>
                    <a:p>
                      <a:r>
                        <a:rPr lang="ru-RU" dirty="0" smtClean="0"/>
                        <a:t>Высокий</a:t>
                      </a:r>
                      <a:endParaRPr lang="ru-RU" dirty="0"/>
                    </a:p>
                  </a:txBody>
                  <a:tcPr/>
                </a:tc>
                <a:tc>
                  <a:txBody>
                    <a:bodyPr/>
                    <a:lstStyle/>
                    <a:p>
                      <a:r>
                        <a:rPr lang="ru-RU" dirty="0" smtClean="0"/>
                        <a:t>1</a:t>
                      </a:r>
                      <a:endParaRPr lang="ru-RU" dirty="0"/>
                    </a:p>
                  </a:txBody>
                  <a:tcPr/>
                </a:tc>
                <a:tc>
                  <a:txBody>
                    <a:bodyPr/>
                    <a:lstStyle/>
                    <a:p>
                      <a:r>
                        <a:rPr lang="ru-RU" dirty="0" smtClean="0"/>
                        <a:t>2</a:t>
                      </a:r>
                      <a:endParaRPr lang="ru-RU" dirty="0"/>
                    </a:p>
                  </a:txBody>
                  <a:tcPr/>
                </a:tc>
                <a:tc>
                  <a:txBody>
                    <a:bodyPr/>
                    <a:lstStyle/>
                    <a:p>
                      <a:r>
                        <a:rPr lang="ru-RU" dirty="0" smtClean="0"/>
                        <a:t>8</a:t>
                      </a:r>
                      <a:endParaRPr lang="ru-RU"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Итого</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smtClean="0"/>
                        <a:t>100 </a:t>
                      </a:r>
                    </a:p>
                  </a:txBody>
                  <a:tcPr/>
                </a:tc>
                <a:extLst>
                  <a:ext uri="{0D108BD9-81ED-4DB2-BD59-A6C34878D82A}">
                    <a16:rowId xmlns:a16="http://schemas.microsoft.com/office/drawing/2014/main" xmlns="" val="424230550"/>
                  </a:ext>
                </a:extLst>
              </a:tr>
            </a:tbl>
          </a:graphicData>
        </a:graphic>
      </p:graphicFrame>
    </p:spTree>
    <p:extLst>
      <p:ext uri="{BB962C8B-B14F-4D97-AF65-F5344CB8AC3E}">
        <p14:creationId xmlns:p14="http://schemas.microsoft.com/office/powerpoint/2010/main" val="10250210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 Система оценивания выполнения отдельных заданий и проверочной </a:t>
            </a:r>
            <a:br>
              <a:rPr lang="ru-RU" sz="4000" dirty="0"/>
            </a:br>
            <a:r>
              <a:rPr lang="ru-RU" sz="4000" dirty="0"/>
              <a:t>работы в целом</a:t>
            </a:r>
          </a:p>
        </p:txBody>
      </p:sp>
      <p:sp>
        <p:nvSpPr>
          <p:cNvPr id="3" name="Объект 2"/>
          <p:cNvSpPr>
            <a:spLocks noGrp="1"/>
          </p:cNvSpPr>
          <p:nvPr>
            <p:ph idx="1"/>
          </p:nvPr>
        </p:nvSpPr>
        <p:spPr/>
        <p:txBody>
          <a:bodyPr/>
          <a:lstStyle/>
          <a:p>
            <a:r>
              <a:rPr lang="ru-RU" dirty="0"/>
              <a:t>Правильное решение каждого из заданий 1–5, 7, 9–14, 17 </a:t>
            </a:r>
            <a:r>
              <a:rPr lang="ru-RU" dirty="0" smtClean="0"/>
              <a:t>оценивается 1 </a:t>
            </a:r>
            <a:r>
              <a:rPr lang="ru-RU" dirty="0"/>
              <a:t>баллом. Задание считается выполненным верно, если ученик дал </a:t>
            </a:r>
            <a:r>
              <a:rPr lang="ru-RU" dirty="0" smtClean="0"/>
              <a:t>верный ответ</a:t>
            </a:r>
            <a:r>
              <a:rPr lang="ru-RU" dirty="0"/>
              <a:t>: записал правильное число, правильную величину; </a:t>
            </a:r>
            <a:r>
              <a:rPr lang="ru-RU" dirty="0" smtClean="0"/>
              <a:t>изобразил правильный </a:t>
            </a:r>
            <a:r>
              <a:rPr lang="ru-RU" dirty="0"/>
              <a:t>рисунок.</a:t>
            </a:r>
          </a:p>
          <a:p>
            <a:r>
              <a:rPr lang="ru-RU" dirty="0"/>
              <a:t>Выполнение заданий 6, 8, 15, 16, 18, 19 оценивается от 0 до 2 </a:t>
            </a:r>
            <a:r>
              <a:rPr lang="ru-RU" dirty="0" smtClean="0"/>
              <a:t> баллов</a:t>
            </a:r>
            <a:r>
              <a:rPr lang="ru-RU" dirty="0"/>
              <a:t>.</a:t>
            </a:r>
          </a:p>
          <a:p>
            <a:r>
              <a:rPr lang="ru-RU" dirty="0"/>
              <a:t>Максимальный первичный балл — 25.</a:t>
            </a:r>
          </a:p>
        </p:txBody>
      </p:sp>
    </p:spTree>
    <p:extLst>
      <p:ext uri="{BB962C8B-B14F-4D97-AF65-F5344CB8AC3E}">
        <p14:creationId xmlns:p14="http://schemas.microsoft.com/office/powerpoint/2010/main" val="17629186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dirty="0"/>
              <a:t>Рекомендации по переводу первичных баллов </a:t>
            </a:r>
            <a:br>
              <a:rPr lang="ru-RU" sz="4000" dirty="0"/>
            </a:br>
            <a:r>
              <a:rPr lang="ru-RU" sz="4000" dirty="0"/>
              <a:t>в отметки по пятибалльной шкале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99892459"/>
              </p:ext>
            </p:extLst>
          </p:nvPr>
        </p:nvGraphicFramePr>
        <p:xfrm>
          <a:off x="822325" y="1846263"/>
          <a:ext cx="7543800" cy="1925320"/>
        </p:xfrm>
        <a:graphic>
          <a:graphicData uri="http://schemas.openxmlformats.org/drawingml/2006/table">
            <a:tbl>
              <a:tblPr firstRow="1" bandRow="1">
                <a:tableStyleId>{5C22544A-7EE6-4342-B048-85BDC9FD1C3A}</a:tableStyleId>
              </a:tblPr>
              <a:tblGrid>
                <a:gridCol w="1508760">
                  <a:extLst>
                    <a:ext uri="{9D8B030D-6E8A-4147-A177-3AD203B41FA5}">
                      <a16:colId xmlns:a16="http://schemas.microsoft.com/office/drawing/2014/main" xmlns="" val="2145103599"/>
                    </a:ext>
                  </a:extLst>
                </a:gridCol>
                <a:gridCol w="1508760">
                  <a:extLst>
                    <a:ext uri="{9D8B030D-6E8A-4147-A177-3AD203B41FA5}">
                      <a16:colId xmlns:a16="http://schemas.microsoft.com/office/drawing/2014/main" xmlns="" val="2441236381"/>
                    </a:ext>
                  </a:extLst>
                </a:gridCol>
                <a:gridCol w="1508760">
                  <a:extLst>
                    <a:ext uri="{9D8B030D-6E8A-4147-A177-3AD203B41FA5}">
                      <a16:colId xmlns:a16="http://schemas.microsoft.com/office/drawing/2014/main" xmlns="" val="3465297646"/>
                    </a:ext>
                  </a:extLst>
                </a:gridCol>
                <a:gridCol w="1508760">
                  <a:extLst>
                    <a:ext uri="{9D8B030D-6E8A-4147-A177-3AD203B41FA5}">
                      <a16:colId xmlns:a16="http://schemas.microsoft.com/office/drawing/2014/main" xmlns="" val="3153514128"/>
                    </a:ext>
                  </a:extLst>
                </a:gridCol>
                <a:gridCol w="1508760">
                  <a:extLst>
                    <a:ext uri="{9D8B030D-6E8A-4147-A177-3AD203B41FA5}">
                      <a16:colId xmlns:a16="http://schemas.microsoft.com/office/drawing/2014/main" xmlns="" val="1381206683"/>
                    </a:ext>
                  </a:extLst>
                </a:gridCol>
              </a:tblGrid>
              <a:tr h="370840">
                <a:tc>
                  <a:txBody>
                    <a:bodyPr/>
                    <a:lstStyle/>
                    <a:p>
                      <a:pPr algn="ctr"/>
                      <a:r>
                        <a:rPr lang="ru-RU" dirty="0" smtClean="0"/>
                        <a:t>Отметка по </a:t>
                      </a:r>
                    </a:p>
                    <a:p>
                      <a:pPr algn="ctr"/>
                      <a:r>
                        <a:rPr lang="ru-RU" dirty="0" smtClean="0"/>
                        <a:t>пятибалльной шкале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«2»</a:t>
                      </a:r>
                    </a:p>
                    <a:p>
                      <a:pPr algn="ctr"/>
                      <a:endParaRPr lang="ru-RU"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«3» </a:t>
                      </a:r>
                    </a:p>
                    <a:p>
                      <a:pPr algn="ctr"/>
                      <a:endParaRPr lang="ru-RU" dirty="0"/>
                    </a:p>
                  </a:txBody>
                  <a:tcPr/>
                </a:tc>
                <a:tc>
                  <a:txBody>
                    <a:bodyPr/>
                    <a:lstStyle/>
                    <a:p>
                      <a:pPr algn="ctr"/>
                      <a:r>
                        <a:rPr lang="ru-RU" dirty="0" smtClean="0"/>
                        <a:t>«4»</a:t>
                      </a:r>
                      <a:endParaRPr lang="ru-RU" dirty="0"/>
                    </a:p>
                  </a:txBody>
                  <a:tcPr/>
                </a:tc>
                <a:tc>
                  <a:txBody>
                    <a:bodyPr/>
                    <a:lstStyle/>
                    <a:p>
                      <a:pPr algn="ctr"/>
                      <a:r>
                        <a:rPr lang="ru-RU" dirty="0" smtClean="0"/>
                        <a:t>«5»</a:t>
                      </a:r>
                      <a:endParaRPr lang="ru-RU" dirty="0"/>
                    </a:p>
                  </a:txBody>
                  <a:tcPr/>
                </a:tc>
                <a:extLst>
                  <a:ext uri="{0D108BD9-81ED-4DB2-BD59-A6C34878D82A}">
                    <a16:rowId xmlns:a16="http://schemas.microsoft.com/office/drawing/2014/main" xmlns="" val="338674662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dirty="0" smtClean="0"/>
                        <a:t>Первичные баллы</a:t>
                      </a:r>
                    </a:p>
                  </a:txBody>
                  <a:tcPr/>
                </a:tc>
                <a:tc>
                  <a:txBody>
                    <a:bodyPr/>
                    <a:lstStyle/>
                    <a:p>
                      <a:pPr algn="ctr"/>
                      <a:r>
                        <a:rPr lang="ru-RU" dirty="0" smtClean="0"/>
                        <a:t>0-7</a:t>
                      </a:r>
                      <a:endParaRPr lang="ru-RU" dirty="0"/>
                    </a:p>
                  </a:txBody>
                  <a:tcPr/>
                </a:tc>
                <a:tc>
                  <a:txBody>
                    <a:bodyPr/>
                    <a:lstStyle/>
                    <a:p>
                      <a:pPr algn="ctr"/>
                      <a:r>
                        <a:rPr lang="ru-RU" dirty="0" smtClean="0"/>
                        <a:t>8-14</a:t>
                      </a:r>
                      <a:endParaRPr lang="ru-RU" dirty="0"/>
                    </a:p>
                  </a:txBody>
                  <a:tcPr/>
                </a:tc>
                <a:tc>
                  <a:txBody>
                    <a:bodyPr/>
                    <a:lstStyle/>
                    <a:p>
                      <a:pPr algn="ctr"/>
                      <a:r>
                        <a:rPr lang="ru-RU" dirty="0" smtClean="0"/>
                        <a:t>15-20</a:t>
                      </a:r>
                      <a:endParaRPr lang="ru-RU" dirty="0"/>
                    </a:p>
                  </a:txBody>
                  <a:tcPr/>
                </a:tc>
                <a:tc>
                  <a:txBody>
                    <a:bodyPr/>
                    <a:lstStyle/>
                    <a:p>
                      <a:pPr algn="ctr"/>
                      <a:r>
                        <a:rPr lang="ru-RU" dirty="0" smtClean="0"/>
                        <a:t>21-25</a:t>
                      </a:r>
                      <a:endParaRPr lang="ru-RU" dirty="0"/>
                    </a:p>
                  </a:txBody>
                  <a:tcPr/>
                </a:tc>
                <a:extLst>
                  <a:ext uri="{0D108BD9-81ED-4DB2-BD59-A6C34878D82A}">
                    <a16:rowId xmlns:a16="http://schemas.microsoft.com/office/drawing/2014/main" xmlns="" val="322929068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ru-RU" dirty="0" smtClean="0"/>
                    </a:p>
                  </a:txBody>
                  <a:tcPr/>
                </a:tc>
                <a:tc>
                  <a:txBody>
                    <a:bodyPr/>
                    <a:lstStyle/>
                    <a:p>
                      <a:pPr algn="ctr"/>
                      <a:r>
                        <a:rPr lang="ru-RU" dirty="0" smtClean="0"/>
                        <a:t>8</a:t>
                      </a:r>
                      <a:endParaRPr lang="ru-RU" dirty="0"/>
                    </a:p>
                  </a:txBody>
                  <a:tcPr/>
                </a:tc>
                <a:tc>
                  <a:txBody>
                    <a:bodyPr/>
                    <a:lstStyle/>
                    <a:p>
                      <a:pPr algn="ctr"/>
                      <a:r>
                        <a:rPr lang="ru-RU" dirty="0" smtClean="0"/>
                        <a:t>7</a:t>
                      </a:r>
                      <a:endParaRPr lang="ru-RU" dirty="0"/>
                    </a:p>
                  </a:txBody>
                  <a:tcPr/>
                </a:tc>
                <a:tc>
                  <a:txBody>
                    <a:bodyPr/>
                    <a:lstStyle/>
                    <a:p>
                      <a:pPr algn="ctr"/>
                      <a:r>
                        <a:rPr lang="ru-RU" dirty="0" smtClean="0"/>
                        <a:t>6</a:t>
                      </a:r>
                      <a:endParaRPr lang="ru-RU" dirty="0"/>
                    </a:p>
                  </a:txBody>
                  <a:tcPr/>
                </a:tc>
                <a:tc>
                  <a:txBody>
                    <a:bodyPr/>
                    <a:lstStyle/>
                    <a:p>
                      <a:pPr algn="ctr"/>
                      <a:r>
                        <a:rPr lang="ru-RU" dirty="0" smtClean="0"/>
                        <a:t>5</a:t>
                      </a:r>
                      <a:endParaRPr lang="ru-RU" dirty="0"/>
                    </a:p>
                  </a:txBody>
                  <a:tcPr/>
                </a:tc>
              </a:tr>
            </a:tbl>
          </a:graphicData>
        </a:graphic>
      </p:graphicFrame>
    </p:spTree>
    <p:extLst>
      <p:ext uri="{BB962C8B-B14F-4D97-AF65-F5344CB8AC3E}">
        <p14:creationId xmlns:p14="http://schemas.microsoft.com/office/powerpoint/2010/main" val="7846042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Иные рекомендации</a:t>
            </a:r>
            <a:endParaRPr lang="ru-RU" dirty="0"/>
          </a:p>
        </p:txBody>
      </p:sp>
      <p:sp>
        <p:nvSpPr>
          <p:cNvPr id="3" name="Объект 2"/>
          <p:cNvSpPr>
            <a:spLocks noGrp="1"/>
          </p:cNvSpPr>
          <p:nvPr>
            <p:ph idx="1"/>
          </p:nvPr>
        </p:nvSpPr>
        <p:spPr/>
        <p:txBody>
          <a:bodyPr/>
          <a:lstStyle/>
          <a:p>
            <a:r>
              <a:rPr lang="ru-RU" b="1" dirty="0"/>
              <a:t>Продолжительность проверочной </a:t>
            </a:r>
            <a:r>
              <a:rPr lang="ru-RU" b="1" dirty="0" smtClean="0"/>
              <a:t>работы:</a:t>
            </a:r>
            <a:endParaRPr lang="ru-RU" b="1" dirty="0"/>
          </a:p>
          <a:p>
            <a:r>
              <a:rPr lang="ru-RU" dirty="0"/>
              <a:t>На выполнение проверочной работы по математике даётся 90 минут.  </a:t>
            </a:r>
          </a:p>
          <a:p>
            <a:r>
              <a:rPr lang="ru-RU" dirty="0"/>
              <a:t> </a:t>
            </a:r>
            <a:r>
              <a:rPr lang="ru-RU" b="1" dirty="0" smtClean="0"/>
              <a:t>Дополнительные </a:t>
            </a:r>
            <a:r>
              <a:rPr lang="ru-RU" b="1" dirty="0"/>
              <a:t>материалы и </a:t>
            </a:r>
            <a:r>
              <a:rPr lang="ru-RU" b="1" dirty="0" smtClean="0"/>
              <a:t>оборудование:  </a:t>
            </a:r>
            <a:endParaRPr lang="ru-RU" b="1" dirty="0"/>
          </a:p>
          <a:p>
            <a:r>
              <a:rPr lang="ru-RU" dirty="0"/>
              <a:t>Дополнительные материалы и оборудование не требуются. </a:t>
            </a:r>
          </a:p>
          <a:p>
            <a:r>
              <a:rPr lang="ru-RU" dirty="0"/>
              <a:t> </a:t>
            </a:r>
            <a:r>
              <a:rPr lang="ru-RU" b="1" dirty="0" smtClean="0"/>
              <a:t>Рекомендации </a:t>
            </a:r>
            <a:r>
              <a:rPr lang="ru-RU" b="1" dirty="0"/>
              <a:t>по подготовке к проверочной </a:t>
            </a:r>
            <a:r>
              <a:rPr lang="ru-RU" b="1" dirty="0" smtClean="0"/>
              <a:t>работе: </a:t>
            </a:r>
            <a:endParaRPr lang="ru-RU" b="1" dirty="0"/>
          </a:p>
          <a:p>
            <a:r>
              <a:rPr lang="ru-RU" dirty="0"/>
              <a:t>Специальная подготовка к проверочной работе не требуется. </a:t>
            </a:r>
          </a:p>
        </p:txBody>
      </p:sp>
    </p:spTree>
    <p:extLst>
      <p:ext uri="{BB962C8B-B14F-4D97-AF65-F5344CB8AC3E}">
        <p14:creationId xmlns:p14="http://schemas.microsoft.com/office/powerpoint/2010/main" val="5691655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1. Б (1 балл 2 мин.) </a:t>
            </a:r>
            <a:endParaRPr lang="ru-RU" dirty="0"/>
          </a:p>
        </p:txBody>
      </p:sp>
      <p:sp>
        <p:nvSpPr>
          <p:cNvPr id="3" name="Объект 2"/>
          <p:cNvSpPr>
            <a:spLocks noGrp="1"/>
          </p:cNvSpPr>
          <p:nvPr>
            <p:ph idx="1"/>
          </p:nvPr>
        </p:nvSpPr>
        <p:spPr/>
        <p:txBody>
          <a:bodyPr>
            <a:normAutofit fontScale="92500" lnSpcReduction="20000"/>
          </a:bodyPr>
          <a:lstStyle/>
          <a:p>
            <a:r>
              <a:rPr lang="ru-RU" dirty="0" smtClean="0"/>
              <a:t>Умения: </a:t>
            </a:r>
            <a:r>
              <a:rPr lang="ru-RU" dirty="0"/>
              <a:t>Развитие представлений </a:t>
            </a:r>
            <a:r>
              <a:rPr lang="ru-RU" dirty="0" smtClean="0"/>
              <a:t>о числе </a:t>
            </a:r>
            <a:r>
              <a:rPr lang="ru-RU" dirty="0"/>
              <a:t>и числовых </a:t>
            </a:r>
            <a:r>
              <a:rPr lang="ru-RU" dirty="0" smtClean="0"/>
              <a:t>системах </a:t>
            </a:r>
            <a:r>
              <a:rPr lang="ru-RU" dirty="0"/>
              <a:t>от </a:t>
            </a:r>
            <a:r>
              <a:rPr lang="ru-RU" dirty="0" smtClean="0"/>
              <a:t>натуральных до действительных чисел</a:t>
            </a:r>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обыкновенная </a:t>
            </a:r>
            <a:r>
              <a:rPr lang="ru-RU" dirty="0"/>
              <a:t>дробь», «</a:t>
            </a:r>
            <a:r>
              <a:rPr lang="ru-RU" dirty="0" smtClean="0"/>
              <a:t>смешанное </a:t>
            </a:r>
            <a:r>
              <a:rPr lang="ru-RU" dirty="0"/>
              <a:t>число», «</a:t>
            </a:r>
            <a:r>
              <a:rPr lang="ru-RU" dirty="0" smtClean="0"/>
              <a:t>десятичная </a:t>
            </a:r>
            <a:r>
              <a:rPr lang="ru-RU" dirty="0"/>
              <a:t>дробь</a:t>
            </a:r>
            <a:r>
              <a:rPr lang="ru-RU" dirty="0" smtClean="0"/>
              <a:t>»</a:t>
            </a:r>
          </a:p>
          <a:p>
            <a:endParaRPr lang="ru-RU" dirty="0" smtClean="0"/>
          </a:p>
          <a:p>
            <a:endParaRPr lang="ru-RU" dirty="0"/>
          </a:p>
          <a:p>
            <a:endParaRPr lang="ru-RU" dirty="0" smtClean="0"/>
          </a:p>
          <a:p>
            <a:endParaRPr lang="ru-RU" dirty="0"/>
          </a:p>
          <a:p>
            <a:r>
              <a:rPr lang="ru-RU" dirty="0" smtClean="0"/>
              <a:t>6 </a:t>
            </a:r>
            <a:r>
              <a:rPr lang="ru-RU" dirty="0" err="1" smtClean="0"/>
              <a:t>кл</a:t>
            </a:r>
            <a:r>
              <a:rPr lang="ru-RU" dirty="0" smtClean="0"/>
              <a:t>. (2, 4)</a:t>
            </a:r>
          </a:p>
          <a:p>
            <a:r>
              <a:rPr lang="ru-RU" dirty="0" smtClean="0"/>
              <a:t>7 </a:t>
            </a:r>
            <a:r>
              <a:rPr lang="ru-RU" dirty="0" err="1" smtClean="0"/>
              <a:t>кл</a:t>
            </a:r>
            <a:r>
              <a:rPr lang="ru-RU" dirty="0" smtClean="0"/>
              <a:t>. (1)</a:t>
            </a:r>
          </a:p>
          <a:p>
            <a:r>
              <a:rPr lang="ru-RU" dirty="0" smtClean="0"/>
              <a:t>ОГЭ (6)</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3068961"/>
            <a:ext cx="4939897" cy="94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4247143"/>
            <a:ext cx="6155382" cy="72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6254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2. Б (1 балл 2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Овладение приёмами </a:t>
            </a:r>
            <a:r>
              <a:rPr lang="ru-RU" dirty="0" smtClean="0"/>
              <a:t>решения </a:t>
            </a:r>
            <a:r>
              <a:rPr lang="ru-RU" dirty="0"/>
              <a:t>уравнений, </a:t>
            </a:r>
            <a:r>
              <a:rPr lang="ru-RU" dirty="0" smtClean="0"/>
              <a:t>систем уравнений</a:t>
            </a:r>
          </a:p>
          <a:p>
            <a:r>
              <a:rPr lang="ru-RU" dirty="0" smtClean="0"/>
              <a:t>Содержание: </a:t>
            </a:r>
            <a:r>
              <a:rPr lang="ru-RU" dirty="0"/>
              <a:t>Оперировать на </a:t>
            </a:r>
            <a:r>
              <a:rPr lang="ru-RU" dirty="0" smtClean="0"/>
              <a:t>базовом уровне </a:t>
            </a:r>
            <a:r>
              <a:rPr lang="ru-RU" dirty="0"/>
              <a:t>понятиями «</a:t>
            </a:r>
            <a:r>
              <a:rPr lang="ru-RU" dirty="0" smtClean="0"/>
              <a:t>уравнение</a:t>
            </a:r>
            <a:r>
              <a:rPr lang="ru-RU" dirty="0"/>
              <a:t>», «корень </a:t>
            </a:r>
            <a:r>
              <a:rPr lang="ru-RU" dirty="0" smtClean="0"/>
              <a:t>уравнения</a:t>
            </a:r>
            <a:r>
              <a:rPr lang="ru-RU" dirty="0"/>
              <a:t>»; решать линейные </a:t>
            </a:r>
            <a:r>
              <a:rPr lang="ru-RU" dirty="0" smtClean="0"/>
              <a:t>и квадратные </a:t>
            </a:r>
            <a:r>
              <a:rPr lang="ru-RU" dirty="0"/>
              <a:t>уравнения </a:t>
            </a:r>
            <a:r>
              <a:rPr lang="ru-RU" dirty="0" smtClean="0"/>
              <a:t>/</a:t>
            </a:r>
            <a:r>
              <a:rPr lang="ru-RU" i="1" dirty="0" smtClean="0"/>
              <a:t>решать </a:t>
            </a:r>
            <a:r>
              <a:rPr lang="ru-RU" i="1" dirty="0"/>
              <a:t>квадратные </a:t>
            </a:r>
            <a:r>
              <a:rPr lang="ru-RU" i="1" dirty="0" smtClean="0"/>
              <a:t>урав</a:t>
            </a:r>
            <a:r>
              <a:rPr lang="ru-RU" i="1" dirty="0"/>
              <a:t>нения и уравнения, </a:t>
            </a:r>
            <a:r>
              <a:rPr lang="ru-RU" i="1" dirty="0" smtClean="0"/>
              <a:t>сводимые </a:t>
            </a:r>
            <a:r>
              <a:rPr lang="ru-RU" i="1" dirty="0"/>
              <a:t>к ним с </a:t>
            </a:r>
            <a:r>
              <a:rPr lang="ru-RU" i="1" dirty="0" smtClean="0"/>
              <a:t>помощью тождественных преобразований</a:t>
            </a:r>
            <a:endParaRPr lang="ru-RU" dirty="0" smtClean="0"/>
          </a:p>
          <a:p>
            <a:endParaRPr lang="ru-RU" dirty="0" smtClean="0"/>
          </a:p>
          <a:p>
            <a:endParaRPr lang="ru-RU" dirty="0"/>
          </a:p>
          <a:p>
            <a:endParaRPr lang="ru-RU" dirty="0" smtClean="0"/>
          </a:p>
          <a:p>
            <a:endParaRPr lang="ru-RU" dirty="0"/>
          </a:p>
          <a:p>
            <a:endParaRPr lang="ru-RU" dirty="0" smtClean="0"/>
          </a:p>
          <a:p>
            <a:r>
              <a:rPr lang="ru-RU" dirty="0" smtClean="0"/>
              <a:t>ОГЭ (9)-</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616734"/>
            <a:ext cx="4850263" cy="63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2883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3. Б (1 балл 3 мин.) </a:t>
            </a:r>
            <a:endParaRPr lang="ru-RU" dirty="0"/>
          </a:p>
        </p:txBody>
      </p:sp>
      <p:sp>
        <p:nvSpPr>
          <p:cNvPr id="3" name="Объект 2"/>
          <p:cNvSpPr>
            <a:spLocks noGrp="1"/>
          </p:cNvSpPr>
          <p:nvPr>
            <p:ph idx="1"/>
          </p:nvPr>
        </p:nvSpPr>
        <p:spPr/>
        <p:txBody>
          <a:bodyPr>
            <a:normAutofit fontScale="92500" lnSpcReduction="10000"/>
          </a:bodyPr>
          <a:lstStyle/>
          <a:p>
            <a:r>
              <a:rPr lang="ru-RU" dirty="0" smtClean="0"/>
              <a:t>Умения: </a:t>
            </a:r>
            <a:r>
              <a:rPr lang="ru-RU" dirty="0"/>
              <a:t>Развитие умений </a:t>
            </a:r>
            <a:r>
              <a:rPr lang="ru-RU" dirty="0" smtClean="0"/>
              <a:t>применять </a:t>
            </a:r>
            <a:r>
              <a:rPr lang="ru-RU" dirty="0"/>
              <a:t>изученные </a:t>
            </a:r>
            <a:r>
              <a:rPr lang="ru-RU" dirty="0" smtClean="0"/>
              <a:t>понятия, результаты</a:t>
            </a:r>
            <a:r>
              <a:rPr lang="ru-RU" dirty="0"/>
              <a:t>, методы </a:t>
            </a:r>
            <a:r>
              <a:rPr lang="ru-RU" dirty="0" smtClean="0"/>
              <a:t>для задач </a:t>
            </a:r>
            <a:r>
              <a:rPr lang="ru-RU" dirty="0"/>
              <a:t>практического </a:t>
            </a:r>
            <a:r>
              <a:rPr lang="ru-RU" dirty="0" smtClean="0"/>
              <a:t>характера </a:t>
            </a:r>
            <a:r>
              <a:rPr lang="ru-RU" dirty="0"/>
              <a:t>и задач из </a:t>
            </a:r>
            <a:r>
              <a:rPr lang="ru-RU" dirty="0" smtClean="0"/>
              <a:t>смежных </a:t>
            </a:r>
            <a:r>
              <a:rPr lang="ru-RU" dirty="0"/>
              <a:t>дисциплин</a:t>
            </a:r>
            <a:endParaRPr lang="ru-RU" dirty="0" smtClean="0"/>
          </a:p>
          <a:p>
            <a:r>
              <a:rPr lang="ru-RU" dirty="0" smtClean="0"/>
              <a:t>Содержание: </a:t>
            </a:r>
            <a:r>
              <a:rPr lang="ru-RU" dirty="0"/>
              <a:t>Составлять числовые </a:t>
            </a:r>
            <a:r>
              <a:rPr lang="ru-RU" dirty="0" smtClean="0"/>
              <a:t>выражения </a:t>
            </a:r>
            <a:r>
              <a:rPr lang="ru-RU" dirty="0"/>
              <a:t>при </a:t>
            </a:r>
            <a:r>
              <a:rPr lang="ru-RU" dirty="0" smtClean="0"/>
              <a:t>решении практических </a:t>
            </a:r>
            <a:r>
              <a:rPr lang="ru-RU" dirty="0"/>
              <a:t>задач</a:t>
            </a:r>
            <a:endParaRPr lang="ru-RU" dirty="0" smtClean="0"/>
          </a:p>
          <a:p>
            <a:endParaRPr lang="ru-RU" dirty="0" smtClean="0"/>
          </a:p>
          <a:p>
            <a:endParaRPr lang="ru-RU" dirty="0"/>
          </a:p>
          <a:p>
            <a:endParaRPr lang="ru-RU" dirty="0" smtClean="0"/>
          </a:p>
          <a:p>
            <a:endParaRPr lang="ru-RU" dirty="0"/>
          </a:p>
          <a:p>
            <a:r>
              <a:rPr lang="ru-RU" dirty="0" smtClean="0"/>
              <a:t>5 </a:t>
            </a:r>
            <a:r>
              <a:rPr lang="ru-RU" dirty="0" err="1" smtClean="0"/>
              <a:t>кл</a:t>
            </a:r>
            <a:r>
              <a:rPr lang="ru-RU" dirty="0" smtClean="0"/>
              <a:t>. (4)</a:t>
            </a:r>
          </a:p>
          <a:p>
            <a:r>
              <a:rPr lang="ru-RU" dirty="0" smtClean="0"/>
              <a:t>ОГЭ (1-5)?</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3490143"/>
            <a:ext cx="7352262" cy="74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589252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Задание 4. Б (1 балл 3 мин.) </a:t>
            </a:r>
            <a:endParaRPr lang="ru-RU" dirty="0"/>
          </a:p>
        </p:txBody>
      </p:sp>
      <p:sp>
        <p:nvSpPr>
          <p:cNvPr id="3" name="Объект 2"/>
          <p:cNvSpPr>
            <a:spLocks noGrp="1"/>
          </p:cNvSpPr>
          <p:nvPr>
            <p:ph idx="1"/>
          </p:nvPr>
        </p:nvSpPr>
        <p:spPr/>
        <p:txBody>
          <a:bodyPr>
            <a:normAutofit/>
          </a:bodyPr>
          <a:lstStyle/>
          <a:p>
            <a:r>
              <a:rPr lang="ru-RU" dirty="0" smtClean="0"/>
              <a:t>Умения: </a:t>
            </a:r>
            <a:r>
              <a:rPr lang="ru-RU" dirty="0"/>
              <a:t>Развитие представлений </a:t>
            </a:r>
            <a:r>
              <a:rPr lang="ru-RU" dirty="0" smtClean="0"/>
              <a:t>о числе </a:t>
            </a:r>
            <a:r>
              <a:rPr lang="ru-RU" dirty="0"/>
              <a:t>и числовых </a:t>
            </a:r>
            <a:r>
              <a:rPr lang="ru-RU" dirty="0" smtClean="0"/>
              <a:t>системах </a:t>
            </a:r>
            <a:r>
              <a:rPr lang="ru-RU" dirty="0"/>
              <a:t>от натуральных </a:t>
            </a:r>
            <a:r>
              <a:rPr lang="ru-RU" dirty="0" smtClean="0"/>
              <a:t>до действительных чисел</a:t>
            </a:r>
          </a:p>
          <a:p>
            <a:r>
              <a:rPr lang="ru-RU" dirty="0" smtClean="0"/>
              <a:t>Содержание: </a:t>
            </a:r>
            <a:r>
              <a:rPr lang="ru-RU" dirty="0"/>
              <a:t>Знать свойства чисел </a:t>
            </a:r>
            <a:r>
              <a:rPr lang="ru-RU" dirty="0" smtClean="0"/>
              <a:t>и арифметических </a:t>
            </a:r>
            <a:r>
              <a:rPr lang="ru-RU" dirty="0"/>
              <a:t>действий</a:t>
            </a:r>
          </a:p>
          <a:p>
            <a:endParaRPr lang="ru-RU" dirty="0" smtClean="0"/>
          </a:p>
          <a:p>
            <a:endParaRPr lang="ru-RU" dirty="0"/>
          </a:p>
          <a:p>
            <a:endParaRPr lang="ru-RU" dirty="0" smtClean="0"/>
          </a:p>
          <a:p>
            <a:endParaRPr lang="ru-RU" dirty="0"/>
          </a:p>
          <a:p>
            <a:r>
              <a:rPr lang="ru-RU" dirty="0" smtClean="0"/>
              <a:t>7 </a:t>
            </a:r>
            <a:r>
              <a:rPr lang="ru-RU" dirty="0" err="1" smtClean="0"/>
              <a:t>кл</a:t>
            </a:r>
            <a:r>
              <a:rPr lang="ru-RU" dirty="0" smtClean="0"/>
              <a:t>. (12)*</a:t>
            </a:r>
          </a:p>
          <a:p>
            <a:r>
              <a:rPr lang="ru-RU" dirty="0" smtClean="0"/>
              <a:t>ОГЭ (7)? (15)?</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6417" y="3212976"/>
            <a:ext cx="6415614" cy="1249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766832"/>
      </p:ext>
    </p:extLst>
  </p:cSld>
  <p:clrMapOvr>
    <a:masterClrMapping/>
  </p:clrMapOvr>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1431</TotalTime>
  <Words>6927</Words>
  <Application>Microsoft Office PowerPoint</Application>
  <PresentationFormat>Экран (4:3)</PresentationFormat>
  <Paragraphs>908</Paragraphs>
  <Slides>121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121</vt:i4>
      </vt:variant>
    </vt:vector>
  </HeadingPairs>
  <TitlesOfParts>
    <vt:vector size="122" baseType="lpstr">
      <vt:lpstr>Ретро</vt:lpstr>
      <vt:lpstr>Общественное обсуждение модели ВПР 2020 по математике.  Итоги ВПР по математике в 5-6 классах</vt:lpstr>
      <vt:lpstr>Нормативные документы</vt:lpstr>
      <vt:lpstr>Презентация PowerPoint</vt:lpstr>
      <vt:lpstr>А тем временем…</vt:lpstr>
      <vt:lpstr>Что потребуется?</vt:lpstr>
      <vt:lpstr>Ссылки</vt:lpstr>
      <vt:lpstr>Общая информация</vt:lpstr>
      <vt:lpstr>Общая информация</vt:lpstr>
      <vt:lpstr>Структура варианта проверочной работы 5 класса</vt:lpstr>
      <vt:lpstr>КЭС</vt:lpstr>
      <vt:lpstr>КТ</vt:lpstr>
      <vt:lpstr>Структура варианта проверочной работы 5 класса</vt:lpstr>
      <vt:lpstr>Структура варианта проверочной работы 5 класса</vt:lpstr>
      <vt:lpstr> Распределение заданий проверочной работы по уровню сложности </vt:lpstr>
      <vt:lpstr> Система оценивания выполнения отдельных заданий и проверочной  работы в целом</vt:lpstr>
      <vt:lpstr>Рекомендации по переводу первичных баллов  в отметки по пятибалльной шкале </vt:lpstr>
      <vt:lpstr>Иные рекомендации</vt:lpstr>
      <vt:lpstr>Задание 1 (1 балл)</vt:lpstr>
      <vt:lpstr>Задание 2 (1 балл)</vt:lpstr>
      <vt:lpstr>Задание 3 (1 балл)</vt:lpstr>
      <vt:lpstr>Задание 4 (1 балл)</vt:lpstr>
      <vt:lpstr>Задание 5 (1 балл)</vt:lpstr>
      <vt:lpstr>Задание 6 (2 балла)</vt:lpstr>
      <vt:lpstr>Задание 7 (1 балл)</vt:lpstr>
      <vt:lpstr>Задание 8 (1 балл)</vt:lpstr>
      <vt:lpstr>Задание 9 (2 балла)</vt:lpstr>
      <vt:lpstr>Задание 10 (2 балла)</vt:lpstr>
      <vt:lpstr>Задание 11 (2 балла)</vt:lpstr>
      <vt:lpstr>Задание 11 (2 балла)</vt:lpstr>
      <vt:lpstr>Задание 12 (2 балла)</vt:lpstr>
      <vt:lpstr>Презентация PowerPoint</vt:lpstr>
      <vt:lpstr>Задание 13 (1 балл)</vt:lpstr>
      <vt:lpstr>Презентация PowerPoint</vt:lpstr>
      <vt:lpstr>Презентация PowerPoint</vt:lpstr>
      <vt:lpstr>Задание 14 (2 балла)</vt:lpstr>
      <vt:lpstr>Задание 14 (2 балла)</vt:lpstr>
      <vt:lpstr>Задание 14 (2 балла)</vt:lpstr>
      <vt:lpstr>Структура варианта проверочной работы 6 класса</vt:lpstr>
      <vt:lpstr>КЭС</vt:lpstr>
      <vt:lpstr>КТ</vt:lpstr>
      <vt:lpstr> Распределение заданий проверочной работы по уровню сложности </vt:lpstr>
      <vt:lpstr> Система оценивания выполнения отдельных заданий и проверочной  работы в целом</vt:lpstr>
      <vt:lpstr>Рекомендации по переводу первичных баллов  в отметки по пятибалльной шкале </vt:lpstr>
      <vt:lpstr>Иные рекомендации</vt:lpstr>
      <vt:lpstr>Структура варианта проверочной работы 6 класса</vt:lpstr>
      <vt:lpstr>Структура варианта проверочной работы 6 класса</vt:lpstr>
      <vt:lpstr>Структура варианта ВПР 7 класса</vt:lpstr>
      <vt:lpstr>КЭС</vt:lpstr>
      <vt:lpstr>КТ</vt:lpstr>
      <vt:lpstr>Распределение заданий варианта проверочной работы по содержанию,  проверяемым умениям и видам деятельности </vt:lpstr>
      <vt:lpstr>Распределение заданий варианта проверочной работы по содержанию,  проверяемым умениям и видам деятельности </vt:lpstr>
      <vt:lpstr> Распределение заданий проверочной работы по уровню сложности </vt:lpstr>
      <vt:lpstr> Система оценивания выполнения отдельных заданий и проверочной  работы в целом</vt:lpstr>
      <vt:lpstr>Рекомендации по переводу первичных баллов  в отметки по пятибалльной шкале </vt:lpstr>
      <vt:lpstr>Иные рекомендации</vt:lpstr>
      <vt:lpstr>Задание 1. Б (1 балл) 3 мин.</vt:lpstr>
      <vt:lpstr>Задание 2. Б (1 балл) 3 мин.</vt:lpstr>
      <vt:lpstr>Задание 3. Б (1 балл) 2 мин.</vt:lpstr>
      <vt:lpstr>Задание 3. Б (1 балл) 2 мин.</vt:lpstr>
      <vt:lpstr>Задание 4. Б (1 балл) 4 мин.</vt:lpstr>
      <vt:lpstr>Задание 5. Б (1 балл) 4 мин.</vt:lpstr>
      <vt:lpstr>Задание 6. Б (1 балл) 5 мин.</vt:lpstr>
      <vt:lpstr>Задание 7. Б (1 балл) 4 мин.</vt:lpstr>
      <vt:lpstr>Задание 8. Б (1 балл) 4 мин.</vt:lpstr>
      <vt:lpstr>Задание 8. Б (1 балл) 4 мин.</vt:lpstr>
      <vt:lpstr>Задание 9. Б (1 балл) 3 мин.</vt:lpstr>
      <vt:lpstr>Задание 10. П (1 балл) 8 мин.</vt:lpstr>
      <vt:lpstr>Задание 10. П (1 балл) 8 мин.</vt:lpstr>
      <vt:lpstr>Задание 10. П (1 балл) 8 мин.</vt:lpstr>
      <vt:lpstr>Задание 10. П (1 балл) 8 мин.</vt:lpstr>
      <vt:lpstr>Задание 11. Б (1 балл)5 мин.</vt:lpstr>
      <vt:lpstr>Задание 12. Б (2 балла) 6 мин.</vt:lpstr>
      <vt:lpstr>Задание 13. Б (1 балл) 2 мин.</vt:lpstr>
      <vt:lpstr>Задание 13. Б (1 балл) 2 мин.</vt:lpstr>
      <vt:lpstr>Задание 14. П (2 балла) 7 мин.</vt:lpstr>
      <vt:lpstr>Задание 14. П (2 балла) 7 мин.</vt:lpstr>
      <vt:lpstr>Задание 15. П (1 балл) 12 мин.</vt:lpstr>
      <vt:lpstr>Задание 15. П (1 балл) 12 мин.</vt:lpstr>
      <vt:lpstr>Задание 15. П (1 балл) 12 мин.</vt:lpstr>
      <vt:lpstr>Задание 15. П (1 балл) 12 мин.</vt:lpstr>
      <vt:lpstr>Задание 15. П (1 балл) 12 мин.</vt:lpstr>
      <vt:lpstr>Задание 16. П (2 балла) 8 мин.</vt:lpstr>
      <vt:lpstr>Задание 16. П (2 балла) 8 мин.</vt:lpstr>
      <vt:lpstr>Задание 16. П (2 балла) 8 мин.</vt:lpstr>
      <vt:lpstr>Соотношение с программой. Алгебра (4 задачи – 8, 9, 11, 16)</vt:lpstr>
      <vt:lpstr>Соотношение с программой. Геометрия (2 задачи – 13, 14)</vt:lpstr>
      <vt:lpstr>Структура варианта ВПР 8 класса</vt:lpstr>
      <vt:lpstr>КЭС</vt:lpstr>
      <vt:lpstr>КТ</vt:lpstr>
      <vt:lpstr>Распределение заданий варианта проверочной работы по содержанию,  проверяемым умениям и видам деятельности </vt:lpstr>
      <vt:lpstr>Распределение заданий варианта проверочной работы по содержанию,  проверяемым умениям и видам деятельности </vt:lpstr>
      <vt:lpstr> Распределение заданий проверочной работы по уровню сложности </vt:lpstr>
      <vt:lpstr> Система оценивания выполнения отдельных заданий и проверочной  работы в целом</vt:lpstr>
      <vt:lpstr>Рекомендации по переводу первичных баллов  в отметки по пятибалльной шкале </vt:lpstr>
      <vt:lpstr>Иные рекомендации</vt:lpstr>
      <vt:lpstr>Задание 1. Б (1 балл 2 мин.) </vt:lpstr>
      <vt:lpstr>Задание 2. Б (1 балл 2 мин.) </vt:lpstr>
      <vt:lpstr>Задание 3. Б (1 балл 3 мин.) </vt:lpstr>
      <vt:lpstr>Задание 4. Б (1 балл 3 мин.) </vt:lpstr>
      <vt:lpstr>Задание 5. Б (1 балл 3 мин.) </vt:lpstr>
      <vt:lpstr>Задание 6. П (2 балла 6 мин.) </vt:lpstr>
      <vt:lpstr>Задание 6. П (2 балла 6 мин.) </vt:lpstr>
      <vt:lpstr>Задание 7. Б (1 балл 5 мин.) </vt:lpstr>
      <vt:lpstr>Задание 8. П (2 балла 5 мин.) </vt:lpstr>
      <vt:lpstr>Задание 9. Б (1 балл 3 мин.) </vt:lpstr>
      <vt:lpstr>Задание 10. Б (1 балл 4 мин.) </vt:lpstr>
      <vt:lpstr>Задание 11. Б (1 балл 4 мин.) </vt:lpstr>
      <vt:lpstr>Задание 12. Б (1 балл 3 мин.) </vt:lpstr>
      <vt:lpstr>Задание 13. Б (1 балл 4 мин.) </vt:lpstr>
      <vt:lpstr>Задание 14. Б (1 балл 4 мин.) </vt:lpstr>
      <vt:lpstr>Задание 15. П (2 балла 8 мин.) </vt:lpstr>
      <vt:lpstr>Задание 16. П (2 балла 8 мин.) </vt:lpstr>
      <vt:lpstr>Задание 16. П (2 балла 8 мин.) </vt:lpstr>
      <vt:lpstr>Задание 16. П (2 балла 8 мин.) </vt:lpstr>
      <vt:lpstr>Задание 17. П (1 балл 6 мин.) </vt:lpstr>
      <vt:lpstr>Задание 18. П (2 балла 8 мин.) </vt:lpstr>
      <vt:lpstr>Задание 18. П (2 балла 8 мин.) </vt:lpstr>
      <vt:lpstr>Задание 19. В (2 балла 10 мин.) </vt:lpstr>
      <vt:lpstr>По итогам. ОГЭ</vt:lpstr>
      <vt:lpstr>По итогам. ОГЭ</vt:lpstr>
      <vt:lpstr>По итогам. ОГЭ</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Светлана</dc:creator>
  <cp:lastModifiedBy>Светлана Михайловна Головлева</cp:lastModifiedBy>
  <cp:revision>139</cp:revision>
  <cp:lastPrinted>2020-01-24T06:54:51Z</cp:lastPrinted>
  <dcterms:created xsi:type="dcterms:W3CDTF">2017-04-11T11:09:39Z</dcterms:created>
  <dcterms:modified xsi:type="dcterms:W3CDTF">2020-01-28T11:11:09Z</dcterms:modified>
</cp:coreProperties>
</file>