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72" r:id="rId5"/>
    <p:sldId id="266" r:id="rId6"/>
    <p:sldId id="299" r:id="rId7"/>
    <p:sldId id="260" r:id="rId8"/>
    <p:sldId id="292" r:id="rId9"/>
    <p:sldId id="293" r:id="rId10"/>
    <p:sldId id="294" r:id="rId11"/>
    <p:sldId id="295" r:id="rId12"/>
    <p:sldId id="290" r:id="rId13"/>
    <p:sldId id="291" r:id="rId14"/>
    <p:sldId id="297" r:id="rId15"/>
    <p:sldId id="262" r:id="rId16"/>
    <p:sldId id="296" r:id="rId17"/>
    <p:sldId id="298" r:id="rId18"/>
    <p:sldId id="265" r:id="rId19"/>
    <p:sldId id="267" r:id="rId20"/>
    <p:sldId id="289" r:id="rId21"/>
    <p:sldId id="300" r:id="rId22"/>
    <p:sldId id="301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02" r:id="rId35"/>
    <p:sldId id="25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9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ФГ</c:v>
                </c:pt>
                <c:pt idx="1">
                  <c:v>ЧГ</c:v>
                </c:pt>
                <c:pt idx="2">
                  <c:v>МГ</c:v>
                </c:pt>
                <c:pt idx="3">
                  <c:v>ЕГ</c:v>
                </c:pt>
                <c:pt idx="4">
                  <c:v>ФинГ</c:v>
                </c:pt>
                <c:pt idx="5">
                  <c:v>ГК</c:v>
                </c:pt>
                <c:pt idx="6">
                  <c:v>КМ</c:v>
                </c:pt>
              </c:strCache>
            </c:strRef>
          </c:cat>
          <c:val>
            <c:numRef>
              <c:f>Лист1!$B$2:$H$2</c:f>
              <c:numCache>
                <c:formatCode>0%</c:formatCode>
                <c:ptCount val="7"/>
                <c:pt idx="0">
                  <c:v>0.48</c:v>
                </c:pt>
                <c:pt idx="1">
                  <c:v>0.47</c:v>
                </c:pt>
                <c:pt idx="2">
                  <c:v>0.44</c:v>
                </c:pt>
                <c:pt idx="3">
                  <c:v>0.47</c:v>
                </c:pt>
                <c:pt idx="4">
                  <c:v>0.61</c:v>
                </c:pt>
                <c:pt idx="5">
                  <c:v>0.49</c:v>
                </c:pt>
                <c:pt idx="6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ФГ</c:v>
                </c:pt>
                <c:pt idx="1">
                  <c:v>ЧГ</c:v>
                </c:pt>
                <c:pt idx="2">
                  <c:v>МГ</c:v>
                </c:pt>
                <c:pt idx="3">
                  <c:v>ЕГ</c:v>
                </c:pt>
                <c:pt idx="4">
                  <c:v>ФинГ</c:v>
                </c:pt>
                <c:pt idx="5">
                  <c:v>ГК</c:v>
                </c:pt>
                <c:pt idx="6">
                  <c:v>КМ</c:v>
                </c:pt>
              </c:strCache>
            </c:strRef>
          </c:cat>
          <c:val>
            <c:numRef>
              <c:f>Лист1!$B$3:$H$3</c:f>
              <c:numCache>
                <c:formatCode>0%</c:formatCode>
                <c:ptCount val="7"/>
                <c:pt idx="0">
                  <c:v>0.47</c:v>
                </c:pt>
                <c:pt idx="1">
                  <c:v>0.47</c:v>
                </c:pt>
                <c:pt idx="2">
                  <c:v>0.45</c:v>
                </c:pt>
                <c:pt idx="3">
                  <c:v>0.48</c:v>
                </c:pt>
                <c:pt idx="4">
                  <c:v>0.56999999999999995</c:v>
                </c:pt>
                <c:pt idx="5">
                  <c:v>0.48</c:v>
                </c:pt>
                <c:pt idx="6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8336"/>
        <c:axId val="6340608"/>
      </c:barChart>
      <c:catAx>
        <c:axId val="631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40608"/>
        <c:crosses val="autoZero"/>
        <c:auto val="1"/>
        <c:lblAlgn val="ctr"/>
        <c:lblOffset val="100"/>
        <c:noMultiLvlLbl val="0"/>
      </c:catAx>
      <c:valAx>
        <c:axId val="6340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318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Лист2!$C$2:$G$2</c:f>
              <c:strCache>
                <c:ptCount val="5"/>
                <c:pt idx="0">
                  <c:v>Недостаточный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Лист2!$C$3:$G$3</c:f>
              <c:numCache>
                <c:formatCode>0%</c:formatCode>
                <c:ptCount val="5"/>
                <c:pt idx="0">
                  <c:v>0.18</c:v>
                </c:pt>
                <c:pt idx="1">
                  <c:v>0.34</c:v>
                </c:pt>
                <c:pt idx="2">
                  <c:v>0.21</c:v>
                </c:pt>
                <c:pt idx="3">
                  <c:v>0.14000000000000001</c:v>
                </c:pt>
                <c:pt idx="4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Лист2!$C$2:$G$2</c:f>
              <c:strCache>
                <c:ptCount val="5"/>
                <c:pt idx="0">
                  <c:v>Недостаточный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Лист2!$C$4:$G$4</c:f>
              <c:numCache>
                <c:formatCode>0%</c:formatCode>
                <c:ptCount val="5"/>
                <c:pt idx="0">
                  <c:v>0.18</c:v>
                </c:pt>
                <c:pt idx="1">
                  <c:v>0.3</c:v>
                </c:pt>
                <c:pt idx="2">
                  <c:v>0.23</c:v>
                </c:pt>
                <c:pt idx="3">
                  <c:v>0.16</c:v>
                </c:pt>
                <c:pt idx="4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2640"/>
        <c:axId val="6434176"/>
      </c:barChart>
      <c:catAx>
        <c:axId val="643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34176"/>
        <c:crosses val="autoZero"/>
        <c:auto val="1"/>
        <c:lblAlgn val="ctr"/>
        <c:lblOffset val="100"/>
        <c:noMultiLvlLbl val="0"/>
      </c:catAx>
      <c:valAx>
        <c:axId val="6434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432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p=messages&amp;join=AJQ1dxU72Sf7ooUg3WEMGVGy" TargetMode="External"/><Relationship Id="rId2" Type="http://schemas.openxmlformats.org/officeDocument/2006/relationships/hyperlink" Target="http://www.iro.yar.ru/index.php?id=348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vanova71@bk.r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994" y="186408"/>
            <a:ext cx="8655546" cy="11453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37" y="5301208"/>
            <a:ext cx="9144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597836"/>
            <a:ext cx="8208912" cy="2223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A52D36"/>
                </a:solidFill>
              </a:rPr>
              <a:t>Итоги работы регионального методического объединения учителей математики.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Планирование деятельности регионального методического объединения на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2024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4400" b="1" dirty="0">
              <a:solidFill>
                <a:srgbClr val="A52D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9972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Иванова С.В., старший преподаватель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кафедры общего образования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Учащиеся </a:t>
            </a:r>
            <a:r>
              <a:rPr lang="ru-RU" sz="2400" b="1" dirty="0"/>
              <a:t>должны </a:t>
            </a:r>
            <a:r>
              <a:rPr lang="ru-RU" sz="2400" b="1" dirty="0" smtClean="0"/>
              <a:t>владеть</a:t>
            </a:r>
            <a:r>
              <a:rPr lang="ru-RU" sz="2400" dirty="0" smtClean="0"/>
              <a:t>:</a:t>
            </a:r>
          </a:p>
          <a:p>
            <a:r>
              <a:rPr lang="ru-RU" sz="2400" b="1" dirty="0" smtClean="0"/>
              <a:t>понятиями </a:t>
            </a:r>
            <a:r>
              <a:rPr lang="ru-RU" sz="2400" b="1" dirty="0"/>
              <a:t>алгебры </a:t>
            </a:r>
            <a:r>
              <a:rPr lang="ru-RU" sz="2400" dirty="0"/>
              <a:t>- функция, выражение, уравнение и неравенство, способность интерпретировать таблицы и </a:t>
            </a:r>
            <a:r>
              <a:rPr lang="ru-RU" sz="2400" dirty="0" smtClean="0"/>
              <a:t>графики</a:t>
            </a:r>
          </a:p>
          <a:p>
            <a:r>
              <a:rPr lang="ru-RU" sz="2400" b="1" dirty="0" smtClean="0"/>
              <a:t>навыками </a:t>
            </a:r>
            <a:r>
              <a:rPr lang="ru-RU" sz="2400" b="1" dirty="0"/>
              <a:t>количественной оценки объектов, отношений, ситуаций и объектов в мире</a:t>
            </a:r>
            <a:r>
              <a:rPr lang="ru-RU" sz="2400" dirty="0"/>
              <a:t>, а также понимания этих оценок с целью составления суждения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навыками деятельности </a:t>
            </a:r>
            <a:r>
              <a:rPr lang="ru-RU" sz="2400" dirty="0"/>
              <a:t>по распознаванию вариаций в процессах, </a:t>
            </a:r>
            <a:r>
              <a:rPr lang="ru-RU" sz="2400" b="1" dirty="0"/>
              <a:t>пониманию количественной оценки этой вариации с использованием </a:t>
            </a:r>
            <a:r>
              <a:rPr lang="ru-RU" sz="2400" b="1" dirty="0" smtClean="0"/>
              <a:t>понятий “Статистики”, «Вероятности»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45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Рекомендации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Необходимо включать в учебный </a:t>
            </a:r>
            <a:r>
              <a:rPr lang="ru-RU" sz="2600" dirty="0" smtClean="0"/>
              <a:t>процесс задания:</a:t>
            </a:r>
          </a:p>
          <a:p>
            <a:r>
              <a:rPr lang="ru-RU" sz="2600" dirty="0" smtClean="0"/>
              <a:t>на освоение </a:t>
            </a:r>
            <a:r>
              <a:rPr lang="ru-RU" sz="2600" b="1" dirty="0"/>
              <a:t>понятия перспективы</a:t>
            </a:r>
            <a:r>
              <a:rPr lang="ru-RU" sz="2600" dirty="0"/>
              <a:t>, деятельность по </a:t>
            </a:r>
            <a:r>
              <a:rPr lang="ru-RU" sz="2600" b="1" dirty="0"/>
              <a:t>преобразованию и воссозданию фигур</a:t>
            </a:r>
            <a:r>
              <a:rPr lang="ru-RU" sz="2600" dirty="0" smtClean="0"/>
              <a:t>.</a:t>
            </a:r>
          </a:p>
          <a:p>
            <a:r>
              <a:rPr lang="ru-RU" sz="2800" dirty="0" smtClean="0"/>
              <a:t>на формирование мыслительных </a:t>
            </a:r>
            <a:r>
              <a:rPr lang="ru-RU" sz="2800" dirty="0"/>
              <a:t>процессов математической грамотности (компетенций):</a:t>
            </a:r>
            <a:endParaRPr lang="ru-RU" sz="2600" dirty="0" smtClean="0"/>
          </a:p>
          <a:p>
            <a:pPr lvl="1"/>
            <a:r>
              <a:rPr lang="ru-RU" sz="2200" dirty="0" smtClean="0"/>
              <a:t>применять </a:t>
            </a:r>
            <a:r>
              <a:rPr lang="ru-RU" sz="2200" dirty="0"/>
              <a:t>математические понятия, факты, </a:t>
            </a:r>
            <a:r>
              <a:rPr lang="ru-RU" sz="2200" dirty="0" smtClean="0"/>
              <a:t>процедуры, </a:t>
            </a:r>
          </a:p>
          <a:p>
            <a:pPr lvl="1"/>
            <a:r>
              <a:rPr lang="ru-RU" sz="2200" dirty="0" smtClean="0"/>
              <a:t>формулировать </a:t>
            </a:r>
            <a:r>
              <a:rPr lang="ru-RU" sz="2200" dirty="0"/>
              <a:t>ситуацию </a:t>
            </a:r>
            <a:r>
              <a:rPr lang="ru-RU" sz="2200" dirty="0" smtClean="0"/>
              <a:t>математически, </a:t>
            </a:r>
          </a:p>
          <a:p>
            <a:pPr lvl="1"/>
            <a:r>
              <a:rPr lang="ru-RU" sz="2200" dirty="0" smtClean="0"/>
              <a:t>интерпретировать</a:t>
            </a:r>
            <a:r>
              <a:rPr lang="ru-RU" sz="2200" dirty="0"/>
              <a:t>, использовать и оценивать математические результаты”</a:t>
            </a:r>
          </a:p>
          <a:p>
            <a:r>
              <a:rPr lang="ru-RU" sz="2600" dirty="0"/>
              <a:t>на повторение тем </a:t>
            </a:r>
            <a:r>
              <a:rPr lang="ru-RU" sz="2600" dirty="0" smtClean="0"/>
              <a:t>5-6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Общероссийская и региональная  оценка по модели </a:t>
            </a:r>
            <a:r>
              <a:rPr lang="en-US" b="1" dirty="0">
                <a:solidFill>
                  <a:srgbClr val="C00000"/>
                </a:solidFill>
              </a:rPr>
              <a:t>PISA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Сентябрь-ноябрь 2023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20210" r="21244" b="34750"/>
          <a:stretch/>
        </p:blipFill>
        <p:spPr bwMode="auto">
          <a:xfrm>
            <a:off x="429250" y="2276872"/>
            <a:ext cx="8389257" cy="329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4103" y="5877272"/>
            <a:ext cx="3835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https://coikko.ru/actually/model_pisa/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29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Реализация </a:t>
            </a:r>
            <a:r>
              <a:rPr lang="ru-RU" b="1" dirty="0">
                <a:solidFill>
                  <a:srgbClr val="C00000"/>
                </a:solidFill>
              </a:rPr>
              <a:t>обновленных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Задачи</a:t>
            </a:r>
            <a:r>
              <a:rPr lang="ru-RU" dirty="0"/>
              <a:t>: </a:t>
            </a:r>
          </a:p>
          <a:p>
            <a:pPr algn="just"/>
            <a:r>
              <a:rPr lang="ru-RU" dirty="0" smtClean="0"/>
              <a:t>Информировать о  изменениях в нормативно-правовых </a:t>
            </a:r>
            <a:r>
              <a:rPr lang="ru-RU" dirty="0"/>
              <a:t>документах, регламентирующих деятельность учителя </a:t>
            </a:r>
            <a:r>
              <a:rPr lang="ru-RU" dirty="0" smtClean="0"/>
              <a:t>математики </a:t>
            </a:r>
            <a:r>
              <a:rPr lang="ru-RU" dirty="0"/>
              <a:t>в преподавании предмета. </a:t>
            </a:r>
          </a:p>
          <a:p>
            <a:pPr algn="just"/>
            <a:r>
              <a:rPr lang="ru-RU" dirty="0" smtClean="0"/>
              <a:t>Оказывать </a:t>
            </a:r>
            <a:r>
              <a:rPr lang="ru-RU" dirty="0"/>
              <a:t>методическое сопровождение педагогов </a:t>
            </a:r>
            <a:r>
              <a:rPr lang="ru-RU" dirty="0" smtClean="0"/>
              <a:t>при реализации </a:t>
            </a:r>
            <a:r>
              <a:rPr lang="ru-RU" dirty="0"/>
              <a:t>содержания </a:t>
            </a:r>
            <a:r>
              <a:rPr lang="ru-RU" dirty="0" smtClean="0"/>
              <a:t>ФОП </a:t>
            </a:r>
            <a:r>
              <a:rPr lang="ru-RU" dirty="0"/>
              <a:t>ООО и </a:t>
            </a:r>
            <a:r>
              <a:rPr lang="ru-RU" dirty="0" smtClean="0"/>
              <a:t>ФОП СОО по предмету математика на </a:t>
            </a:r>
            <a:r>
              <a:rPr lang="ru-RU" dirty="0"/>
              <a:t>базовом и углубленном уровне. </a:t>
            </a:r>
          </a:p>
          <a:p>
            <a:pPr algn="just"/>
            <a:r>
              <a:rPr lang="ru-RU" dirty="0" smtClean="0"/>
              <a:t>Знакомить  с эффективными </a:t>
            </a:r>
            <a:r>
              <a:rPr lang="ru-RU" dirty="0"/>
              <a:t>практиками достижения планируемых результатов, заявленных в ФГОС ООО и СОО, методиками работы </a:t>
            </a:r>
            <a:r>
              <a:rPr lang="ru-RU" dirty="0" smtClean="0"/>
              <a:t>с детьми с разными образовательными потребностями</a:t>
            </a:r>
            <a:endParaRPr lang="ru-RU" dirty="0"/>
          </a:p>
          <a:p>
            <a:pPr algn="just"/>
            <a:r>
              <a:rPr lang="ru-RU" dirty="0" smtClean="0"/>
              <a:t>Способствовать </a:t>
            </a:r>
            <a:r>
              <a:rPr lang="ru-RU" dirty="0"/>
              <a:t>повышению </a:t>
            </a:r>
            <a:r>
              <a:rPr lang="ru-RU" dirty="0" smtClean="0"/>
              <a:t>профессиональных </a:t>
            </a:r>
            <a:r>
              <a:rPr lang="ru-RU" dirty="0"/>
              <a:t>компетенций педагогов в направлении реализации требований обновленных ФГОС ООО и </a:t>
            </a:r>
            <a:r>
              <a:rPr lang="ru-RU" dirty="0" smtClean="0"/>
              <a:t>ФГОС СОО в части  проектирования </a:t>
            </a:r>
            <a:r>
              <a:rPr lang="ru-RU" dirty="0"/>
              <a:t>урока и реализации системно-деятельностного подхода.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39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10255" r="7663" b="9850"/>
          <a:stretch/>
        </p:blipFill>
        <p:spPr bwMode="auto">
          <a:xfrm>
            <a:off x="251520" y="836712"/>
            <a:ext cx="858136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6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Методическая поддержка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Вебинар </a:t>
            </a:r>
            <a:r>
              <a:rPr lang="ru-RU" b="1" dirty="0"/>
              <a:t>«Проектирование ИОМ учащихся при обучении математике в рамках реализации ФГОС»</a:t>
            </a:r>
            <a:r>
              <a:rPr lang="ru-RU" dirty="0"/>
              <a:t>(16.02.23</a:t>
            </a:r>
            <a:r>
              <a:rPr lang="ru-RU" dirty="0" smtClean="0"/>
              <a:t>)</a:t>
            </a:r>
          </a:p>
          <a:p>
            <a:r>
              <a:rPr lang="ru-RU" dirty="0"/>
              <a:t>Вебинар </a:t>
            </a:r>
            <a:r>
              <a:rPr lang="ru-RU" b="1" dirty="0"/>
              <a:t>«Особенности преподавания математики в 2023-2024 учебном году (разъяснение по методическому письму</a:t>
            </a:r>
            <a:r>
              <a:rPr lang="ru-RU" b="1" dirty="0" smtClean="0"/>
              <a:t>)»</a:t>
            </a:r>
            <a:r>
              <a:rPr lang="ru-RU" dirty="0"/>
              <a:t> (07.09.23)</a:t>
            </a:r>
          </a:p>
          <a:p>
            <a:r>
              <a:rPr lang="ru-RU" dirty="0"/>
              <a:t>Вебинар</a:t>
            </a:r>
            <a:r>
              <a:rPr lang="ru-RU" b="1" dirty="0"/>
              <a:t> «Вебинар «Особенности преподавания курса «Вероятность и статистика»  в 2023 году в условиях перехода на ФООП»</a:t>
            </a:r>
            <a:r>
              <a:rPr lang="ru-RU" dirty="0"/>
              <a:t> (15.09.23)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3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Обучение учителей математики региона по программе повышения квалификации </a:t>
            </a:r>
            <a:r>
              <a:rPr lang="ru-RU" dirty="0"/>
              <a:t>«РЕАЛИЗАЦИЯ ТРЕБОВАНИЙ ОБНОВЛЁННЫХ ФГОС </a:t>
            </a:r>
            <a:r>
              <a:rPr lang="ru-RU" dirty="0" smtClean="0"/>
              <a:t>ООО </a:t>
            </a:r>
            <a:r>
              <a:rPr lang="ru-RU" dirty="0"/>
              <a:t>И ФГОС </a:t>
            </a:r>
            <a:r>
              <a:rPr lang="ru-RU" dirty="0" smtClean="0"/>
              <a:t>СОО </a:t>
            </a:r>
            <a:r>
              <a:rPr lang="ru-RU" dirty="0"/>
              <a:t>В РАБОТЕ </a:t>
            </a:r>
            <a:r>
              <a:rPr lang="ru-RU" dirty="0" smtClean="0"/>
              <a:t>УЧИТЕЛЯ»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270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Методическое </a:t>
            </a:r>
            <a:r>
              <a:rPr lang="ru-RU" b="1" dirty="0">
                <a:solidFill>
                  <a:srgbClr val="C00000"/>
                </a:solidFill>
              </a:rPr>
              <a:t>сопровождение </a:t>
            </a:r>
            <a:r>
              <a:rPr lang="ru-RU" b="1" dirty="0" smtClean="0">
                <a:solidFill>
                  <a:srgbClr val="C00000"/>
                </a:solidFill>
              </a:rPr>
              <a:t>подготовки </a:t>
            </a:r>
            <a:r>
              <a:rPr lang="ru-RU" b="1" dirty="0">
                <a:solidFill>
                  <a:srgbClr val="C00000"/>
                </a:solidFill>
              </a:rPr>
              <a:t>обучающихся к </a:t>
            </a:r>
            <a:r>
              <a:rPr lang="ru-RU" b="1" dirty="0" smtClean="0">
                <a:solidFill>
                  <a:srgbClr val="C00000"/>
                </a:solidFill>
              </a:rPr>
              <a:t>ГИА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b="1" dirty="0"/>
              <a:t>: </a:t>
            </a:r>
          </a:p>
          <a:p>
            <a:r>
              <a:rPr lang="ru-RU" dirty="0" smtClean="0"/>
              <a:t>Информировать  </a:t>
            </a:r>
            <a:r>
              <a:rPr lang="ru-RU" dirty="0"/>
              <a:t>педагогов о современных ресурсах подготовки к ГИА </a:t>
            </a:r>
          </a:p>
          <a:p>
            <a:r>
              <a:rPr lang="ru-RU" dirty="0" smtClean="0"/>
              <a:t>Оказывать </a:t>
            </a:r>
            <a:r>
              <a:rPr lang="ru-RU" dirty="0"/>
              <a:t>методическое сопровождение педагогов </a:t>
            </a:r>
            <a:r>
              <a:rPr lang="ru-RU" dirty="0" smtClean="0"/>
              <a:t>при  </a:t>
            </a:r>
            <a:r>
              <a:rPr lang="ru-RU" dirty="0"/>
              <a:t>реализации эффективных методик подготовки обучающихся к ГИА, создания </a:t>
            </a:r>
            <a:r>
              <a:rPr lang="ru-RU" dirty="0" smtClean="0"/>
              <a:t>индивидуальных образовательных маршрутов подготовки </a:t>
            </a:r>
            <a:r>
              <a:rPr lang="ru-RU" dirty="0"/>
              <a:t>к ГИА по </a:t>
            </a:r>
            <a:r>
              <a:rPr lang="ru-RU" dirty="0" smtClean="0"/>
              <a:t>математике. </a:t>
            </a:r>
            <a:endParaRPr lang="ru-RU" dirty="0"/>
          </a:p>
          <a:p>
            <a:r>
              <a:rPr lang="ru-RU" dirty="0" smtClean="0"/>
              <a:t>Транслировать передовой опыт подготовки к ГИА </a:t>
            </a:r>
          </a:p>
          <a:p>
            <a:r>
              <a:rPr lang="ru-RU" dirty="0" smtClean="0"/>
              <a:t>Способствовать </a:t>
            </a:r>
            <a:r>
              <a:rPr lang="ru-RU" dirty="0"/>
              <a:t>повышению роста профессиональных компетенций педагогов </a:t>
            </a:r>
            <a:r>
              <a:rPr lang="ru-RU" dirty="0" smtClean="0"/>
              <a:t>для качественной подготовки учащихся при изучении трудных вопросов ГИА</a:t>
            </a:r>
            <a:endParaRPr lang="ru-RU" dirty="0"/>
          </a:p>
          <a:p>
            <a:r>
              <a:rPr lang="ru-RU" dirty="0" smtClean="0"/>
              <a:t>Способствовать </a:t>
            </a:r>
            <a:r>
              <a:rPr lang="ru-RU" dirty="0"/>
              <a:t>повышению результативности сдачи ОГЭ и ЕГЭ по </a:t>
            </a:r>
            <a:r>
              <a:rPr lang="ru-RU" dirty="0" smtClean="0"/>
              <a:t>математике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90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Эффективные практики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Вебинар</a:t>
            </a:r>
            <a:r>
              <a:rPr lang="ru-RU" b="1" dirty="0"/>
              <a:t> «Избранные задачи теории вероятностей» (</a:t>
            </a:r>
            <a:r>
              <a:rPr lang="ru-RU" dirty="0"/>
              <a:t>16.01.23)</a:t>
            </a:r>
          </a:p>
          <a:p>
            <a:r>
              <a:rPr lang="ru-RU" dirty="0" smtClean="0"/>
              <a:t>Вебинар </a:t>
            </a:r>
            <a:r>
              <a:rPr lang="ru-RU" dirty="0"/>
              <a:t> «</a:t>
            </a:r>
            <a:r>
              <a:rPr lang="ru-RU" b="1" dirty="0"/>
              <a:t>Секрет от мастера: эффективные практики подготовки к ГИА по математике»  </a:t>
            </a:r>
            <a:r>
              <a:rPr lang="ru-RU" dirty="0"/>
              <a:t>- опыт работы лицея № 2 (09.02.23</a:t>
            </a:r>
            <a:r>
              <a:rPr lang="ru-RU" dirty="0" smtClean="0"/>
              <a:t>)</a:t>
            </a:r>
          </a:p>
          <a:p>
            <a:r>
              <a:rPr lang="ru-RU" dirty="0" err="1"/>
              <a:t>Вебинар</a:t>
            </a:r>
            <a:r>
              <a:rPr lang="ru-RU" dirty="0"/>
              <a:t> </a:t>
            </a:r>
            <a:r>
              <a:rPr lang="ru-RU" b="1" dirty="0"/>
              <a:t>«Решение уравнений и неравенств с параметрами (углубленный уровень)» </a:t>
            </a:r>
            <a:r>
              <a:rPr lang="ru-RU" dirty="0"/>
              <a:t>(17.02.23)</a:t>
            </a:r>
          </a:p>
          <a:p>
            <a:r>
              <a:rPr lang="ru-RU" dirty="0" err="1" smtClean="0"/>
              <a:t>Вебинар</a:t>
            </a:r>
            <a:r>
              <a:rPr lang="ru-RU" dirty="0"/>
              <a:t> </a:t>
            </a:r>
            <a:r>
              <a:rPr lang="ru-RU" b="1" dirty="0" smtClean="0"/>
              <a:t> «Актуальные </a:t>
            </a:r>
            <a:r>
              <a:rPr lang="ru-RU" b="1" dirty="0"/>
              <a:t>проблемы подготовки к государственной итоговой аттестации по математике. Стратегия эффективной </a:t>
            </a:r>
            <a:r>
              <a:rPr lang="ru-RU" b="1" dirty="0" smtClean="0"/>
              <a:t>подготовки» </a:t>
            </a:r>
            <a:r>
              <a:rPr lang="ru-RU" dirty="0" smtClean="0"/>
              <a:t>(09.03.23)</a:t>
            </a:r>
          </a:p>
          <a:p>
            <a:r>
              <a:rPr lang="ru-RU" dirty="0" err="1"/>
              <a:t>Вебинар</a:t>
            </a:r>
            <a:r>
              <a:rPr lang="ru-RU" dirty="0"/>
              <a:t> «</a:t>
            </a:r>
            <a:r>
              <a:rPr lang="ru-RU" b="1" dirty="0"/>
              <a:t>Секрет от мастера: эффективные практики подготовки к ГИА по математике</a:t>
            </a:r>
            <a:r>
              <a:rPr lang="ru-RU" dirty="0"/>
              <a:t>» </a:t>
            </a:r>
          </a:p>
          <a:p>
            <a:pPr marL="0" indent="0" algn="r">
              <a:buNone/>
            </a:pPr>
            <a:r>
              <a:rPr lang="ru-RU" dirty="0"/>
              <a:t>опыт работы лицея № 2 (27.04.23)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4071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Пробные экзамены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Вебинар</a:t>
            </a:r>
            <a:r>
              <a:rPr lang="ru-RU" b="1" dirty="0"/>
              <a:t> «Итоги пробного ЕГЭ по математике от 19.02: статистика, баллы, проблемы школьников при решении задач» </a:t>
            </a:r>
            <a:r>
              <a:rPr lang="ru-RU" dirty="0"/>
              <a:t>(12.04.23</a:t>
            </a:r>
            <a:r>
              <a:rPr lang="ru-RU" dirty="0" smtClean="0"/>
              <a:t>)</a:t>
            </a:r>
          </a:p>
          <a:p>
            <a:r>
              <a:rPr lang="ru-RU" dirty="0" err="1"/>
              <a:t>Вебинар</a:t>
            </a:r>
            <a:r>
              <a:rPr lang="ru-RU" b="1" dirty="0"/>
              <a:t> «Итоги пробного ОГЭ по математике от 02.04: статистика, баллы, проблемы школьников при решении задач» </a:t>
            </a:r>
            <a:r>
              <a:rPr lang="ru-RU" dirty="0"/>
              <a:t>(17.05.23)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38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найти информацию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Региональное методическое объединение учителей математики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www.iro.yar.ru/index.php?id=3481</a:t>
            </a:r>
            <a:endParaRPr lang="ru-RU" dirty="0" smtClean="0"/>
          </a:p>
          <a:p>
            <a:r>
              <a:rPr lang="ru-RU" dirty="0" smtClean="0">
                <a:solidFill>
                  <a:srgbClr val="2C2D2E"/>
                </a:solidFill>
                <a:latin typeface="Arial" panose="020B0604020202020204" pitchFamily="34" charset="0"/>
              </a:rPr>
              <a:t>Приглашение 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в чат 'РМО учителей математики':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latin typeface="Arial" panose="020B0604020202020204" pitchFamily="34" charset="0"/>
                <a:hlinkClick r:id="rId3"/>
              </a:rPr>
              <a:t>https://sferum.ru/?</a:t>
            </a:r>
            <a:r>
              <a:rPr lang="ru-RU" u="sng" dirty="0" smtClean="0">
                <a:latin typeface="Arial" panose="020B0604020202020204" pitchFamily="34" charset="0"/>
                <a:hlinkClick r:id="rId3"/>
              </a:rPr>
              <a:t>p=messages&amp;join=AJQ1dxU72Sf7ooUg3WEMGVGy</a:t>
            </a:r>
            <a:endParaRPr lang="ru-RU" u="sng" dirty="0" smtClean="0">
              <a:latin typeface="Arial" panose="020B0604020202020204" pitchFamily="34" charset="0"/>
            </a:endParaRPr>
          </a:p>
          <a:p>
            <a:r>
              <a:rPr lang="ru-RU" dirty="0"/>
              <a:t>Региональное методическое объединение учителей математики Ярославской области. Новости. Сопровождение педагогов.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t.me/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mathyaro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14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Анализ результатов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Вебинар</a:t>
            </a:r>
            <a:r>
              <a:rPr lang="ru-RU" dirty="0"/>
              <a:t> «Результаты ГИА-2023 по математике» (13.10.23)</a:t>
            </a:r>
          </a:p>
          <a:p>
            <a:r>
              <a:rPr lang="ru-RU" b="1" dirty="0"/>
              <a:t>Вебинар</a:t>
            </a:r>
            <a:r>
              <a:rPr lang="ru-RU" dirty="0"/>
              <a:t> «Результаты ЕГЭ-2023 по математике»(20.010.23)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48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Региональное методическое </a:t>
            </a:r>
            <a:r>
              <a:rPr lang="ru-RU" b="1" dirty="0"/>
              <a:t>объединение </a:t>
            </a:r>
            <a:r>
              <a:rPr lang="ru-RU" b="1" dirty="0" smtClean="0"/>
              <a:t>–  </a:t>
            </a:r>
            <a:r>
              <a:rPr lang="ru-RU" b="1" dirty="0"/>
              <a:t>помогает педагогам в </a:t>
            </a:r>
            <a:r>
              <a:rPr lang="ru-RU" b="1" dirty="0" smtClean="0"/>
              <a:t>решении </a:t>
            </a:r>
            <a:r>
              <a:rPr lang="ru-RU" b="1" dirty="0"/>
              <a:t>конкретных проблем, </a:t>
            </a:r>
            <a:r>
              <a:rPr lang="ru-RU" b="1" dirty="0" smtClean="0"/>
              <a:t>но </a:t>
            </a:r>
          </a:p>
          <a:p>
            <a:r>
              <a:rPr lang="ru-RU" dirty="0" smtClean="0"/>
              <a:t>не хватает очного общения, не всегда есть обратная связь</a:t>
            </a:r>
          </a:p>
          <a:p>
            <a:r>
              <a:rPr lang="ru-RU" dirty="0" smtClean="0"/>
              <a:t>трудно проверить повышение уровня профессиональных и методических компетенций, так как информация идет напрямую педагогам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40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Планирование работы на 2024 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Методическое сопровождение педагогов в вопросах:</a:t>
            </a:r>
          </a:p>
          <a:p>
            <a:r>
              <a:rPr lang="ru-RU" dirty="0" smtClean="0"/>
              <a:t>реализация </a:t>
            </a:r>
            <a:r>
              <a:rPr lang="ru-RU" dirty="0"/>
              <a:t>обновленных ФГОС </a:t>
            </a:r>
          </a:p>
          <a:p>
            <a:r>
              <a:rPr lang="ru-RU" dirty="0" smtClean="0"/>
              <a:t>внедрение </a:t>
            </a:r>
            <a:r>
              <a:rPr lang="ru-RU" dirty="0"/>
              <a:t>ФГИС «Моя школа»</a:t>
            </a:r>
          </a:p>
          <a:p>
            <a:r>
              <a:rPr lang="ru-RU" dirty="0" smtClean="0"/>
              <a:t>сопровождение </a:t>
            </a:r>
            <a:r>
              <a:rPr lang="ru-RU" dirty="0"/>
              <a:t>учащихся с разными образовательными потребностями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smtClean="0"/>
              <a:t>Повышение профессиональных компетенций в вопросах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проектирования современного урока математики</a:t>
            </a:r>
          </a:p>
          <a:p>
            <a:r>
              <a:rPr lang="ru-RU" dirty="0" smtClean="0"/>
              <a:t>математического содержания по темам ЕГЭ, ОГЭ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функциональной грамотности учащихся общеобразовательных организаций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108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Пять </a:t>
            </a:r>
            <a:r>
              <a:rPr lang="ru-RU" b="1" dirty="0">
                <a:solidFill>
                  <a:srgbClr val="C00000"/>
                </a:solidFill>
              </a:rPr>
              <a:t> современных тенденций преподавания математики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Опыт и практика</a:t>
            </a:r>
          </a:p>
          <a:p>
            <a:r>
              <a:rPr lang="ru-RU" dirty="0" smtClean="0"/>
              <a:t>Учимся для жизни</a:t>
            </a:r>
          </a:p>
          <a:p>
            <a:r>
              <a:rPr lang="ru-RU" dirty="0" smtClean="0"/>
              <a:t>От идеи к проекту</a:t>
            </a:r>
          </a:p>
          <a:p>
            <a:r>
              <a:rPr lang="ru-RU" dirty="0" smtClean="0"/>
              <a:t>Математика на шахматной доске</a:t>
            </a:r>
          </a:p>
          <a:p>
            <a:r>
              <a:rPr lang="ru-RU" dirty="0" smtClean="0"/>
              <a:t>В основе технологии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781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Опыт и практика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Немецкий математик Ганс </a:t>
            </a:r>
            <a:r>
              <a:rPr lang="ru-RU" dirty="0" smtClean="0"/>
              <a:t>Фрейденталь </a:t>
            </a:r>
            <a:r>
              <a:rPr lang="ru-RU" dirty="0"/>
              <a:t> предположил, что </a:t>
            </a:r>
            <a:r>
              <a:rPr lang="ru-RU" b="1" dirty="0"/>
              <a:t>формальное обучение </a:t>
            </a:r>
            <a:r>
              <a:rPr lang="ru-RU" dirty="0"/>
              <a:t>должно быть согласовано с </a:t>
            </a:r>
            <a:r>
              <a:rPr lang="ru-RU" b="1" dirty="0"/>
              <a:t>реальным жизненным опытом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Математика -  </a:t>
            </a:r>
            <a:r>
              <a:rPr lang="ru-RU" b="1" dirty="0"/>
              <a:t>деятельность</a:t>
            </a:r>
            <a:r>
              <a:rPr lang="ru-RU" dirty="0"/>
              <a:t> человека, а не просто </a:t>
            </a:r>
            <a:r>
              <a:rPr lang="ru-RU" dirty="0" smtClean="0"/>
              <a:t>чистое </a:t>
            </a:r>
            <a:r>
              <a:rPr lang="ru-RU" dirty="0"/>
              <a:t>абсолютное знание. </a:t>
            </a:r>
            <a:endParaRPr lang="ru-RU" dirty="0" smtClean="0"/>
          </a:p>
          <a:p>
            <a:r>
              <a:rPr lang="ru-RU" dirty="0" smtClean="0"/>
              <a:t>Математика </a:t>
            </a:r>
            <a:r>
              <a:rPr lang="ru-RU" dirty="0"/>
              <a:t>ориентирована на то, чтобы ученики воспринимали числа как объекты и могли </a:t>
            </a:r>
            <a:r>
              <a:rPr lang="ru-RU" b="1" dirty="0"/>
              <a:t>понять смысл действий.   </a:t>
            </a:r>
            <a:endParaRPr lang="ru-RU" b="1" dirty="0" smtClean="0"/>
          </a:p>
          <a:p>
            <a:r>
              <a:rPr lang="ru-RU" dirty="0" smtClean="0"/>
              <a:t>Тенденция </a:t>
            </a:r>
            <a:r>
              <a:rPr lang="ru-RU" dirty="0"/>
              <a:t>преподавания </a:t>
            </a:r>
            <a:r>
              <a:rPr lang="ru-RU" b="1" dirty="0"/>
              <a:t>не в заучивании</a:t>
            </a:r>
            <a:r>
              <a:rPr lang="ru-RU" dirty="0"/>
              <a:t>, а </a:t>
            </a:r>
            <a:r>
              <a:rPr lang="ru-RU" b="1" dirty="0"/>
              <a:t>через принятие математики как концепции</a:t>
            </a:r>
            <a:r>
              <a:rPr lang="ru-RU" dirty="0"/>
              <a:t>, через раскрытие красоты науки. </a:t>
            </a:r>
            <a:endParaRPr lang="ru-RU" dirty="0" smtClean="0"/>
          </a:p>
          <a:p>
            <a:r>
              <a:rPr lang="ru-RU" b="1" dirty="0" smtClean="0"/>
              <a:t>Движение </a:t>
            </a:r>
            <a:r>
              <a:rPr lang="ru-RU" b="1" dirty="0"/>
              <a:t>к пониманию формальной математики идет через неформальные, неофициальные каналы.</a:t>
            </a:r>
          </a:p>
        </p:txBody>
      </p:sp>
    </p:spTree>
    <p:extLst>
      <p:ext uri="{BB962C8B-B14F-4D97-AF65-F5344CB8AC3E}">
        <p14:creationId xmlns:p14="http://schemas.microsoft.com/office/powerpoint/2010/main" val="3711177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Учимся для жизни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современный курс </a:t>
            </a:r>
            <a:r>
              <a:rPr lang="ru-RU" dirty="0" smtClean="0"/>
              <a:t>математики </a:t>
            </a:r>
            <a:r>
              <a:rPr lang="ru-RU" dirty="0"/>
              <a:t>интегрируются темы, посвященные финансовой грамотности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Предлагаем </a:t>
            </a:r>
            <a:r>
              <a:rPr lang="ru-RU" b="1" dirty="0" smtClean="0"/>
              <a:t>примеры </a:t>
            </a:r>
            <a:r>
              <a:rPr lang="ru-RU" b="1" dirty="0"/>
              <a:t>и задания, связанные с деньгами и их функционированием в человеческой жизни. </a:t>
            </a:r>
            <a:endParaRPr lang="ru-RU" b="1" dirty="0" smtClean="0"/>
          </a:p>
          <a:p>
            <a:r>
              <a:rPr lang="ru-RU" b="1" dirty="0" smtClean="0"/>
              <a:t>От простого к сложному</a:t>
            </a:r>
            <a:r>
              <a:rPr lang="ru-RU" dirty="0" smtClean="0"/>
              <a:t>: «</a:t>
            </a:r>
            <a:r>
              <a:rPr lang="ru-RU" dirty="0"/>
              <a:t>Как набрать сумму разными монетами или купюрами?» </a:t>
            </a:r>
            <a:r>
              <a:rPr lang="ru-RU" dirty="0" smtClean="0"/>
              <a:t>- Подсчет </a:t>
            </a:r>
            <a:r>
              <a:rPr lang="ru-RU" dirty="0"/>
              <a:t>налогов или квартирных </a:t>
            </a:r>
            <a:r>
              <a:rPr lang="ru-RU" dirty="0" smtClean="0"/>
              <a:t>платежей, </a:t>
            </a:r>
            <a:r>
              <a:rPr lang="ru-RU" dirty="0"/>
              <a:t>нестандартные схематические задания на представление расходов и стоимости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Проценты </a:t>
            </a:r>
            <a:r>
              <a:rPr lang="ru-RU" b="1" dirty="0"/>
              <a:t>и </a:t>
            </a:r>
            <a:r>
              <a:rPr lang="ru-RU" b="1" dirty="0" smtClean="0"/>
              <a:t>пропорции </a:t>
            </a:r>
            <a:r>
              <a:rPr lang="ru-RU" dirty="0" smtClean="0"/>
              <a:t>- основы </a:t>
            </a:r>
            <a:r>
              <a:rPr lang="ru-RU" dirty="0"/>
              <a:t>банковского дела (накопление активов, выплаты по кредиту, функционирование накопительных счетов), принципами снижения и повышения цен. </a:t>
            </a:r>
            <a:endParaRPr lang="ru-RU" dirty="0" smtClean="0"/>
          </a:p>
          <a:p>
            <a:r>
              <a:rPr lang="ru-RU" b="1" dirty="0" smtClean="0"/>
              <a:t>Функции </a:t>
            </a:r>
            <a:r>
              <a:rPr lang="ru-RU" b="1" dirty="0"/>
              <a:t>и их </a:t>
            </a:r>
            <a:r>
              <a:rPr lang="ru-RU" b="1" dirty="0" smtClean="0"/>
              <a:t>системы </a:t>
            </a:r>
            <a:r>
              <a:rPr lang="ru-RU" dirty="0" smtClean="0"/>
              <a:t>позволяют разобраться </a:t>
            </a:r>
            <a:r>
              <a:rPr lang="ru-RU" dirty="0"/>
              <a:t>в финансовой области спроса и предложения, рыночного равновесия.</a:t>
            </a:r>
          </a:p>
        </p:txBody>
      </p:sp>
    </p:spTree>
    <p:extLst>
      <p:ext uri="{BB962C8B-B14F-4D97-AF65-F5344CB8AC3E}">
        <p14:creationId xmlns:p14="http://schemas.microsoft.com/office/powerpoint/2010/main" val="11288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От идеи к проекту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Организация </a:t>
            </a:r>
            <a:r>
              <a:rPr lang="ru-RU" dirty="0"/>
              <a:t>учебного процесса </a:t>
            </a:r>
            <a:r>
              <a:rPr lang="ru-RU" b="1" dirty="0"/>
              <a:t>в виде решения учебных задач</a:t>
            </a:r>
            <a:r>
              <a:rPr lang="ru-RU" dirty="0"/>
              <a:t> на </a:t>
            </a:r>
            <a:r>
              <a:rPr lang="ru-RU" dirty="0" smtClean="0"/>
              <a:t>основе:</a:t>
            </a:r>
          </a:p>
          <a:p>
            <a:r>
              <a:rPr lang="ru-RU" dirty="0" smtClean="0"/>
              <a:t> самостоятельного сбора информации </a:t>
            </a:r>
          </a:p>
          <a:p>
            <a:r>
              <a:rPr lang="ru-RU" dirty="0" smtClean="0"/>
              <a:t>интерпретации информации и </a:t>
            </a:r>
            <a:r>
              <a:rPr lang="ru-RU" dirty="0"/>
              <a:t>аргументирования </a:t>
            </a:r>
            <a:r>
              <a:rPr lang="ru-RU" dirty="0" smtClean="0"/>
              <a:t>позиции</a:t>
            </a:r>
          </a:p>
          <a:p>
            <a:r>
              <a:rPr lang="ru-RU" dirty="0" smtClean="0"/>
              <a:t>самопроверки,</a:t>
            </a:r>
          </a:p>
          <a:p>
            <a:r>
              <a:rPr lang="ru-RU" dirty="0" smtClean="0"/>
              <a:t>презентации </a:t>
            </a:r>
            <a:r>
              <a:rPr lang="ru-RU" dirty="0"/>
              <a:t>получившегося интеллектуального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938813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Математика на шахматной доске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Шахматы  одна </a:t>
            </a:r>
            <a:r>
              <a:rPr lang="ru-RU" dirty="0"/>
              <a:t>из тенденций развития математического образования. </a:t>
            </a:r>
            <a:endParaRPr lang="ru-RU" dirty="0" smtClean="0"/>
          </a:p>
          <a:p>
            <a:r>
              <a:rPr lang="ru-RU" dirty="0" smtClean="0"/>
              <a:t>Древняя </a:t>
            </a:r>
            <a:r>
              <a:rPr lang="ru-RU" dirty="0"/>
              <a:t>игра тесно связана </a:t>
            </a:r>
            <a:r>
              <a:rPr lang="ru-RU" b="1" dirty="0"/>
              <a:t>с математической логикой и комбинаторикой. </a:t>
            </a:r>
            <a:endParaRPr lang="ru-RU" b="1" dirty="0" smtClean="0"/>
          </a:p>
          <a:p>
            <a:r>
              <a:rPr lang="ru-RU" dirty="0" smtClean="0"/>
              <a:t>Помимо </a:t>
            </a:r>
            <a:r>
              <a:rPr lang="ru-RU" dirty="0"/>
              <a:t>формирования гибкости мышления и умения находить нестандартные решения, шахматы отлично развивают образное и логическое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1757655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основе технологии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Ориентированное на гаджеты и общение в социальных сетях поколение легче пересаживается на образовательные ресурсы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Учится дистанционно, в удобный для тебя момент - это большая ценность для современных молодых людей. </a:t>
            </a:r>
          </a:p>
        </p:txBody>
      </p:sp>
    </p:spTree>
    <p:extLst>
      <p:ext uri="{BB962C8B-B14F-4D97-AF65-F5344CB8AC3E}">
        <p14:creationId xmlns:p14="http://schemas.microsoft.com/office/powerpoint/2010/main" val="4218093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Удивительный мир математики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«За </a:t>
            </a:r>
            <a:r>
              <a:rPr lang="ru-RU" dirty="0"/>
              <a:t>последние несколько десятилетий математиками доказано, как минимум, три величайшие гипотезы, сняты проблемы, стоявшие столетиями. Я считаю, что в математике происходит самая настоящая революция, только ее никто не замечает», </a:t>
            </a:r>
            <a:r>
              <a:rPr lang="ru-RU" dirty="0" smtClean="0"/>
              <a:t>—Алексей </a:t>
            </a:r>
            <a:r>
              <a:rPr lang="ru-RU" dirty="0" err="1"/>
              <a:t>Савватеев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sz="3000" i="1" dirty="0" smtClean="0"/>
              <a:t>Информация </a:t>
            </a:r>
            <a:r>
              <a:rPr lang="ru-RU" sz="3000" i="1" dirty="0"/>
              <a:t>взята с портала «Научная Россия» (https://scientificrussia.ru/)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2288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Цели работы </a:t>
            </a:r>
            <a:r>
              <a:rPr lang="ru-RU" b="1" dirty="0">
                <a:solidFill>
                  <a:srgbClr val="C00000"/>
                </a:solidFill>
              </a:rPr>
              <a:t>РМО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Оказывать информационное и методическое сопровождение </a:t>
            </a:r>
            <a:r>
              <a:rPr lang="ru-RU" dirty="0" smtClean="0"/>
              <a:t> педагогов </a:t>
            </a:r>
            <a:r>
              <a:rPr lang="ru-RU" dirty="0"/>
              <a:t>в процессе перехода на обновленный ФГОС ООО и СОО.</a:t>
            </a:r>
          </a:p>
          <a:p>
            <a:pPr algn="just"/>
            <a:r>
              <a:rPr lang="ru-RU" dirty="0" smtClean="0"/>
              <a:t>Стимулировать педагогов на повышение профессиональных и методических компетенций, диссеминацию эффективных педагогических практик.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Создавать условия для распространения педагогического опыта по формированию у учащихся  функциональной (математической) грамотности на уроках математики и во внеурочной деятельности.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774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Великие </a:t>
            </a:r>
            <a:r>
              <a:rPr lang="ru-RU" b="1" dirty="0">
                <a:solidFill>
                  <a:srgbClr val="C00000"/>
                </a:solidFill>
              </a:rPr>
              <a:t>открытия,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которые </a:t>
            </a:r>
            <a:r>
              <a:rPr lang="ru-RU" b="1" dirty="0">
                <a:solidFill>
                  <a:srgbClr val="C00000"/>
                </a:solidFill>
              </a:rPr>
              <a:t>мы не заметили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Проблема </a:t>
            </a:r>
            <a:r>
              <a:rPr lang="ru-RU" dirty="0"/>
              <a:t>четырех красок, </a:t>
            </a:r>
            <a:endParaRPr lang="ru-RU" dirty="0" smtClean="0"/>
          </a:p>
          <a:p>
            <a:r>
              <a:rPr lang="ru-RU" dirty="0" smtClean="0"/>
              <a:t>Теорема </a:t>
            </a:r>
            <a:r>
              <a:rPr lang="ru-RU" dirty="0"/>
              <a:t>Ферма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Гипотеза </a:t>
            </a:r>
            <a:r>
              <a:rPr lang="ru-RU" dirty="0"/>
              <a:t>Пуанкаре </a:t>
            </a:r>
            <a:endParaRPr lang="ru-RU" dirty="0" smtClean="0"/>
          </a:p>
          <a:p>
            <a:r>
              <a:rPr lang="ru-RU" dirty="0" smtClean="0"/>
              <a:t>Проблема </a:t>
            </a:r>
            <a:r>
              <a:rPr lang="ru-RU" dirty="0"/>
              <a:t>узлов. 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800" i="1" dirty="0" smtClean="0"/>
              <a:t>Информация </a:t>
            </a:r>
            <a:r>
              <a:rPr lang="ru-RU" sz="2800" i="1" dirty="0"/>
              <a:t>взята с портала «Научная Россия» (https://scientificrussia.ru/)</a:t>
            </a:r>
          </a:p>
        </p:txBody>
      </p:sp>
    </p:spTree>
    <p:extLst>
      <p:ext uri="{BB962C8B-B14F-4D97-AF65-F5344CB8AC3E}">
        <p14:creationId xmlns:p14="http://schemas.microsoft.com/office/powerpoint/2010/main" val="4232848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Проблема четырех красок</a:t>
            </a:r>
          </a:p>
        </p:txBody>
      </p:sp>
      <p:pic>
        <p:nvPicPr>
          <p:cNvPr id="1026" name="Picture 2" descr="Название изображен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916832"/>
            <a:ext cx="2631702" cy="351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Сформулирована </a:t>
            </a:r>
            <a:r>
              <a:rPr lang="ru-RU" dirty="0"/>
              <a:t>в 1852 </a:t>
            </a:r>
            <a:r>
              <a:rPr lang="ru-RU" dirty="0" smtClean="0"/>
              <a:t>году</a:t>
            </a:r>
          </a:p>
          <a:p>
            <a:pPr algn="just"/>
            <a:r>
              <a:rPr lang="ru-RU" dirty="0" smtClean="0"/>
              <a:t>Доказана </a:t>
            </a:r>
            <a:r>
              <a:rPr lang="ru-RU" dirty="0"/>
              <a:t>только в 1976 году, став, кстати, первой значимой теоремой, доказанной при помощи компьютера. </a:t>
            </a:r>
            <a:endParaRPr lang="ru-RU" dirty="0" smtClean="0"/>
          </a:p>
          <a:p>
            <a:pPr algn="just"/>
            <a:r>
              <a:rPr lang="ru-RU" dirty="0" smtClean="0"/>
              <a:t>Согласно </a:t>
            </a:r>
            <a:r>
              <a:rPr lang="ru-RU" dirty="0"/>
              <a:t>этой теореме, </a:t>
            </a:r>
            <a:r>
              <a:rPr lang="ru-RU" b="1" dirty="0" smtClean="0"/>
              <a:t>всякую </a:t>
            </a:r>
            <a:r>
              <a:rPr lang="ru-RU" b="1" dirty="0"/>
              <a:t>расположенную на сфере карту можно раскрасить четырьмя красками так, чтобы любые две области, имеющие общий участок границы, были раскрашены в разные цвета.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461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Великая теорема Ферма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752528" cy="49251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Знаменитый </a:t>
            </a:r>
            <a:r>
              <a:rPr lang="ru-RU" b="1" dirty="0"/>
              <a:t>математик </a:t>
            </a:r>
            <a:r>
              <a:rPr lang="ru-RU" dirty="0"/>
              <a:t>сформулировал ее в 1637 году буквально на полях книги — «Арифметики» авторства Диофанта, древнегреческого математика III века до н.э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Математический </a:t>
            </a:r>
            <a:r>
              <a:rPr lang="ru-RU" b="1" dirty="0"/>
              <a:t>аппарат</a:t>
            </a:r>
            <a:r>
              <a:rPr lang="ru-RU" dirty="0"/>
              <a:t>, позволивший </a:t>
            </a:r>
            <a:r>
              <a:rPr lang="ru-RU" dirty="0" smtClean="0"/>
              <a:t>эту </a:t>
            </a:r>
            <a:r>
              <a:rPr lang="ru-RU" dirty="0"/>
              <a:t>теорему все-таки доказать, — в 1994 году, — появился в основном только в XX веке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Формулировка: </a:t>
            </a:r>
          </a:p>
          <a:p>
            <a:pPr marL="0" indent="0">
              <a:buNone/>
            </a:pPr>
            <a:r>
              <a:rPr lang="ru-RU" b="1" dirty="0" smtClean="0"/>
              <a:t>для </a:t>
            </a:r>
            <a:r>
              <a:rPr lang="ru-RU" b="1" dirty="0"/>
              <a:t>любого натурального числа n со значением больше 2, уравнение </a:t>
            </a:r>
            <a:r>
              <a:rPr lang="ru-RU" b="1" dirty="0" err="1"/>
              <a:t>a</a:t>
            </a:r>
            <a:r>
              <a:rPr lang="ru-RU" sz="2900" b="1" baseline="30000" dirty="0" err="1"/>
              <a:t>n</a:t>
            </a:r>
            <a:r>
              <a:rPr lang="ru-RU" b="1" dirty="0" err="1"/>
              <a:t>+b</a:t>
            </a:r>
            <a:r>
              <a:rPr lang="ru-RU" b="1" baseline="30000" dirty="0" err="1"/>
              <a:t>n</a:t>
            </a:r>
            <a:r>
              <a:rPr lang="ru-RU" b="1" dirty="0"/>
              <a:t>=</a:t>
            </a:r>
            <a:r>
              <a:rPr lang="ru-RU" b="1" dirty="0" err="1"/>
              <a:t>c</a:t>
            </a:r>
            <a:r>
              <a:rPr lang="ru-RU" b="1" baseline="30000" dirty="0" err="1"/>
              <a:t>n</a:t>
            </a:r>
            <a:r>
              <a:rPr lang="ru-RU" b="1" dirty="0"/>
              <a:t> не имеет решений в целых ненулевых числах a, b, c. </a:t>
            </a:r>
          </a:p>
        </p:txBody>
      </p:sp>
      <p:pic>
        <p:nvPicPr>
          <p:cNvPr id="2050" name="Picture 2" descr="undefin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62318" cy="28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5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Гипотеза Пуанкаре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7811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Про гипотезу Пуанкаре многие впервые услышали в 2006 году, когда все СМИ мира написали про российского математика Григория Перельмана. </a:t>
            </a:r>
            <a:endParaRPr lang="ru-RU" dirty="0" smtClean="0"/>
          </a:p>
          <a:p>
            <a:pPr algn="just"/>
            <a:r>
              <a:rPr lang="ru-RU" dirty="0" smtClean="0"/>
              <a:t>Он </a:t>
            </a:r>
            <a:r>
              <a:rPr lang="ru-RU" dirty="0"/>
              <a:t>сделал открытие, названное журналом </a:t>
            </a:r>
            <a:r>
              <a:rPr lang="ru-RU" dirty="0" err="1"/>
              <a:t>Science</a:t>
            </a:r>
            <a:r>
              <a:rPr lang="ru-RU" dirty="0"/>
              <a:t> «прорывом года» (впервые для математики), стал </a:t>
            </a:r>
            <a:r>
              <a:rPr lang="ru-RU" dirty="0" err="1"/>
              <a:t>Филдсовским</a:t>
            </a:r>
            <a:r>
              <a:rPr lang="ru-RU" dirty="0"/>
              <a:t> лауреатом, но отказался от этой и других премий, а также любой публичности. </a:t>
            </a:r>
            <a:endParaRPr lang="ru-RU" dirty="0" smtClean="0"/>
          </a:p>
          <a:p>
            <a:pPr algn="just"/>
            <a:r>
              <a:rPr lang="ru-RU" dirty="0" smtClean="0"/>
              <a:t>Гипотеза</a:t>
            </a:r>
            <a:r>
              <a:rPr lang="ru-RU" dirty="0"/>
              <a:t>, сформулированная в 1904 году, гласит, что «</a:t>
            </a:r>
            <a:r>
              <a:rPr lang="ru-RU" b="1" dirty="0"/>
              <a:t>всякое односвязное компактное трехмерное многообразие без края </a:t>
            </a:r>
            <a:r>
              <a:rPr lang="ru-RU" b="1" dirty="0" err="1"/>
              <a:t>гомеоморфно</a:t>
            </a:r>
            <a:r>
              <a:rPr lang="ru-RU" b="1" dirty="0"/>
              <a:t> трехмерной сфере». </a:t>
            </a:r>
            <a:endParaRPr lang="ru-RU" dirty="0"/>
          </a:p>
        </p:txBody>
      </p:sp>
      <p:pic>
        <p:nvPicPr>
          <p:cNvPr id="3074" name="Picture 2" descr="Название изображен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887708" cy="27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Информация взята с портала «Научная Россия» (https://scientificrussia.ru/)</a:t>
            </a:r>
          </a:p>
        </p:txBody>
      </p:sp>
    </p:spTree>
    <p:extLst>
      <p:ext uri="{BB962C8B-B14F-4D97-AF65-F5344CB8AC3E}">
        <p14:creationId xmlns:p14="http://schemas.microsoft.com/office/powerpoint/2010/main" val="47893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7992888" cy="4730080"/>
          </a:xfrm>
        </p:spPr>
        <p:txBody>
          <a:bodyPr>
            <a:normAutofit/>
          </a:bodyPr>
          <a:lstStyle/>
          <a:p>
            <a:r>
              <a:rPr lang="ru-RU" sz="5700" dirty="0" smtClean="0">
                <a:solidFill>
                  <a:schemeClr val="accent5">
                    <a:lumMod val="75000"/>
                  </a:schemeClr>
                </a:solidFill>
              </a:rPr>
              <a:t>„</a:t>
            </a:r>
            <a:r>
              <a:rPr lang="ru-RU" sz="5700" dirty="0">
                <a:solidFill>
                  <a:schemeClr val="accent5">
                    <a:lumMod val="75000"/>
                  </a:schemeClr>
                </a:solidFill>
              </a:rPr>
              <a:t>Математика — это ключ и дверь ко всем наукам.“ — 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Галилео Галилей итальянский физик, механик, астроном, философ и математик XVII в. 1564–1642</a:t>
            </a:r>
            <a:br>
              <a:rPr lang="ru-RU" sz="33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26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28629" y="548678"/>
            <a:ext cx="7807867" cy="57606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78244" y="291127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2372228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A52D36"/>
                </a:solidFill>
              </a:rPr>
              <a:t>Спасибо за внимание</a:t>
            </a:r>
            <a:r>
              <a:rPr lang="en-US" sz="3200" dirty="0" smtClean="0">
                <a:solidFill>
                  <a:srgbClr val="A52D36"/>
                </a:solidFill>
              </a:rPr>
              <a:t>!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" y="5301208"/>
            <a:ext cx="9144000" cy="1418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312876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Контакты:</a:t>
            </a:r>
          </a:p>
          <a:p>
            <a:r>
              <a:rPr lang="ru-RU" dirty="0" smtClean="0"/>
              <a:t>Иванова Светлана Владимировна</a:t>
            </a:r>
          </a:p>
          <a:p>
            <a:r>
              <a:rPr lang="ru-RU" dirty="0" smtClean="0"/>
              <a:t>Контакты</a:t>
            </a:r>
          </a:p>
          <a:p>
            <a:r>
              <a:rPr lang="ru-RU" dirty="0" smtClean="0"/>
              <a:t>Тел 8(4855) 24-30-65,</a:t>
            </a:r>
          </a:p>
          <a:p>
            <a:r>
              <a:rPr lang="ru-RU" dirty="0" smtClean="0"/>
              <a:t>89108218924</a:t>
            </a:r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ivanova71@bk.ru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92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Направления работы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РМО в 2023 году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Формирование функциональной грамотности учащихся общеобразовательных организаций</a:t>
            </a:r>
          </a:p>
          <a:p>
            <a:r>
              <a:rPr lang="ru-RU" dirty="0"/>
              <a:t>Реализация обновленных ФГОС </a:t>
            </a:r>
            <a:endParaRPr lang="ru-RU" dirty="0" smtClean="0"/>
          </a:p>
          <a:p>
            <a:r>
              <a:rPr lang="ru-RU" dirty="0" smtClean="0"/>
              <a:t>Цифровизация образования: </a:t>
            </a:r>
            <a:r>
              <a:rPr lang="ru-RU" dirty="0"/>
              <a:t>ФГИС «Моя школа»</a:t>
            </a:r>
          </a:p>
          <a:p>
            <a:r>
              <a:rPr lang="ru-RU" dirty="0"/>
              <a:t>Сопровождение учащихся с разными образовательными потребностями</a:t>
            </a:r>
          </a:p>
          <a:p>
            <a:r>
              <a:rPr lang="ru-RU" dirty="0"/>
              <a:t> Трудные вопросы ГИА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42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РМО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Вебинар </a:t>
            </a:r>
            <a:r>
              <a:rPr lang="ru-RU" b="1" dirty="0"/>
              <a:t>«Основные направления методической работы по организации преподавания математики в 2023 году» </a:t>
            </a:r>
            <a:r>
              <a:rPr lang="ru-RU" dirty="0"/>
              <a:t>для методического </a:t>
            </a:r>
            <a:r>
              <a:rPr lang="ru-RU" dirty="0" smtClean="0"/>
              <a:t>актива(03.02.23)</a:t>
            </a:r>
          </a:p>
          <a:p>
            <a:r>
              <a:rPr lang="ru-RU" dirty="0" err="1"/>
              <a:t>Вебинар</a:t>
            </a:r>
            <a:r>
              <a:rPr lang="ru-RU" b="1" dirty="0"/>
              <a:t> «Секрет от мастера: эффективные практики подготовки к ГИА по математике. ФГИС «Моя школа</a:t>
            </a:r>
            <a:r>
              <a:rPr lang="ru-RU" b="1" dirty="0" smtClean="0"/>
              <a:t>»</a:t>
            </a:r>
            <a:r>
              <a:rPr lang="ru-RU" dirty="0" smtClean="0"/>
              <a:t>, </a:t>
            </a:r>
            <a:r>
              <a:rPr lang="ru-RU" dirty="0"/>
              <a:t>для методического </a:t>
            </a:r>
            <a:r>
              <a:rPr lang="ru-RU" dirty="0" smtClean="0"/>
              <a:t>актива (11.05.23</a:t>
            </a:r>
            <a:r>
              <a:rPr lang="ru-RU" dirty="0"/>
              <a:t>)</a:t>
            </a:r>
          </a:p>
          <a:p>
            <a:r>
              <a:rPr lang="ru-RU" dirty="0" err="1" smtClean="0"/>
              <a:t>Вебинар</a:t>
            </a:r>
            <a:r>
              <a:rPr lang="ru-RU" dirty="0"/>
              <a:t>  </a:t>
            </a:r>
            <a:r>
              <a:rPr lang="ru-RU" b="1" dirty="0"/>
              <a:t>«Система подготовки учащихся к ГИА  по математике. Использование оценочных процедур  в профессиональной деятельности учителя»</a:t>
            </a:r>
            <a:r>
              <a:rPr lang="ru-RU" dirty="0"/>
              <a:t>  для методического актива (10.11.23)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1069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Методическое </a:t>
            </a:r>
            <a:r>
              <a:rPr lang="ru-RU" sz="3600" b="1" dirty="0">
                <a:solidFill>
                  <a:srgbClr val="C00000"/>
                </a:solidFill>
              </a:rPr>
              <a:t>сопровождение педагогов в </a:t>
            </a:r>
            <a:r>
              <a:rPr lang="ru-RU" sz="3600" b="1" dirty="0" smtClean="0">
                <a:solidFill>
                  <a:srgbClr val="C00000"/>
                </a:solidFill>
              </a:rPr>
              <a:t>вопросах формирования функциональной (математической) грамотности»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Задачи:</a:t>
            </a:r>
            <a:endParaRPr lang="ru-RU" b="1" dirty="0"/>
          </a:p>
          <a:p>
            <a:r>
              <a:rPr lang="ru-RU" sz="3400" dirty="0" smtClean="0"/>
              <a:t>Информировать педагогов о ресурсах и  </a:t>
            </a:r>
            <a:r>
              <a:rPr lang="ru-RU" sz="3400" dirty="0"/>
              <a:t>открытых банках заданий по развитию и оценке </a:t>
            </a:r>
            <a:r>
              <a:rPr lang="ru-RU" sz="3400" dirty="0" smtClean="0"/>
              <a:t>математической </a:t>
            </a:r>
            <a:r>
              <a:rPr lang="ru-RU" sz="3400" dirty="0"/>
              <a:t>грамотности обучающихся как составляющей ФГ, специфике </a:t>
            </a:r>
            <a:r>
              <a:rPr lang="ru-RU" sz="3400" dirty="0" smtClean="0"/>
              <a:t>заданий. </a:t>
            </a:r>
            <a:endParaRPr lang="ru-RU" sz="3400" dirty="0"/>
          </a:p>
          <a:p>
            <a:r>
              <a:rPr lang="ru-RU" sz="3400" dirty="0" smtClean="0"/>
              <a:t>Оказывать </a:t>
            </a:r>
            <a:r>
              <a:rPr lang="ru-RU" sz="3400" dirty="0"/>
              <a:t>методическое сопровождение педагогов в направлении формирования и развития компетенций </a:t>
            </a:r>
            <a:r>
              <a:rPr lang="ru-RU" sz="3400" dirty="0" smtClean="0"/>
              <a:t>математической грамотности </a:t>
            </a:r>
            <a:r>
              <a:rPr lang="ru-RU" sz="3400" dirty="0"/>
              <a:t>обучающихся </a:t>
            </a:r>
            <a:endParaRPr lang="ru-RU" sz="3400" dirty="0" smtClean="0"/>
          </a:p>
          <a:p>
            <a:r>
              <a:rPr lang="ru-RU" sz="3400" dirty="0" smtClean="0"/>
              <a:t>Транслировать передовой опыт и эффективные </a:t>
            </a:r>
            <a:r>
              <a:rPr lang="ru-RU" sz="3400" dirty="0"/>
              <a:t>практики формирования </a:t>
            </a:r>
            <a:r>
              <a:rPr lang="ru-RU" sz="3400" dirty="0" smtClean="0"/>
              <a:t>математической грамотности </a:t>
            </a:r>
            <a:r>
              <a:rPr lang="ru-RU" sz="3400" dirty="0"/>
              <a:t>и подготовки к мониторинговым </a:t>
            </a:r>
            <a:r>
              <a:rPr lang="ru-RU" sz="3400" dirty="0" smtClean="0"/>
              <a:t>исследованием по российской модели PISA</a:t>
            </a:r>
          </a:p>
          <a:p>
            <a:r>
              <a:rPr lang="ru-RU" sz="3400" dirty="0" smtClean="0"/>
              <a:t>Способствовать </a:t>
            </a:r>
            <a:r>
              <a:rPr lang="ru-RU" sz="3400" dirty="0"/>
              <a:t>повышению результативности мониторингов </a:t>
            </a:r>
            <a:r>
              <a:rPr lang="ru-RU" sz="3400" dirty="0" smtClean="0"/>
              <a:t>функциональной грамотности. </a:t>
            </a:r>
            <a:endParaRPr lang="ru-RU" sz="3400" dirty="0"/>
          </a:p>
          <a:p>
            <a:r>
              <a:rPr lang="ru-RU" sz="3400" dirty="0" smtClean="0"/>
              <a:t>Изучать и анализировать </a:t>
            </a:r>
            <a:r>
              <a:rPr lang="ru-RU" sz="3400" dirty="0"/>
              <a:t>результаты </a:t>
            </a:r>
            <a:r>
              <a:rPr lang="ru-RU" sz="3400" dirty="0" smtClean="0"/>
              <a:t>мониторинга функциональной грамотности</a:t>
            </a: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76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Формирование функциональной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Вебинар</a:t>
            </a:r>
            <a:r>
              <a:rPr lang="ru-RU" b="1" dirty="0"/>
              <a:t>  </a:t>
            </a:r>
            <a:r>
              <a:rPr lang="ru-RU" b="1" dirty="0" smtClean="0"/>
              <a:t>«Интегрированные </a:t>
            </a:r>
            <a:r>
              <a:rPr lang="ru-RU" b="1" dirty="0"/>
              <a:t>учебные занятия как способ формирования функциональной грамотности школьников» </a:t>
            </a:r>
            <a:r>
              <a:rPr lang="ru-RU" dirty="0"/>
              <a:t>(04.05.23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Итоги мониторинга по функциональной математической грамотности </a:t>
            </a:r>
            <a:r>
              <a:rPr lang="ru-RU" dirty="0" smtClean="0"/>
              <a:t>(07.06.23)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00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ИТОГИ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2502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1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Распределение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по уровням математической грамотности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8991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45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1268</Words>
  <Application>Microsoft Office PowerPoint</Application>
  <PresentationFormat>Экран (4:3)</PresentationFormat>
  <Paragraphs>168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Как найти информацию</vt:lpstr>
      <vt:lpstr> Цели работы РМО</vt:lpstr>
      <vt:lpstr>Направления работы  РМО в 2023 году</vt:lpstr>
      <vt:lpstr>РМО</vt:lpstr>
      <vt:lpstr>Методическое сопровождение педагогов в вопросах формирования функциональной (математической) грамотности»</vt:lpstr>
      <vt:lpstr>Формирование функциональной грамотности</vt:lpstr>
      <vt:lpstr>ИТОГИ</vt:lpstr>
      <vt:lpstr>Распределение  по уровням математической грамотности</vt:lpstr>
      <vt:lpstr>Рекомендации</vt:lpstr>
      <vt:lpstr>Рекомендации</vt:lpstr>
      <vt:lpstr>Общероссийская и региональная  оценка по модели PISA</vt:lpstr>
      <vt:lpstr>Реализация обновленных ФГОС</vt:lpstr>
      <vt:lpstr>Презентация PowerPoint</vt:lpstr>
      <vt:lpstr>Методическая поддержка</vt:lpstr>
      <vt:lpstr>Обучение</vt:lpstr>
      <vt:lpstr>Методическое сопровождение подготовки обучающихся к ГИА</vt:lpstr>
      <vt:lpstr>Эффективные практики</vt:lpstr>
      <vt:lpstr>Пробные экзамены</vt:lpstr>
      <vt:lpstr>Анализ результатов</vt:lpstr>
      <vt:lpstr>Вывод</vt:lpstr>
      <vt:lpstr>Планирование работы на 2024 год</vt:lpstr>
      <vt:lpstr> Пять  современных тенденций преподавания математики </vt:lpstr>
      <vt:lpstr>Опыт и практика </vt:lpstr>
      <vt:lpstr>Учимся для жизни </vt:lpstr>
      <vt:lpstr>От идеи к проекту </vt:lpstr>
      <vt:lpstr>Математика на шахматной доске</vt:lpstr>
      <vt:lpstr>В основе технологии </vt:lpstr>
      <vt:lpstr>Удивительный мир математики</vt:lpstr>
      <vt:lpstr>Великие открытия,  которые мы не заметили </vt:lpstr>
      <vt:lpstr>Проблема четырех красок</vt:lpstr>
      <vt:lpstr>Великая теорема Ферма</vt:lpstr>
      <vt:lpstr>Гипотеза Пуанкаре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Витальевна Пополитова</dc:creator>
  <cp:lastModifiedBy>Алина Вадимовна Рихтер</cp:lastModifiedBy>
  <cp:revision>51</cp:revision>
  <dcterms:created xsi:type="dcterms:W3CDTF">2022-05-20T07:13:13Z</dcterms:created>
  <dcterms:modified xsi:type="dcterms:W3CDTF">2024-02-05T06:04:15Z</dcterms:modified>
</cp:coreProperties>
</file>