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6" r:id="rId3"/>
    <p:sldId id="278" r:id="rId4"/>
    <p:sldId id="275" r:id="rId5"/>
    <p:sldId id="263" r:id="rId6"/>
    <p:sldId id="283" r:id="rId7"/>
    <p:sldId id="280" r:id="rId8"/>
    <p:sldId id="274" r:id="rId9"/>
    <p:sldId id="276" r:id="rId10"/>
    <p:sldId id="277" r:id="rId11"/>
    <p:sldId id="272" r:id="rId12"/>
    <p:sldId id="271" r:id="rId13"/>
    <p:sldId id="267" r:id="rId14"/>
    <p:sldId id="268" r:id="rId15"/>
    <p:sldId id="265" r:id="rId16"/>
    <p:sldId id="270" r:id="rId17"/>
    <p:sldId id="269" r:id="rId18"/>
    <p:sldId id="264" r:id="rId19"/>
    <p:sldId id="273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3;&#1086;&#1074;&#1100;\Desktop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3;&#1086;&#1074;&#1100;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cat>
            <c:strRef>
              <c:f>Лист1!$A$1:$A$38</c:f>
              <c:strCache>
                <c:ptCount val="38"/>
                <c:pt idx="0">
                  <c:v>Алексино </c:v>
                </c:pt>
                <c:pt idx="1">
                  <c:v>Артемьево</c:v>
                </c:pt>
                <c:pt idx="2">
                  <c:v>Бабаево</c:v>
                </c:pt>
                <c:pt idx="3">
                  <c:v>Болшнево</c:v>
                </c:pt>
                <c:pt idx="4">
                  <c:v>Борушка</c:v>
                </c:pt>
                <c:pt idx="5">
                  <c:v>Воскресенское </c:v>
                </c:pt>
                <c:pt idx="6">
                  <c:v>Вотчинцево</c:v>
                </c:pt>
                <c:pt idx="7">
                  <c:v>Головцово</c:v>
                </c:pt>
                <c:pt idx="8">
                  <c:v>Губачево</c:v>
                </c:pt>
                <c:pt idx="9">
                  <c:v>Догадино</c:v>
                </c:pt>
                <c:pt idx="10">
                  <c:v>Заболотье</c:v>
                </c:pt>
                <c:pt idx="11">
                  <c:v>Замыслово</c:v>
                </c:pt>
                <c:pt idx="12">
                  <c:v>Знатново</c:v>
                </c:pt>
                <c:pt idx="13">
                  <c:v>Зубаревка</c:v>
                </c:pt>
                <c:pt idx="14">
                  <c:v>Козлицы</c:v>
                </c:pt>
                <c:pt idx="15">
                  <c:v>Костяново</c:v>
                </c:pt>
                <c:pt idx="16">
                  <c:v>Макарово</c:v>
                </c:pt>
                <c:pt idx="17">
                  <c:v>Мокрово</c:v>
                </c:pt>
                <c:pt idx="18">
                  <c:v>Ново</c:v>
                </c:pt>
                <c:pt idx="19">
                  <c:v>Негодяйка</c:v>
                </c:pt>
                <c:pt idx="20">
                  <c:v>Озорнино</c:v>
                </c:pt>
                <c:pt idx="21">
                  <c:v>Осеево</c:v>
                </c:pt>
                <c:pt idx="22">
                  <c:v>Оксово</c:v>
                </c:pt>
                <c:pt idx="23">
                  <c:v>Опухово</c:v>
                </c:pt>
                <c:pt idx="24">
                  <c:v>Погорелка</c:v>
                </c:pt>
                <c:pt idx="25">
                  <c:v>Ревякино</c:v>
                </c:pt>
                <c:pt idx="26">
                  <c:v>Резанино</c:v>
                </c:pt>
                <c:pt idx="27">
                  <c:v>Сысоево</c:v>
                </c:pt>
                <c:pt idx="28">
                  <c:v>Тутково</c:v>
                </c:pt>
                <c:pt idx="29">
                  <c:v>Угрюмово</c:v>
                </c:pt>
                <c:pt idx="30">
                  <c:v>Усолово</c:v>
                </c:pt>
                <c:pt idx="31">
                  <c:v>Фалелеево</c:v>
                </c:pt>
                <c:pt idx="32">
                  <c:v>Ходинцы</c:v>
                </c:pt>
                <c:pt idx="33">
                  <c:v>Хохлово</c:v>
                </c:pt>
                <c:pt idx="34">
                  <c:v>Хребтово</c:v>
                </c:pt>
                <c:pt idx="35">
                  <c:v>Чурсово</c:v>
                </c:pt>
                <c:pt idx="36">
                  <c:v>Цыбеево</c:v>
                </c:pt>
                <c:pt idx="37">
                  <c:v>Щербово</c:v>
                </c:pt>
              </c:strCache>
            </c:strRef>
          </c:cat>
          <c:val>
            <c:numRef>
              <c:f>Лист1!$B$1:$B$38</c:f>
              <c:numCache>
                <c:formatCode>General</c:formatCode>
                <c:ptCount val="3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16</c:v>
                </c:pt>
                <c:pt idx="4">
                  <c:v>16</c:v>
                </c:pt>
                <c:pt idx="5">
                  <c:v>30</c:v>
                </c:pt>
                <c:pt idx="6">
                  <c:v>6</c:v>
                </c:pt>
                <c:pt idx="7">
                  <c:v>5</c:v>
                </c:pt>
                <c:pt idx="8">
                  <c:v>9</c:v>
                </c:pt>
                <c:pt idx="9">
                  <c:v>5</c:v>
                </c:pt>
                <c:pt idx="11">
                  <c:v>4</c:v>
                </c:pt>
                <c:pt idx="14">
                  <c:v>9</c:v>
                </c:pt>
                <c:pt idx="15">
                  <c:v>6</c:v>
                </c:pt>
                <c:pt idx="16">
                  <c:v>1</c:v>
                </c:pt>
                <c:pt idx="17">
                  <c:v>6</c:v>
                </c:pt>
                <c:pt idx="18">
                  <c:v>14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8</c:v>
                </c:pt>
                <c:pt idx="24">
                  <c:v>10</c:v>
                </c:pt>
                <c:pt idx="27">
                  <c:v>7</c:v>
                </c:pt>
                <c:pt idx="28">
                  <c:v>3</c:v>
                </c:pt>
                <c:pt idx="29">
                  <c:v>8</c:v>
                </c:pt>
                <c:pt idx="31">
                  <c:v>10</c:v>
                </c:pt>
                <c:pt idx="36">
                  <c:v>3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Лист1!$A$1:$A$38</c:f>
              <c:strCache>
                <c:ptCount val="38"/>
                <c:pt idx="0">
                  <c:v>Алексино </c:v>
                </c:pt>
                <c:pt idx="1">
                  <c:v>Артемьево</c:v>
                </c:pt>
                <c:pt idx="2">
                  <c:v>Бабаево</c:v>
                </c:pt>
                <c:pt idx="3">
                  <c:v>Болшнево</c:v>
                </c:pt>
                <c:pt idx="4">
                  <c:v>Борушка</c:v>
                </c:pt>
                <c:pt idx="5">
                  <c:v>Воскресенское </c:v>
                </c:pt>
                <c:pt idx="6">
                  <c:v>Вотчинцево</c:v>
                </c:pt>
                <c:pt idx="7">
                  <c:v>Головцово</c:v>
                </c:pt>
                <c:pt idx="8">
                  <c:v>Губачево</c:v>
                </c:pt>
                <c:pt idx="9">
                  <c:v>Догадино</c:v>
                </c:pt>
                <c:pt idx="10">
                  <c:v>Заболотье</c:v>
                </c:pt>
                <c:pt idx="11">
                  <c:v>Замыслово</c:v>
                </c:pt>
                <c:pt idx="12">
                  <c:v>Знатново</c:v>
                </c:pt>
                <c:pt idx="13">
                  <c:v>Зубаревка</c:v>
                </c:pt>
                <c:pt idx="14">
                  <c:v>Козлицы</c:v>
                </c:pt>
                <c:pt idx="15">
                  <c:v>Костяново</c:v>
                </c:pt>
                <c:pt idx="16">
                  <c:v>Макарово</c:v>
                </c:pt>
                <c:pt idx="17">
                  <c:v>Мокрово</c:v>
                </c:pt>
                <c:pt idx="18">
                  <c:v>Ново</c:v>
                </c:pt>
                <c:pt idx="19">
                  <c:v>Негодяйка</c:v>
                </c:pt>
                <c:pt idx="20">
                  <c:v>Озорнино</c:v>
                </c:pt>
                <c:pt idx="21">
                  <c:v>Осеево</c:v>
                </c:pt>
                <c:pt idx="22">
                  <c:v>Оксово</c:v>
                </c:pt>
                <c:pt idx="23">
                  <c:v>Опухово</c:v>
                </c:pt>
                <c:pt idx="24">
                  <c:v>Погорелка</c:v>
                </c:pt>
                <c:pt idx="25">
                  <c:v>Ревякино</c:v>
                </c:pt>
                <c:pt idx="26">
                  <c:v>Резанино</c:v>
                </c:pt>
                <c:pt idx="27">
                  <c:v>Сысоево</c:v>
                </c:pt>
                <c:pt idx="28">
                  <c:v>Тутково</c:v>
                </c:pt>
                <c:pt idx="29">
                  <c:v>Угрюмово</c:v>
                </c:pt>
                <c:pt idx="30">
                  <c:v>Усолово</c:v>
                </c:pt>
                <c:pt idx="31">
                  <c:v>Фалелеево</c:v>
                </c:pt>
                <c:pt idx="32">
                  <c:v>Ходинцы</c:v>
                </c:pt>
                <c:pt idx="33">
                  <c:v>Хохлово</c:v>
                </c:pt>
                <c:pt idx="34">
                  <c:v>Хребтово</c:v>
                </c:pt>
                <c:pt idx="35">
                  <c:v>Чурсово</c:v>
                </c:pt>
                <c:pt idx="36">
                  <c:v>Цыбеево</c:v>
                </c:pt>
                <c:pt idx="37">
                  <c:v>Щербово</c:v>
                </c:pt>
              </c:strCache>
            </c:strRef>
          </c:cat>
          <c:val>
            <c:numRef>
              <c:f>Лист1!$C$1:$C$38</c:f>
              <c:numCache>
                <c:formatCode>General</c:formatCode>
                <c:ptCount val="38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23</c:v>
                </c:pt>
                <c:pt idx="4">
                  <c:v>20</c:v>
                </c:pt>
                <c:pt idx="5">
                  <c:v>60</c:v>
                </c:pt>
                <c:pt idx="6">
                  <c:v>10</c:v>
                </c:pt>
                <c:pt idx="7">
                  <c:v>7</c:v>
                </c:pt>
                <c:pt idx="8">
                  <c:v>18</c:v>
                </c:pt>
                <c:pt idx="9">
                  <c:v>12</c:v>
                </c:pt>
                <c:pt idx="10">
                  <c:v>13</c:v>
                </c:pt>
                <c:pt idx="11">
                  <c:v>8</c:v>
                </c:pt>
                <c:pt idx="12">
                  <c:v>2</c:v>
                </c:pt>
                <c:pt idx="13">
                  <c:v>2</c:v>
                </c:pt>
                <c:pt idx="14">
                  <c:v>14</c:v>
                </c:pt>
                <c:pt idx="15">
                  <c:v>10</c:v>
                </c:pt>
                <c:pt idx="16">
                  <c:v>3</c:v>
                </c:pt>
                <c:pt idx="17">
                  <c:v>15</c:v>
                </c:pt>
                <c:pt idx="18">
                  <c:v>24</c:v>
                </c:pt>
                <c:pt idx="19">
                  <c:v>4</c:v>
                </c:pt>
                <c:pt idx="20">
                  <c:v>7</c:v>
                </c:pt>
                <c:pt idx="21">
                  <c:v>20</c:v>
                </c:pt>
                <c:pt idx="22">
                  <c:v>6</c:v>
                </c:pt>
                <c:pt idx="23">
                  <c:v>14</c:v>
                </c:pt>
                <c:pt idx="24">
                  <c:v>12</c:v>
                </c:pt>
                <c:pt idx="25">
                  <c:v>3</c:v>
                </c:pt>
                <c:pt idx="26">
                  <c:v>2</c:v>
                </c:pt>
                <c:pt idx="27">
                  <c:v>19</c:v>
                </c:pt>
                <c:pt idx="28">
                  <c:v>8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3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  <c:pt idx="36">
                  <c:v>10</c:v>
                </c:pt>
                <c:pt idx="3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47712"/>
        <c:axId val="182161792"/>
      </c:barChart>
      <c:catAx>
        <c:axId val="18214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161792"/>
        <c:crosses val="autoZero"/>
        <c:auto val="1"/>
        <c:lblAlgn val="ctr"/>
        <c:lblOffset val="100"/>
        <c:noMultiLvlLbl val="0"/>
      </c:catAx>
      <c:valAx>
        <c:axId val="18216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14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cat>
            <c:strRef>
              <c:f>Лист1!$A$1:$A$38</c:f>
              <c:strCache>
                <c:ptCount val="38"/>
                <c:pt idx="0">
                  <c:v>Алексино </c:v>
                </c:pt>
                <c:pt idx="1">
                  <c:v>Артемьево</c:v>
                </c:pt>
                <c:pt idx="2">
                  <c:v>Бабаево</c:v>
                </c:pt>
                <c:pt idx="3">
                  <c:v>Болшнево</c:v>
                </c:pt>
                <c:pt idx="4">
                  <c:v>Борушка</c:v>
                </c:pt>
                <c:pt idx="5">
                  <c:v>Воскресенское </c:v>
                </c:pt>
                <c:pt idx="6">
                  <c:v>Вотчинцево</c:v>
                </c:pt>
                <c:pt idx="7">
                  <c:v>Головцово</c:v>
                </c:pt>
                <c:pt idx="8">
                  <c:v>Губачево</c:v>
                </c:pt>
                <c:pt idx="9">
                  <c:v>Догадино</c:v>
                </c:pt>
                <c:pt idx="10">
                  <c:v>Заболотье</c:v>
                </c:pt>
                <c:pt idx="11">
                  <c:v>Замыслово</c:v>
                </c:pt>
                <c:pt idx="12">
                  <c:v>Знатново</c:v>
                </c:pt>
                <c:pt idx="13">
                  <c:v>Зубаревка</c:v>
                </c:pt>
                <c:pt idx="14">
                  <c:v>Козлицы</c:v>
                </c:pt>
                <c:pt idx="15">
                  <c:v>Костяново</c:v>
                </c:pt>
                <c:pt idx="16">
                  <c:v>Макарово</c:v>
                </c:pt>
                <c:pt idx="17">
                  <c:v>Мокрово</c:v>
                </c:pt>
                <c:pt idx="18">
                  <c:v>Ново</c:v>
                </c:pt>
                <c:pt idx="19">
                  <c:v>Негодяйка</c:v>
                </c:pt>
                <c:pt idx="20">
                  <c:v>Озорнино</c:v>
                </c:pt>
                <c:pt idx="21">
                  <c:v>Осеево</c:v>
                </c:pt>
                <c:pt idx="22">
                  <c:v>Оксово</c:v>
                </c:pt>
                <c:pt idx="23">
                  <c:v>Опухово</c:v>
                </c:pt>
                <c:pt idx="24">
                  <c:v>Погорелка</c:v>
                </c:pt>
                <c:pt idx="25">
                  <c:v>Ревякино</c:v>
                </c:pt>
                <c:pt idx="26">
                  <c:v>Резанино</c:v>
                </c:pt>
                <c:pt idx="27">
                  <c:v>Сысоево</c:v>
                </c:pt>
                <c:pt idx="28">
                  <c:v>Тутково</c:v>
                </c:pt>
                <c:pt idx="29">
                  <c:v>Угрюмово</c:v>
                </c:pt>
                <c:pt idx="30">
                  <c:v>Усолово</c:v>
                </c:pt>
                <c:pt idx="31">
                  <c:v>Фалелеево</c:v>
                </c:pt>
                <c:pt idx="32">
                  <c:v>Ходинцы</c:v>
                </c:pt>
                <c:pt idx="33">
                  <c:v>Хохлово</c:v>
                </c:pt>
                <c:pt idx="34">
                  <c:v>Хребтово</c:v>
                </c:pt>
                <c:pt idx="35">
                  <c:v>Чурсово</c:v>
                </c:pt>
                <c:pt idx="36">
                  <c:v>Цыбеево</c:v>
                </c:pt>
                <c:pt idx="37">
                  <c:v>Щербово</c:v>
                </c:pt>
              </c:strCache>
            </c:strRef>
          </c:cat>
          <c:val>
            <c:numRef>
              <c:f>Лист1!$B$1:$B$38</c:f>
              <c:numCache>
                <c:formatCode>General</c:formatCode>
                <c:ptCount val="38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16</c:v>
                </c:pt>
                <c:pt idx="6">
                  <c:v>3</c:v>
                </c:pt>
                <c:pt idx="8">
                  <c:v>7</c:v>
                </c:pt>
                <c:pt idx="9">
                  <c:v>1</c:v>
                </c:pt>
                <c:pt idx="11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10</c:v>
                </c:pt>
                <c:pt idx="19">
                  <c:v>3</c:v>
                </c:pt>
                <c:pt idx="20">
                  <c:v>3</c:v>
                </c:pt>
                <c:pt idx="22">
                  <c:v>1</c:v>
                </c:pt>
                <c:pt idx="23">
                  <c:v>6</c:v>
                </c:pt>
                <c:pt idx="24">
                  <c:v>4</c:v>
                </c:pt>
                <c:pt idx="27">
                  <c:v>4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cat>
            <c:strRef>
              <c:f>Лист1!$A$1:$A$38</c:f>
              <c:strCache>
                <c:ptCount val="38"/>
                <c:pt idx="0">
                  <c:v>Алексино </c:v>
                </c:pt>
                <c:pt idx="1">
                  <c:v>Артемьево</c:v>
                </c:pt>
                <c:pt idx="2">
                  <c:v>Бабаево</c:v>
                </c:pt>
                <c:pt idx="3">
                  <c:v>Болшнево</c:v>
                </c:pt>
                <c:pt idx="4">
                  <c:v>Борушка</c:v>
                </c:pt>
                <c:pt idx="5">
                  <c:v>Воскресенское </c:v>
                </c:pt>
                <c:pt idx="6">
                  <c:v>Вотчинцево</c:v>
                </c:pt>
                <c:pt idx="7">
                  <c:v>Головцово</c:v>
                </c:pt>
                <c:pt idx="8">
                  <c:v>Губачево</c:v>
                </c:pt>
                <c:pt idx="9">
                  <c:v>Догадино</c:v>
                </c:pt>
                <c:pt idx="10">
                  <c:v>Заболотье</c:v>
                </c:pt>
                <c:pt idx="11">
                  <c:v>Замыслово</c:v>
                </c:pt>
                <c:pt idx="12">
                  <c:v>Знатново</c:v>
                </c:pt>
                <c:pt idx="13">
                  <c:v>Зубаревка</c:v>
                </c:pt>
                <c:pt idx="14">
                  <c:v>Козлицы</c:v>
                </c:pt>
                <c:pt idx="15">
                  <c:v>Костяново</c:v>
                </c:pt>
                <c:pt idx="16">
                  <c:v>Макарово</c:v>
                </c:pt>
                <c:pt idx="17">
                  <c:v>Мокрово</c:v>
                </c:pt>
                <c:pt idx="18">
                  <c:v>Ново</c:v>
                </c:pt>
                <c:pt idx="19">
                  <c:v>Негодяйка</c:v>
                </c:pt>
                <c:pt idx="20">
                  <c:v>Озорнино</c:v>
                </c:pt>
                <c:pt idx="21">
                  <c:v>Осеево</c:v>
                </c:pt>
                <c:pt idx="22">
                  <c:v>Оксово</c:v>
                </c:pt>
                <c:pt idx="23">
                  <c:v>Опухово</c:v>
                </c:pt>
                <c:pt idx="24">
                  <c:v>Погорелка</c:v>
                </c:pt>
                <c:pt idx="25">
                  <c:v>Ревякино</c:v>
                </c:pt>
                <c:pt idx="26">
                  <c:v>Резанино</c:v>
                </c:pt>
                <c:pt idx="27">
                  <c:v>Сысоево</c:v>
                </c:pt>
                <c:pt idx="28">
                  <c:v>Тутково</c:v>
                </c:pt>
                <c:pt idx="29">
                  <c:v>Угрюмово</c:v>
                </c:pt>
                <c:pt idx="30">
                  <c:v>Усолово</c:v>
                </c:pt>
                <c:pt idx="31">
                  <c:v>Фалелеево</c:v>
                </c:pt>
                <c:pt idx="32">
                  <c:v>Ходинцы</c:v>
                </c:pt>
                <c:pt idx="33">
                  <c:v>Хохлово</c:v>
                </c:pt>
                <c:pt idx="34">
                  <c:v>Хребтово</c:v>
                </c:pt>
                <c:pt idx="35">
                  <c:v>Чурсово</c:v>
                </c:pt>
                <c:pt idx="36">
                  <c:v>Цыбеево</c:v>
                </c:pt>
                <c:pt idx="37">
                  <c:v>Щербово</c:v>
                </c:pt>
              </c:strCache>
            </c:strRef>
          </c:cat>
          <c:val>
            <c:numRef>
              <c:f>Лист1!$C$1:$C$38</c:f>
              <c:numCache>
                <c:formatCode>General</c:formatCode>
                <c:ptCount val="38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23</c:v>
                </c:pt>
                <c:pt idx="4">
                  <c:v>20</c:v>
                </c:pt>
                <c:pt idx="5">
                  <c:v>60</c:v>
                </c:pt>
                <c:pt idx="6">
                  <c:v>10</c:v>
                </c:pt>
                <c:pt idx="7">
                  <c:v>7</c:v>
                </c:pt>
                <c:pt idx="8">
                  <c:v>18</c:v>
                </c:pt>
                <c:pt idx="9">
                  <c:v>12</c:v>
                </c:pt>
                <c:pt idx="10">
                  <c:v>13</c:v>
                </c:pt>
                <c:pt idx="11">
                  <c:v>8</c:v>
                </c:pt>
                <c:pt idx="12">
                  <c:v>2</c:v>
                </c:pt>
                <c:pt idx="13">
                  <c:v>2</c:v>
                </c:pt>
                <c:pt idx="14">
                  <c:v>14</c:v>
                </c:pt>
                <c:pt idx="15">
                  <c:v>10</c:v>
                </c:pt>
                <c:pt idx="16">
                  <c:v>3</c:v>
                </c:pt>
                <c:pt idx="17">
                  <c:v>15</c:v>
                </c:pt>
                <c:pt idx="18">
                  <c:v>24</c:v>
                </c:pt>
                <c:pt idx="19">
                  <c:v>4</c:v>
                </c:pt>
                <c:pt idx="20">
                  <c:v>7</c:v>
                </c:pt>
                <c:pt idx="21">
                  <c:v>20</c:v>
                </c:pt>
                <c:pt idx="22">
                  <c:v>6</c:v>
                </c:pt>
                <c:pt idx="23">
                  <c:v>14</c:v>
                </c:pt>
                <c:pt idx="24">
                  <c:v>12</c:v>
                </c:pt>
                <c:pt idx="25">
                  <c:v>3</c:v>
                </c:pt>
                <c:pt idx="26">
                  <c:v>2</c:v>
                </c:pt>
                <c:pt idx="27">
                  <c:v>19</c:v>
                </c:pt>
                <c:pt idx="28">
                  <c:v>8</c:v>
                </c:pt>
                <c:pt idx="29">
                  <c:v>10</c:v>
                </c:pt>
                <c:pt idx="30">
                  <c:v>12</c:v>
                </c:pt>
                <c:pt idx="31">
                  <c:v>12</c:v>
                </c:pt>
                <c:pt idx="32">
                  <c:v>3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  <c:pt idx="36">
                  <c:v>10</c:v>
                </c:pt>
                <c:pt idx="3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79264"/>
        <c:axId val="180793344"/>
      </c:barChart>
      <c:catAx>
        <c:axId val="18077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793344"/>
        <c:crosses val="autoZero"/>
        <c:auto val="1"/>
        <c:lblAlgn val="ctr"/>
        <c:lblOffset val="100"/>
        <c:noMultiLvlLbl val="0"/>
      </c:catAx>
      <c:valAx>
        <c:axId val="18079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77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bd-memorial.ru/html/info.htm?id=300020265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obd-memorial.ru/html/info.htm?id=53034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d-memorial.ru/html/info.htm?id=76742527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podvignaroda.mil.ru/?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podvignaroda.mil.ru/?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dvignaroda.mil.ru/?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podvignaroda.mil.ru/?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://podvignaroda.mil.ru/?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http://podvignaroda.mil.ru/?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podvignaroda.mil.ru/?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7;&#1080;&#1089;&#1086;&#1082;%20&#1087;&#1086;&#1075;&#1080;&#1073;&#1096;&#1080;&#1093;%20&#1087;&#1086;%20&#1076;&#1077;&#1088;&#1077;&#1074;&#1085;&#1103;&#1084;.doc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obd-memorial.ru/html/info.htm?id=72463476&amp;page=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d-memorial.ru/html/info.htm?id=7220512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bd-memorial.ru/html/info.htm?id=639365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76200">
            <a:solidFill>
              <a:srgbClr val="8E0000"/>
            </a:solidFill>
          </a:ln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5472608" cy="288032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729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«Вспомним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 всех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поименно»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8E0000"/>
              </a:solidFill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301208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Работу выполнили: </a:t>
            </a:r>
          </a:p>
          <a:p>
            <a:pPr algn="ctr"/>
            <a:r>
              <a:rPr lang="ru-RU" dirty="0" smtClean="0"/>
              <a:t>учащаяся 7 класса </a:t>
            </a:r>
            <a:r>
              <a:rPr lang="ru-RU" dirty="0" err="1" smtClean="0"/>
              <a:t>Фафакина</a:t>
            </a:r>
            <a:r>
              <a:rPr lang="ru-RU" dirty="0" smtClean="0"/>
              <a:t> Екатерина, </a:t>
            </a:r>
          </a:p>
          <a:p>
            <a:pPr algn="ctr"/>
            <a:r>
              <a:rPr lang="ru-RU" dirty="0" smtClean="0"/>
              <a:t>учащаяся 6 класса Белова Екатерина</a:t>
            </a:r>
          </a:p>
          <a:p>
            <a:pPr algn="ctr"/>
            <a:r>
              <a:rPr lang="ru-RU" dirty="0" smtClean="0"/>
              <a:t>МОУ Воскресенская ООШ</a:t>
            </a:r>
          </a:p>
          <a:p>
            <a:pPr algn="ctr"/>
            <a:r>
              <a:rPr lang="ru-RU" dirty="0" smtClean="0"/>
              <a:t>2014г.</a:t>
            </a:r>
          </a:p>
        </p:txBody>
      </p:sp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5883"/>
            <a:ext cx="2699792" cy="26021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30722" name="Picture 2" descr="C:\Users\Любовь\Desktop\на Отечество 2\fullimage.jpg"/>
          <p:cNvPicPr>
            <a:picLocks noChangeAspect="1" noChangeArrowheads="1"/>
          </p:cNvPicPr>
          <p:nvPr/>
        </p:nvPicPr>
        <p:blipFill>
          <a:blip r:embed="rId3" cstate="email">
            <a:grayscl/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4481419" cy="6264696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16016" y="1772816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45811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ЦАМО, ф-58,оп.- 977520,№-1270 </a:t>
            </a:r>
          </a:p>
          <a:p>
            <a:r>
              <a:rPr lang="ru-RU" sz="1200" u="sng" dirty="0" smtClean="0">
                <a:hlinkClick r:id="rId5"/>
              </a:rPr>
              <a:t>http://www.obd-memorial.ru/html/info.htm?id=300020265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pic>
        <p:nvPicPr>
          <p:cNvPr id="5" name="Picture 1" descr="C:\Users\Любовь\Desktop\связь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73509"/>
            <a:ext cx="3175472" cy="238449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4" name="Рисунок 2" descr="C:\Documents and Settings\Светлана\Мои документы\Участники войны\Михайлов\CCI00006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00200" cy="2571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404665"/>
            <a:ext cx="4176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Михайлов Анатолий Александрович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1912 -1943гг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5" name="Рисунок 4" descr="C:\Documents and Settings\Светлана\Мои документы\Участники войны\Михайлов\CCI00013.bmp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1540">
            <a:off x="2325117" y="1777974"/>
            <a:ext cx="4034381" cy="29278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71800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Письмо Георгия </a:t>
            </a:r>
            <a:r>
              <a:rPr lang="ru-RU" sz="1600" b="1" dirty="0" err="1" smtClean="0">
                <a:solidFill>
                  <a:schemeClr val="bg1"/>
                </a:solidFill>
              </a:rPr>
              <a:t>Пластикова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63093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ЦАМО, ф-58,оп -18001,№300 </a:t>
            </a:r>
            <a:r>
              <a:rPr lang="en-US" sz="1200" dirty="0" smtClean="0">
                <a:hlinkClick r:id="rId7"/>
              </a:rPr>
              <a:t>http://www.obd-memorial.ru/html/info.htm?id=53034434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5883"/>
            <a:ext cx="2699792" cy="2602117"/>
          </a:xfrm>
          <a:prstGeom prst="rect">
            <a:avLst/>
          </a:prstGeom>
          <a:noFill/>
        </p:spPr>
      </p:pic>
      <p:pic>
        <p:nvPicPr>
          <p:cNvPr id="4098" name="Picture 2" descr="Муравьёв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0200" cy="2664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55776" y="548680"/>
            <a:ext cx="36724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Муравьёв Иван Иванович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родился Иван в 1919 году в деревне </a:t>
            </a:r>
            <a:r>
              <a:rPr lang="ru-RU" sz="1600" b="1" dirty="0" err="1" smtClean="0">
                <a:solidFill>
                  <a:schemeClr val="bg1"/>
                </a:solidFill>
              </a:rPr>
              <a:t>Угрюмово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Погиб в 1942году при обороне Севастополя.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85293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Из письма С.П.Филиппова: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« …Пусть комсомол Углича знает, что их воспитанник оправдал высокое звание комсомольца. Он был патриотом и храбрым защитником своей Родины…»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" descr="C:\Users\Любовь\Desktop\p42_plakat169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514" y="4293096"/>
            <a:ext cx="2618679" cy="25649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2699792" y="63813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http://www.obd-memorial.ru/html/info.htm?id=76742527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616530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ЦВМА,ф-864, оп-1,№-123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3744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Базунов</a:t>
            </a:r>
            <a:r>
              <a:rPr lang="ru-RU" b="1" dirty="0" smtClean="0">
                <a:solidFill>
                  <a:schemeClr val="bg1"/>
                </a:solidFill>
              </a:rPr>
              <a:t> Иван Михайлович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1920 года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детстве жил в деревне Бабаево  </a:t>
            </a:r>
            <a:r>
              <a:rPr lang="ru-RU" sz="1600" b="1" dirty="0" err="1" smtClean="0">
                <a:solidFill>
                  <a:schemeClr val="bg1"/>
                </a:solidFill>
              </a:rPr>
              <a:t>Губачевского</a:t>
            </a:r>
            <a:r>
              <a:rPr lang="ru-RU" sz="1600" b="1" dirty="0" smtClean="0">
                <a:solidFill>
                  <a:schemeClr val="bg1"/>
                </a:solidFill>
              </a:rPr>
              <a:t> сельсовета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627784" y="2204865"/>
            <a:ext cx="3960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Награжден: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орденами Красной Звезды 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Отечественной войны 1 и 2 степени,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медалями « За боевые заслуги»,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« За оборону Москвы»,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За оборону Сталинграда» ,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 За победу над Германией в Великой Отечественной войне 1941-1945г</a:t>
            </a:r>
            <a:r>
              <a:rPr lang="ru-RU" sz="1600" dirty="0" smtClean="0"/>
              <a:t>.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200" dirty="0" smtClean="0">
                <a:hlinkClick r:id="rId4"/>
              </a:rPr>
              <a:t>http://podvignaroda.mil.ru/?#id=34542408&amp;tab=navDetailManAward</a:t>
            </a:r>
            <a:endParaRPr lang="ru-RU" sz="1200" dirty="0"/>
          </a:p>
        </p:txBody>
      </p:sp>
      <p:pic>
        <p:nvPicPr>
          <p:cNvPr id="6" name="Рисунок 5" descr="40-5-1.jpg"/>
          <p:cNvPicPr/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4653136"/>
            <a:ext cx="3888432" cy="22048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 descr="H:\CCI00БАЗУНО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944216" cy="2694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-43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F:\Копия Рисунок22.jpg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67544" y="476672"/>
            <a:ext cx="197600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99792" y="40466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Гусев Борис Иванович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1915г  в деревне  Ново Воскресенского  сельсовета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 района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2204864"/>
            <a:ext cx="3456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Награжден: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Орденом Красной Звезды,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Медалями «За отвагу»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«За боевые заслуги»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«За оборону Москвы»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«За победу над Германией в Великой Отечественной войне»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200" dirty="0" smtClean="0">
                <a:hlinkClick r:id="rId5"/>
              </a:rPr>
              <a:t>http://podvignaroda.mil.ru/?#id=1266130374&amp;tab=navDetailManCard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E:\DCIM\100OLYMP\P1010059.JPG"/>
          <p:cNvPicPr/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647431"/>
            <a:ext cx="3888432" cy="22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774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944216" cy="2777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627784" y="332656"/>
            <a:ext cx="37444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Мазин </a:t>
            </a:r>
            <a:r>
              <a:rPr lang="ru-RU" b="1" dirty="0">
                <a:solidFill>
                  <a:schemeClr val="bg1"/>
                </a:solidFill>
              </a:rPr>
              <a:t>Николай Васильевич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</a:t>
            </a:r>
            <a:r>
              <a:rPr lang="ru-RU" sz="1600" b="1" dirty="0">
                <a:solidFill>
                  <a:schemeClr val="bg1"/>
                </a:solidFill>
              </a:rPr>
              <a:t>10 апреля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1919 </a:t>
            </a:r>
            <a:r>
              <a:rPr lang="ru-RU" sz="1600" b="1" dirty="0" smtClean="0">
                <a:solidFill>
                  <a:schemeClr val="bg1"/>
                </a:solidFill>
              </a:rPr>
              <a:t>года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в деревне </a:t>
            </a:r>
            <a:r>
              <a:rPr lang="ru-RU" sz="1600" b="1" dirty="0" err="1" smtClean="0">
                <a:solidFill>
                  <a:schemeClr val="bg1"/>
                </a:solidFill>
              </a:rPr>
              <a:t>Костяново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Губачевского</a:t>
            </a:r>
            <a:r>
              <a:rPr lang="ru-RU" sz="1600" b="1" dirty="0">
                <a:solidFill>
                  <a:schemeClr val="bg1"/>
                </a:solidFill>
              </a:rPr>
              <a:t> сельсовета Угличского района</a:t>
            </a:r>
            <a:r>
              <a:rPr lang="ru-RU" sz="1600" b="1" dirty="0"/>
              <a:t>.</a:t>
            </a:r>
          </a:p>
        </p:txBody>
      </p:sp>
      <p:pic>
        <p:nvPicPr>
          <p:cNvPr id="7" name="Рисунок 6" descr="E:\DCIM\100OLYMP\P1010061.JPG"/>
          <p:cNvPicPr/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4149080"/>
            <a:ext cx="372159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2420888"/>
            <a:ext cx="39604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Награжден: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медалями </a:t>
            </a:r>
            <a:r>
              <a:rPr lang="ru-RU" sz="1600" b="1" dirty="0">
                <a:solidFill>
                  <a:schemeClr val="bg1"/>
                </a:solidFill>
              </a:rPr>
              <a:t>«За </a:t>
            </a:r>
            <a:r>
              <a:rPr lang="ru-RU" sz="1600" b="1" dirty="0" smtClean="0">
                <a:solidFill>
                  <a:schemeClr val="bg1"/>
                </a:solidFill>
              </a:rPr>
              <a:t>оборону Сталинграда»,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«За победу над Германией </a:t>
            </a:r>
            <a:r>
              <a:rPr lang="ru-RU" sz="1600" b="1" dirty="0" smtClean="0">
                <a:solidFill>
                  <a:schemeClr val="bg1"/>
                </a:solidFill>
              </a:rPr>
              <a:t>в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Великой </a:t>
            </a:r>
            <a:r>
              <a:rPr lang="ru-RU" sz="1600" b="1" dirty="0">
                <a:solidFill>
                  <a:schemeClr val="bg1"/>
                </a:solidFill>
              </a:rPr>
              <a:t>Отечественной войне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1941-1945», </a:t>
            </a:r>
            <a:r>
              <a:rPr lang="ru-RU" sz="1600" b="1" dirty="0">
                <a:solidFill>
                  <a:schemeClr val="bg1"/>
                </a:solidFill>
              </a:rPr>
              <a:t>«За отвагу»,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«За взятие Кёнигсберга</a:t>
            </a:r>
            <a:r>
              <a:rPr lang="ru-RU" sz="1600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орденом </a:t>
            </a:r>
            <a:r>
              <a:rPr lang="ru-RU" sz="1600" b="1" dirty="0">
                <a:solidFill>
                  <a:schemeClr val="bg1"/>
                </a:solidFill>
              </a:rPr>
              <a:t>Отечественной </a:t>
            </a:r>
            <a:r>
              <a:rPr lang="ru-RU" sz="1600" b="1" dirty="0" smtClean="0">
                <a:solidFill>
                  <a:schemeClr val="bg1"/>
                </a:solidFill>
              </a:rPr>
              <a:t>войны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II </a:t>
            </a:r>
            <a:r>
              <a:rPr lang="ru-RU" sz="1600" b="1" dirty="0" smtClean="0">
                <a:solidFill>
                  <a:schemeClr val="bg1"/>
                </a:solidFill>
              </a:rPr>
              <a:t>степени.</a:t>
            </a:r>
            <a:r>
              <a:rPr lang="en-US" sz="1600" dirty="0" smtClean="0">
                <a:hlinkClick r:id="rId6"/>
              </a:rPr>
              <a:t> </a:t>
            </a:r>
            <a:r>
              <a:rPr lang="en-US" sz="1200" dirty="0" smtClean="0">
                <a:hlinkClick r:id="rId6"/>
              </a:rPr>
              <a:t>http://podvignaroda.mil.ru/?#id=1516111280&amp;tab=navDetailManUbil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332656"/>
            <a:ext cx="360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Хольнов</a:t>
            </a:r>
            <a:r>
              <a:rPr lang="ru-RU" b="1" dirty="0" smtClean="0">
                <a:solidFill>
                  <a:schemeClr val="bg1"/>
                </a:solidFill>
              </a:rPr>
              <a:t> Владимир Константинович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 15 января 1924 года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деревне  </a:t>
            </a:r>
            <a:r>
              <a:rPr lang="ru-RU" sz="1600" b="1" dirty="0" err="1" smtClean="0">
                <a:solidFill>
                  <a:schemeClr val="bg1"/>
                </a:solidFill>
              </a:rPr>
              <a:t>Негодяйка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276872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Награжден: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Медалью « За оборону Ленинграда»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Медалью «За победу над Германией в Великой Отечественной войне»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Орденом Отечественной войны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1-степени</a:t>
            </a:r>
          </a:p>
          <a:p>
            <a:r>
              <a:rPr lang="en-US" sz="1200" dirty="0" smtClean="0">
                <a:hlinkClick r:id="rId4"/>
              </a:rPr>
              <a:t>http://podvignaroda.mil.ru/?#id=1522026786&amp;tab=navDetailManUbil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2" name="Рисунок 1" descr="Хольнов 2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67544" y="476672"/>
            <a:ext cx="1899142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F:\_DSC4704w.jpg"/>
          <p:cNvPicPr/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45638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332656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Богомолов Петр Александрович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в 1911г в деревне </a:t>
            </a:r>
            <a:r>
              <a:rPr lang="ru-RU" sz="1600" b="1" dirty="0" err="1" smtClean="0">
                <a:solidFill>
                  <a:schemeClr val="bg1"/>
                </a:solidFill>
              </a:rPr>
              <a:t>Сысоево</a:t>
            </a:r>
            <a:r>
              <a:rPr lang="ru-RU" sz="1600" b="1" dirty="0" smtClean="0">
                <a:solidFill>
                  <a:schemeClr val="bg1"/>
                </a:solidFill>
              </a:rPr>
              <a:t> Воскресенского сельсовета</a:t>
            </a:r>
          </a:p>
          <a:p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13285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Награждён: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орденами Красной звезды, Отечественной войны 2 степени 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медалями «За боевые заслуги»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«За победу над Германией в Великой Отечественной войне» </a:t>
            </a:r>
            <a:r>
              <a:rPr lang="en-US" sz="1200" dirty="0" smtClean="0">
                <a:hlinkClick r:id="rId4"/>
              </a:rPr>
              <a:t>http://podvignaroda.mil.ru/?#id=1000653844&amp;tab=navDetailManCard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145" name="Рисунок 14" descr="F:\Рисунок22.jpg"/>
          <p:cNvPicPr>
            <a:picLocks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44216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Любовь\Desktop\за родин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221088"/>
            <a:ext cx="3619500" cy="248602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38164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Куликов Виктор Иванович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родился 19 января 1925 года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деревне </a:t>
            </a:r>
            <a:r>
              <a:rPr lang="ru-RU" sz="1600" b="1" dirty="0" err="1" smtClean="0">
                <a:solidFill>
                  <a:schemeClr val="bg1"/>
                </a:solidFill>
              </a:rPr>
              <a:t>Сысоево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Воскресенского сельсовета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14096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Награждён орденом Отечественной войны 2 степени .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200" dirty="0" smtClean="0">
                <a:hlinkClick r:id="rId4"/>
              </a:rPr>
              <a:t>http://podvignaroda.mil.ru/?#id=1524051937&amp;tab=navDetailManUbil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728192" cy="2550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Любовь\Desktop\днп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4107188"/>
            <a:ext cx="4053829" cy="275081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404664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Шахунов</a:t>
            </a:r>
            <a:r>
              <a:rPr lang="ru-RU" b="1" dirty="0" smtClean="0">
                <a:solidFill>
                  <a:schemeClr val="bg1"/>
                </a:solidFill>
              </a:rPr>
              <a:t> Анатолий Иванович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родился 4 июня 1919 года в селе Воскресенское </a:t>
            </a:r>
            <a:r>
              <a:rPr lang="ru-RU" sz="1600" b="1" dirty="0" err="1" smtClean="0">
                <a:solidFill>
                  <a:schemeClr val="bg1"/>
                </a:solidFill>
              </a:rPr>
              <a:t>Угличского</a:t>
            </a:r>
            <a:r>
              <a:rPr lang="ru-RU" sz="1600" b="1" dirty="0" smtClean="0">
                <a:solidFill>
                  <a:schemeClr val="bg1"/>
                </a:solidFill>
              </a:rPr>
              <a:t> района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2" descr="шахунов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72208" cy="2665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27784" y="1844825"/>
            <a:ext cx="4032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Награжден: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двумя медалями «За отвагу»,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медалями «За победу над Германией в Великой Отечественной войне »,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«За освобождение Варшавы»,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«За боевые заслуги»,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Орденом Великой Отечественной войны 1 степени.</a:t>
            </a:r>
            <a:r>
              <a:rPr lang="en-US" sz="1400" dirty="0" smtClean="0">
                <a:hlinkClick r:id="rId5"/>
              </a:rPr>
              <a:t> </a:t>
            </a:r>
            <a:r>
              <a:rPr lang="en-US" sz="1200" dirty="0" smtClean="0">
                <a:hlinkClick r:id="rId5"/>
              </a:rPr>
              <a:t>http://podvignaroda.mil.ru/?#id=45826527&amp;tab=navDetailManAward</a:t>
            </a:r>
            <a:endParaRPr lang="ru-RU" sz="1200" dirty="0" smtClean="0"/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C:\Users\Любовь\Desktop\рей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78838"/>
            <a:ext cx="3885231" cy="257916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Цель 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Увековечить </a:t>
            </a:r>
            <a:r>
              <a:rPr lang="ru-RU" sz="2800" b="1" dirty="0">
                <a:solidFill>
                  <a:srgbClr val="C00000"/>
                </a:solidFill>
              </a:rPr>
              <a:t>память о  земляках участниках Великой Отечественной войны и расширить  свои знания о  войне на основе их судеб.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908720"/>
          <a:ext cx="799288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1723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 фамилий  не вернувшихся с войны : 420 человек ( 2014г)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FF00"/>
                </a:solidFill>
              </a:rPr>
              <a:t> Количество ветеранов вернувшихся с войны : 98 человек (2014г.)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/>
              <a:t>С войны вернулся лишь каждый пятый.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КОМП МАРАСАНОВА\Воспит работа\Фото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8" cy="6858000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0" y="548680"/>
            <a:ext cx="6804248" cy="25202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729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«Вспомним всех поименно,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 Горем вспомним своим…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 Это нужно не мертвым!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8E0000"/>
                </a:solidFill>
                <a:latin typeface="Impact"/>
              </a:rPr>
              <a:t>Это надо живым !»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8E0000"/>
              </a:solidFill>
              <a:latin typeface="Impact"/>
            </a:endParaRPr>
          </a:p>
        </p:txBody>
      </p:sp>
      <p:pic>
        <p:nvPicPr>
          <p:cNvPr id="4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55883"/>
            <a:ext cx="2699792" cy="2602117"/>
          </a:xfrm>
          <a:prstGeom prst="rect">
            <a:avLst/>
          </a:prstGeom>
          <a:noFill/>
        </p:spPr>
      </p:pic>
      <p:pic>
        <p:nvPicPr>
          <p:cNvPr id="5" name="Picture 19" descr="MMj0236357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365104"/>
            <a:ext cx="288032" cy="11570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31746" name="Picture 2" descr="G:\CCI00077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5976665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87824" y="47251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Свадьба Евгения и Ольги Чистяковых .1987г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4" name="Рисунок 3" descr="F:\Рисунок22.jpg"/>
          <p:cNvPicPr/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323528" y="260648"/>
            <a:ext cx="5976664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530120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Открытие мемориала  воинам,  павшим в годы Великой Отечественной войны.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 мая 1990г.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юбовь\Desktop\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8928992" cy="6606734"/>
          </a:xfrm>
          <a:prstGeom prst="rect">
            <a:avLst/>
          </a:prstGeom>
          <a:noFill/>
          <a:ln w="76200">
            <a:solidFill>
              <a:srgbClr val="8E0000"/>
            </a:solidFill>
          </a:ln>
        </p:spPr>
      </p:pic>
      <p:pic>
        <p:nvPicPr>
          <p:cNvPr id="4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188640"/>
            <a:ext cx="2448272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6237312"/>
            <a:ext cx="2304256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Всего 216 фамилий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55883"/>
            <a:ext cx="2699792" cy="2602117"/>
          </a:xfrm>
          <a:prstGeom prst="rect">
            <a:avLst/>
          </a:prstGeom>
          <a:noFill/>
        </p:spPr>
      </p:pic>
      <p:pic>
        <p:nvPicPr>
          <p:cNvPr id="2" name="Picture 2" descr="D:\P1010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07904" cy="38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100OLYMP\P1010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5075">
            <a:off x="4071228" y="2225866"/>
            <a:ext cx="2370319" cy="1736908"/>
          </a:xfrm>
          <a:prstGeom prst="rect">
            <a:avLst/>
          </a:prstGeom>
          <a:noFill/>
        </p:spPr>
      </p:pic>
      <p:pic>
        <p:nvPicPr>
          <p:cNvPr id="1027" name="Picture 3" descr="H:\100OLYMP\P1010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44888">
            <a:off x="3939991" y="4468344"/>
            <a:ext cx="2360036" cy="1676291"/>
          </a:xfrm>
          <a:prstGeom prst="rect">
            <a:avLst/>
          </a:prstGeom>
          <a:noFill/>
        </p:spPr>
      </p:pic>
      <p:pic>
        <p:nvPicPr>
          <p:cNvPr id="7" name="Рисунок 6" descr="F:\CCI00007.bmp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8588">
            <a:off x="4904752" y="288845"/>
            <a:ext cx="1208725" cy="1371608"/>
          </a:xfrm>
          <a:prstGeom prst="rect">
            <a:avLst/>
          </a:prstGeom>
          <a:noFill/>
          <a:ln w="9525">
            <a:solidFill>
              <a:srgbClr val="A89A46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БЕРЛИН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23503">
            <a:off x="2651314" y="3803987"/>
            <a:ext cx="1531405" cy="209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28637" y="692697"/>
          <a:ext cx="8219827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44522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bg1"/>
                </a:solidFill>
              </a:rPr>
              <a:t>Количество  фамилий наших земляков, погибших в годы Великой отечественной войны 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на мемориальной стене (1990г):       216 человек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8E0000"/>
                </a:solidFill>
              </a:rPr>
              <a:t>Количество  фамилий найденных нами в ходе исследовательской работы. (2014г) : 204 человека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  <a:hlinkClick r:id="rId3" action="ppaction://hlinkfile"/>
              </a:rPr>
              <a:t>Всего 420.</a:t>
            </a:r>
            <a:endParaRPr lang="ru-RU" b="1" dirty="0">
              <a:solidFill>
                <a:srgbClr val="8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60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-27712"/>
            <a:ext cx="2541922" cy="6858001"/>
          </a:xfrm>
          <a:prstGeom prst="rect">
            <a:avLst/>
          </a:prstGeom>
          <a:noFill/>
        </p:spPr>
      </p:pic>
      <p:pic>
        <p:nvPicPr>
          <p:cNvPr id="2051" name="Picture 3" descr="C:\Users\Любовь\Desktop\Рисунок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8172"/>
            <a:ext cx="2699792" cy="2602117"/>
          </a:xfrm>
          <a:prstGeom prst="rect">
            <a:avLst/>
          </a:prstGeom>
          <a:noFill/>
        </p:spPr>
      </p:pic>
      <p:pic>
        <p:nvPicPr>
          <p:cNvPr id="28674" name="Picture 2" descr="C:\Users\Любовь\Desktop\на Отечество 2\киселев.jp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600400" cy="5083629"/>
          </a:xfrm>
          <a:prstGeom prst="rect">
            <a:avLst/>
          </a:prstGeom>
          <a:noFill/>
        </p:spPr>
      </p:pic>
      <p:pic>
        <p:nvPicPr>
          <p:cNvPr id="28675" name="Picture 3" descr="C:\Users\Любовь\Desktop\на Отечество 2\Кубышкин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8" cy="345638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35896" y="1484784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2564904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321297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ЦАМО,ф-58,оп.-18004,№1777,с.1</a:t>
            </a:r>
          </a:p>
          <a:p>
            <a:r>
              <a:rPr lang="ru-RU" sz="1200" u="sng" dirty="0" smtClean="0">
                <a:hlinkClick r:id="rId6"/>
              </a:rPr>
              <a:t>http://www.obd-memorial.ru/html/info.htm?id=7220512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87824" y="580526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ЦАМО, ф-58,оп.- 977523,№-215,с.2 </a:t>
            </a:r>
          </a:p>
          <a:p>
            <a:r>
              <a:rPr lang="ru-RU" sz="1200" u="sng" dirty="0" smtClean="0">
                <a:hlinkClick r:id="rId7"/>
              </a:rPr>
              <a:t>http://www.obd-memorial.ru/html/info.htm?id=72463476&amp;page=2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Desktop\djpYh5GqT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2078" y="-1"/>
            <a:ext cx="2541922" cy="6858001"/>
          </a:xfrm>
          <a:prstGeom prst="rect">
            <a:avLst/>
          </a:prstGeom>
          <a:noFill/>
        </p:spPr>
      </p:pic>
      <p:pic>
        <p:nvPicPr>
          <p:cNvPr id="29698" name="Picture 2" descr="C:\Users\Любовь\Desktop\на Отечество 2\списки.jpg"/>
          <p:cNvPicPr>
            <a:picLocks noChangeAspect="1" noChangeArrowheads="1"/>
          </p:cNvPicPr>
          <p:nvPr/>
        </p:nvPicPr>
        <p:blipFill>
          <a:blip r:embed="rId3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6264696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Списки по учету погибших и пропавших без вести сержантского и рядового состава по Ильинскому району Ярославской обл. от 10.07.1947г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81328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ЦАМО, ф-58,оп.- 977520,№-460 </a:t>
            </a:r>
          </a:p>
          <a:p>
            <a:r>
              <a:rPr lang="ru-RU" sz="1200" dirty="0" smtClean="0"/>
              <a:t> </a:t>
            </a:r>
            <a:r>
              <a:rPr lang="ru-RU" sz="1200" u="sng" dirty="0" smtClean="0">
                <a:hlinkClick r:id="rId4"/>
              </a:rPr>
              <a:t>http://obd-memorial.ru/html/info.htm?id=63936512</a:t>
            </a:r>
            <a:r>
              <a:rPr lang="ru-RU" sz="12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772</TotalTime>
  <Words>655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Светлана Юрьевна Белянчева</cp:lastModifiedBy>
  <cp:revision>98</cp:revision>
  <dcterms:created xsi:type="dcterms:W3CDTF">2014-11-23T17:39:36Z</dcterms:created>
  <dcterms:modified xsi:type="dcterms:W3CDTF">2015-05-13T09:59:28Z</dcterms:modified>
</cp:coreProperties>
</file>