
<file path=[Content_Types].xml><?xml version="1.0" encoding="utf-8"?>
<Types xmlns="http://schemas.openxmlformats.org/package/2006/content-types"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8" r:id="rId2"/>
  </p:sldMasterIdLst>
  <p:notesMasterIdLst>
    <p:notesMasterId r:id="rId23"/>
  </p:notesMasterIdLst>
  <p:handoutMasterIdLst>
    <p:handoutMasterId r:id="rId24"/>
  </p:handoutMasterIdLst>
  <p:sldIdLst>
    <p:sldId id="400" r:id="rId3"/>
    <p:sldId id="397" r:id="rId4"/>
    <p:sldId id="367" r:id="rId5"/>
    <p:sldId id="392" r:id="rId6"/>
    <p:sldId id="372" r:id="rId7"/>
    <p:sldId id="393" r:id="rId8"/>
    <p:sldId id="378" r:id="rId9"/>
    <p:sldId id="379" r:id="rId10"/>
    <p:sldId id="380" r:id="rId11"/>
    <p:sldId id="381" r:id="rId12"/>
    <p:sldId id="382" r:id="rId13"/>
    <p:sldId id="383" r:id="rId14"/>
    <p:sldId id="384" r:id="rId15"/>
    <p:sldId id="386" r:id="rId16"/>
    <p:sldId id="387" r:id="rId17"/>
    <p:sldId id="388" r:id="rId18"/>
    <p:sldId id="394" r:id="rId19"/>
    <p:sldId id="395" r:id="rId20"/>
    <p:sldId id="398" r:id="rId21"/>
    <p:sldId id="399" r:id="rId22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956" autoAdjust="0"/>
  </p:normalViewPr>
  <p:slideViewPr>
    <p:cSldViewPr showGuides="1">
      <p:cViewPr>
        <p:scale>
          <a:sx n="70" d="100"/>
          <a:sy n="70" d="100"/>
        </p:scale>
        <p:origin x="-1386" y="-96"/>
      </p:cViewPr>
      <p:guideLst>
        <p:guide orient="horz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68578-5514-4739-8438-4065CDB32902}" type="datetimeFigureOut">
              <a:rPr lang="de-DE" smtClean="0"/>
              <a:pPr/>
              <a:t>23.01.2018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7D5958-77CC-473B-B5D2-255382114835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8044829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E3B4D6-5B12-46E7-9CE3-005A392D8754}" type="datetimeFigureOut">
              <a:rPr lang="en-IN" smtClean="0"/>
              <a:pPr/>
              <a:t>23-01-2018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392FA4-9DCB-41DF-9B19-F15259E7D99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186589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92FA4-9DCB-41DF-9B19-F15259E7D997}" type="slidenum">
              <a:rPr lang="en-IN" smtClean="0"/>
              <a:pPr/>
              <a:t>13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41325"/>
            <a:ext cx="6877050" cy="5975350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80000"/>
              </a:lnSpc>
              <a:defRPr sz="4500" cap="all" baseline="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2414790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OLETT: ein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accent3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6DAABA-B204-4DEA-8A3C-24801D40BEF7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54777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OLETT: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accent3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4068763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 bwMode="gray">
          <a:xfrm>
            <a:off x="4643438" y="1722298"/>
            <a:ext cx="4068763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4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8DFCE5-EFA2-4497-9A38-7703F8344A6A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5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13692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LBLAU: 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accent4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AA2FCE-145B-414A-B32E-0D9E375B08D2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20661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LBLAU: ein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accent4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EA3CE-CFB3-4A97-ACC3-879460845F43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93454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LBLAU: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accent4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4068763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 bwMode="gray">
          <a:xfrm>
            <a:off x="4643438" y="1722298"/>
            <a:ext cx="4068763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4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EB334F-C917-4B4E-B30C-20E498F30029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5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38838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NKELBLAU: 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accent5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5CE76-9CFE-4C9C-8AC2-B47DFA11769C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23720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NKELBLAU: ein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accent5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E0358-53AB-4E78-B5D4-071B6638FB4E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73152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NKELBLAU: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accent5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4068763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 bwMode="gray">
          <a:xfrm>
            <a:off x="4643438" y="1722298"/>
            <a:ext cx="4068763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4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CD2B89-8687-4240-8B76-32D0F2C60D6F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5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32548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GE: 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accent6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BCA0F-D446-4BCB-B1D1-C23802D25B13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29506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GE: ein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accent6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FEE48-88D5-4C59-8AF2-3880CF9B2592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653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  <a:prstGeom prst="rect">
            <a:avLst/>
          </a:prstGeom>
        </p:spPr>
        <p:txBody>
          <a:bodyPr/>
          <a:lstStyle>
            <a:lvl1pPr marL="355600" indent="-355600">
              <a:spcBef>
                <a:spcPts val="1200"/>
              </a:spcBef>
              <a:buFont typeface="+mj-lt"/>
              <a:buAutoNum type="arabicPeriod"/>
              <a:defRPr sz="2100" cap="all" baseline="0"/>
            </a:lvl1pPr>
            <a:lvl2pPr marL="625475" indent="-273050">
              <a:lnSpc>
                <a:spcPct val="120000"/>
              </a:lnSpc>
              <a:buFont typeface="+mj-lt"/>
              <a:buAutoNum type="arabicPeriod"/>
              <a:defRPr sz="1600" cap="none" baseline="0"/>
            </a:lvl2pPr>
            <a:lvl3pPr marL="808038" indent="-182563">
              <a:lnSpc>
                <a:spcPct val="120000"/>
              </a:lnSpc>
              <a:tabLst/>
              <a:defRPr sz="1600" cap="none" baseline="0"/>
            </a:lvl3pPr>
            <a:lvl4pPr marL="984250" indent="-176213" defTabSz="987425">
              <a:lnSpc>
                <a:spcPct val="120000"/>
              </a:lnSpc>
              <a:defRPr sz="1600" cap="none" baseline="0"/>
            </a:lvl4pPr>
            <a:lvl5pPr marL="1166813" indent="-182563">
              <a:lnSpc>
                <a:spcPct val="120000"/>
              </a:lnSpc>
              <a:defRPr sz="1600"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5AA27-DE28-4C2E-9350-6E4C463CD107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33033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GE: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accent6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4068763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 bwMode="gray">
          <a:xfrm>
            <a:off x="4643438" y="1722298"/>
            <a:ext cx="4068763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4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D5BD61-78B8-435B-A628-6862A55DD7F2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5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19347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AUN: 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8010F-C4FE-4742-B10B-6173101662E9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46611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AUN: ein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1206C1-4F4E-47CA-BD2A-E948F39B8EDB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4792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AUN: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4068763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 bwMode="gray">
          <a:xfrm>
            <a:off x="4643438" y="1722298"/>
            <a:ext cx="4068763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4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E83477-2366-4194-B48B-28680D4EA91B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5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93026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IGE: 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bg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48602B-2F9B-459F-A8B1-08E41F5168BB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84614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IGE: ein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bg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EE36E5-357E-4D5B-BA98-3621C21967EE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81108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IGE: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bg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4068763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 bwMode="gray">
          <a:xfrm>
            <a:off x="4643438" y="1722298"/>
            <a:ext cx="4068763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4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616C1B-BD74-4377-9588-56AE9EC1B0C6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5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6334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6"/>
          <p:cNvSpPr/>
          <p:nvPr userDrawn="1"/>
        </p:nvSpPr>
        <p:spPr bwMode="gray"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548680"/>
            <a:ext cx="6877050" cy="5862066"/>
          </a:xfrm>
          <a:prstGeom prst="rect">
            <a:avLst/>
          </a:prstGeom>
        </p:spPr>
        <p:txBody>
          <a:bodyPr anchor="ctr"/>
          <a:lstStyle>
            <a:lvl1pPr>
              <a:defRPr sz="3800" cap="all" baseline="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28493458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6" descr="PPT_Titel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gray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41325"/>
            <a:ext cx="6877050" cy="5975350"/>
          </a:xfrm>
        </p:spPr>
        <p:txBody>
          <a:bodyPr anchor="ctr"/>
          <a:lstStyle>
            <a:lvl1pPr>
              <a:lnSpc>
                <a:spcPct val="80000"/>
              </a:lnSpc>
              <a:defRPr sz="4500" cap="all" baseline="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0731317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</p:spPr>
        <p:txBody>
          <a:bodyPr/>
          <a:lstStyle>
            <a:lvl1pPr marL="355600" indent="-355600">
              <a:spcBef>
                <a:spcPts val="1200"/>
              </a:spcBef>
              <a:buFont typeface="+mj-lt"/>
              <a:buAutoNum type="arabicPeriod"/>
              <a:defRPr sz="2100" cap="all" baseline="0"/>
            </a:lvl1pPr>
            <a:lvl2pPr marL="625475" indent="-273050">
              <a:lnSpc>
                <a:spcPct val="120000"/>
              </a:lnSpc>
              <a:buFont typeface="+mj-lt"/>
              <a:buAutoNum type="arabicPeriod"/>
              <a:defRPr sz="1600" cap="none" baseline="0"/>
            </a:lvl2pPr>
            <a:lvl3pPr marL="808038" indent="-182563">
              <a:lnSpc>
                <a:spcPct val="120000"/>
              </a:lnSpc>
              <a:tabLst/>
              <a:defRPr sz="1600" cap="none" baseline="0"/>
            </a:lvl3pPr>
            <a:lvl4pPr marL="984250" indent="-176213" defTabSz="987425">
              <a:lnSpc>
                <a:spcPct val="120000"/>
              </a:lnSpc>
              <a:defRPr sz="1600" cap="none" baseline="0"/>
            </a:lvl4pPr>
            <a:lvl5pPr marL="1166813" indent="-182563">
              <a:lnSpc>
                <a:spcPct val="120000"/>
              </a:lnSpc>
              <a:defRPr sz="1600"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D4523-BB40-470D-9079-35536334BD54}" type="datetime1">
              <a:rPr lang="de-DE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182714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ÜN: 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D354A6-3D17-4B3B-BD76-F4A3CD62532D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567003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ÜN: 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27899-08A5-47FE-8D33-1C1B95B22E65}" type="datetime1">
              <a:rPr lang="de-DE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362180459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ÜN: ein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BF9B6-FB80-4195-9FD1-36EA05A163D7}" type="datetime1">
              <a:rPr lang="de-DE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419068936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ÜN: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4068763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 bwMode="gray">
          <a:xfrm>
            <a:off x="4643438" y="1722298"/>
            <a:ext cx="4068763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9BE17-A76D-4219-BDFE-C7A6D10802B9}" type="datetime1">
              <a:rPr lang="de-DE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252056698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NKELGRÜN: 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accent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D5A56-E54B-49B6-AF75-B8E9DA2BE7C7}" type="datetime1">
              <a:rPr lang="de-DE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2019112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NKELGRÜN: ein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accent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4EA1C-019C-471B-9B6B-64853E7F6105}" type="datetime1">
              <a:rPr lang="de-DE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178572129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NKELGRÜN: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accent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4068763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 bwMode="gray">
          <a:xfrm>
            <a:off x="4643438" y="1722298"/>
            <a:ext cx="4068763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708D5-A2FD-4FFD-A9E5-B74E403F91EE}" type="datetime1">
              <a:rPr lang="de-DE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165650267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OLETT: 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accent3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3F7E8-6819-4BBB-AC5B-88DF60C2EC62}" type="datetime1">
              <a:rPr lang="de-DE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378026308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OLETT: ein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accent3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D40FA-DA1D-447D-8A64-4CF0993D53F3}" type="datetime1">
              <a:rPr lang="de-DE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119548933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OLETT: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accent3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4068763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 bwMode="gray">
          <a:xfrm>
            <a:off x="4643438" y="1722298"/>
            <a:ext cx="4068763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43476-C623-42D1-A747-FB53B845F68E}" type="datetime1">
              <a:rPr lang="de-DE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214022215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LBLAU: 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accent4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5C897-01F3-471E-9517-B911D2054E3C}" type="datetime1">
              <a:rPr lang="de-DE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232404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ÜN: ein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68514E-59E2-491F-84CA-F72F09C3D17B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817457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LBLAU: ein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accent4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DE9E8-A75B-4F30-A581-6F9444EDC40A}" type="datetime1">
              <a:rPr lang="de-DE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329665881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LBLAU: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accent4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4068763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 bwMode="gray">
          <a:xfrm>
            <a:off x="4643438" y="1722298"/>
            <a:ext cx="4068763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00E3D-8F19-4A09-A600-7CE8D514F2E2}" type="datetime1">
              <a:rPr lang="de-DE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179479233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NKELBLAU: 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accent5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25750-778A-431F-A491-CA0CC4D6E151}" type="datetime1">
              <a:rPr lang="de-DE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204740007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NKELBLAU: ein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accent5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C00F7-93F1-4D60-A203-180A261E69AE}" type="datetime1">
              <a:rPr lang="de-DE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121059985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NKELBLAU: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accent5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4068763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 bwMode="gray">
          <a:xfrm>
            <a:off x="4643438" y="1722298"/>
            <a:ext cx="4068763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8362D-9BC4-4BB5-A78C-5D7113B6B9FB}" type="datetime1">
              <a:rPr lang="de-DE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255857162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GE: 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accent6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84E51-E03D-4839-8DF2-0B3D6DBA36B5}" type="datetime1">
              <a:rPr lang="de-DE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55498157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GE: ein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accent6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50D67-D2EA-4E61-9BED-9F7C306BF987}" type="datetime1">
              <a:rPr lang="de-DE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414623003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GE: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accent6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4068763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 bwMode="gray">
          <a:xfrm>
            <a:off x="4643438" y="1722298"/>
            <a:ext cx="4068763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5FD66-76F1-4C3C-8382-4A1E6DF5D2D8}" type="datetime1">
              <a:rPr lang="de-DE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209679472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AUN: 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693CB0-2E42-4751-B543-284EF298A012}" type="datetime1">
              <a:rPr lang="de-DE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380865934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AUN: ein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CEB9D-E8D0-4454-B788-A661BCD37857}" type="datetime1">
              <a:rPr lang="de-DE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293532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ÜN: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4068763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 bwMode="gray">
          <a:xfrm>
            <a:off x="4643438" y="1722298"/>
            <a:ext cx="4068763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4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7E82B-9E43-490D-A778-DA22B49424BD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5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431880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AUN: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4068763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 bwMode="gray">
          <a:xfrm>
            <a:off x="4643438" y="1722298"/>
            <a:ext cx="4068763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25494-6FC6-44F3-9465-056DC2A902FD}" type="datetime1">
              <a:rPr lang="de-DE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198766204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IGE: 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bg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4041E-7552-434B-BBC7-B39EF77786DE}" type="datetime1">
              <a:rPr lang="de-DE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366426954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IGE: ein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bg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5C995-F15A-4A25-9887-DD42DD1FDFAA}" type="datetime1">
              <a:rPr lang="de-DE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152508036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IGE: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bg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4068763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 bwMode="gray">
          <a:xfrm>
            <a:off x="4643438" y="1722298"/>
            <a:ext cx="4068763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75BF1-D4C5-48E8-9062-CE67406FB529}" type="datetime1">
              <a:rPr lang="de-DE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36553392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 bwMode="gray"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548680"/>
            <a:ext cx="6877050" cy="5862066"/>
          </a:xfrm>
        </p:spPr>
        <p:txBody>
          <a:bodyPr anchor="ctr"/>
          <a:lstStyle>
            <a:lvl1pPr>
              <a:defRPr sz="3800" cap="all" baseline="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74824840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6" descr="PPT_Titel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gray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41325"/>
            <a:ext cx="6877050" cy="5975350"/>
          </a:xfrm>
        </p:spPr>
        <p:txBody>
          <a:bodyPr anchor="ctr"/>
          <a:lstStyle>
            <a:lvl1pPr>
              <a:lnSpc>
                <a:spcPct val="80000"/>
              </a:lnSpc>
              <a:defRPr sz="4500" cap="all" baseline="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07313172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GRÜN: ein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BF9B6-FB80-4195-9FD1-36EA05A163D7}" type="datetime1">
              <a:rPr lang="de-DE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419068936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GRÜN: 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27899-08A5-47FE-8D33-1C1B95B22E65}" type="datetime1">
              <a:rPr lang="de-DE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362180459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</p:spPr>
        <p:txBody>
          <a:bodyPr/>
          <a:lstStyle>
            <a:lvl1pPr marL="355600" indent="-355600">
              <a:spcBef>
                <a:spcPts val="1200"/>
              </a:spcBef>
              <a:buFont typeface="+mj-lt"/>
              <a:buAutoNum type="arabicPeriod"/>
              <a:defRPr sz="2100" cap="all" baseline="0"/>
            </a:lvl1pPr>
            <a:lvl2pPr marL="625475" indent="-273050">
              <a:lnSpc>
                <a:spcPct val="120000"/>
              </a:lnSpc>
              <a:buFont typeface="+mj-lt"/>
              <a:buAutoNum type="arabicPeriod"/>
              <a:defRPr sz="1600" cap="none" baseline="0"/>
            </a:lvl2pPr>
            <a:lvl3pPr marL="808038" indent="-182563">
              <a:lnSpc>
                <a:spcPct val="120000"/>
              </a:lnSpc>
              <a:tabLst/>
              <a:defRPr sz="1600" cap="none" baseline="0"/>
            </a:lvl3pPr>
            <a:lvl4pPr marL="984250" indent="-176213" defTabSz="987425">
              <a:lnSpc>
                <a:spcPct val="120000"/>
              </a:lnSpc>
              <a:defRPr sz="1600" cap="none" baseline="0"/>
            </a:lvl4pPr>
            <a:lvl5pPr marL="1166813" indent="-182563">
              <a:lnSpc>
                <a:spcPct val="120000"/>
              </a:lnSpc>
              <a:defRPr sz="1600"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D4523-BB40-470D-9079-35536334BD54}" type="datetime1">
              <a:rPr lang="de-DE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>
                <a:solidFill>
                  <a:prstClr val="black"/>
                </a:solidFill>
              </a:rPr>
              <a:t>Goethe-Institut für Thema</a:t>
            </a:r>
          </a:p>
        </p:txBody>
      </p:sp>
    </p:spTree>
    <p:extLst>
      <p:ext uri="{BB962C8B-B14F-4D97-AF65-F5344CB8AC3E}">
        <p14:creationId xmlns:p14="http://schemas.microsoft.com/office/powerpoint/2010/main" xmlns="" val="1827144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NKELGRÜN: 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accent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FA3AC-8E99-4275-A7B2-F4AE79B0544B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6197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NKELGRÜN: ein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accent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6877051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17902-E7B8-4EA7-BEED-83CC49BED882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6140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NKELGRÜN: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accent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 bwMode="gray">
          <a:xfrm>
            <a:off x="431800" y="1722297"/>
            <a:ext cx="4068763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 bwMode="gray">
          <a:xfrm>
            <a:off x="4643438" y="1722298"/>
            <a:ext cx="4068763" cy="4694377"/>
          </a:xfrm>
          <a:prstGeom prst="rect">
            <a:avLst/>
          </a:prstGeom>
        </p:spPr>
        <p:txBody>
          <a:bodyPr/>
          <a:lstStyle>
            <a:lvl1pPr>
              <a:defRPr cap="all" baseline="0"/>
            </a:lvl1pPr>
            <a:lvl2pPr>
              <a:lnSpc>
                <a:spcPct val="120000"/>
              </a:lnSpc>
              <a:defRPr cap="none" baseline="0"/>
            </a:lvl2pPr>
            <a:lvl3pPr>
              <a:lnSpc>
                <a:spcPct val="120000"/>
              </a:lnSpc>
              <a:defRPr cap="none" baseline="0"/>
            </a:lvl3pPr>
            <a:lvl4pPr>
              <a:lnSpc>
                <a:spcPct val="120000"/>
              </a:lnSpc>
              <a:defRPr cap="none" baseline="0"/>
            </a:lvl4pPr>
            <a:lvl5pPr>
              <a:lnSpc>
                <a:spcPct val="120000"/>
              </a:lnSpc>
              <a:defRPr cap="none" baseline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4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1A6AE-8727-4B20-B71B-4CE80C499671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5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6578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OLETT: 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/>
          <a:lstStyle>
            <a:lvl1pPr>
              <a:defRPr cap="all" baseline="0">
                <a:solidFill>
                  <a:schemeClr val="accent3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>
          <a:xfrm>
            <a:off x="6696075" y="736600"/>
            <a:ext cx="2016125" cy="142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9A6AAE-028F-42BD-8AF0-6BFC2689DA82}" type="datetime1">
              <a:rPr lang="de-DE" smtClean="0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696075" y="577850"/>
            <a:ext cx="2016125" cy="1444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7473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40.xml"/><Relationship Id="rId18" Type="http://schemas.openxmlformats.org/officeDocument/2006/relationships/slideLayout" Target="../slideLayouts/slideLayout45.xml"/><Relationship Id="rId26" Type="http://schemas.openxmlformats.org/officeDocument/2006/relationships/slideLayout" Target="../slideLayouts/slideLayout53.xml"/><Relationship Id="rId3" Type="http://schemas.openxmlformats.org/officeDocument/2006/relationships/slideLayout" Target="../slideLayouts/slideLayout30.xml"/><Relationship Id="rId21" Type="http://schemas.openxmlformats.org/officeDocument/2006/relationships/slideLayout" Target="../slideLayouts/slideLayout48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17" Type="http://schemas.openxmlformats.org/officeDocument/2006/relationships/slideLayout" Target="../slideLayouts/slideLayout44.xml"/><Relationship Id="rId25" Type="http://schemas.openxmlformats.org/officeDocument/2006/relationships/slideLayout" Target="../slideLayouts/slideLayout52.xml"/><Relationship Id="rId2" Type="http://schemas.openxmlformats.org/officeDocument/2006/relationships/slideLayout" Target="../slideLayouts/slideLayout29.xml"/><Relationship Id="rId16" Type="http://schemas.openxmlformats.org/officeDocument/2006/relationships/slideLayout" Target="../slideLayouts/slideLayout43.xml"/><Relationship Id="rId20" Type="http://schemas.openxmlformats.org/officeDocument/2006/relationships/slideLayout" Target="../slideLayouts/slideLayout47.xml"/><Relationship Id="rId29" Type="http://schemas.openxmlformats.org/officeDocument/2006/relationships/slideLayout" Target="../slideLayouts/slideLayout56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24" Type="http://schemas.openxmlformats.org/officeDocument/2006/relationships/slideLayout" Target="../slideLayouts/slideLayout51.xml"/><Relationship Id="rId32" Type="http://schemas.openxmlformats.org/officeDocument/2006/relationships/theme" Target="../theme/theme2.xml"/><Relationship Id="rId5" Type="http://schemas.openxmlformats.org/officeDocument/2006/relationships/slideLayout" Target="../slideLayouts/slideLayout32.xml"/><Relationship Id="rId15" Type="http://schemas.openxmlformats.org/officeDocument/2006/relationships/slideLayout" Target="../slideLayouts/slideLayout42.xml"/><Relationship Id="rId23" Type="http://schemas.openxmlformats.org/officeDocument/2006/relationships/slideLayout" Target="../slideLayouts/slideLayout50.xml"/><Relationship Id="rId28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37.xml"/><Relationship Id="rId19" Type="http://schemas.openxmlformats.org/officeDocument/2006/relationships/slideLayout" Target="../slideLayouts/slideLayout46.xml"/><Relationship Id="rId31" Type="http://schemas.openxmlformats.org/officeDocument/2006/relationships/slideLayout" Target="../slideLayouts/slideLayout58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slideLayout" Target="../slideLayouts/slideLayout41.xml"/><Relationship Id="rId22" Type="http://schemas.openxmlformats.org/officeDocument/2006/relationships/slideLayout" Target="../slideLayouts/slideLayout49.xml"/><Relationship Id="rId27" Type="http://schemas.openxmlformats.org/officeDocument/2006/relationships/slideLayout" Target="../slideLayouts/slideLayout54.xml"/><Relationship Id="rId30" Type="http://schemas.openxmlformats.org/officeDocument/2006/relationships/slideLayout" Target="../slideLayouts/slideLayout5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491476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</p:sldLayoutIdLst>
  <p:hf sldNum="0" hdr="0" ft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600" b="1" kern="1200" cap="all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34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34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34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34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34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34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34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0"/>
        </a:spcBef>
        <a:spcAft>
          <a:spcPct val="0"/>
        </a:spcAft>
        <a:buFont typeface="Arial" charset="0"/>
        <a:defRPr sz="2100" b="1" kern="1200" cap="all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buFont typeface="Arial" charset="0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563" indent="-182563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358775" indent="-176213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541338" indent="-182563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 bwMode="gray">
          <a:xfrm>
            <a:off x="431800" y="420688"/>
            <a:ext cx="6119813" cy="120808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noProof="0" dirty="0" smtClean="0"/>
              <a:t>TITELMASTERFORMAT DURCH KLICKEN BEARBEITEN</a:t>
            </a:r>
            <a:endParaRPr lang="de-DE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gray">
          <a:xfrm>
            <a:off x="431800" y="1722438"/>
            <a:ext cx="6877050" cy="469423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 dirty="0" smtClean="0"/>
              <a:t>TEXTMASTERFORMATE DURCH KLICKEN BEARBEITEN</a:t>
            </a:r>
          </a:p>
          <a:p>
            <a:pPr lvl="1"/>
            <a:r>
              <a:rPr lang="de-DE" noProof="0" dirty="0" smtClean="0"/>
              <a:t>Zweite Ebene</a:t>
            </a:r>
          </a:p>
          <a:p>
            <a:pPr lvl="2"/>
            <a:r>
              <a:rPr lang="de-DE" noProof="0" dirty="0" smtClean="0"/>
              <a:t>Dritte Ebene</a:t>
            </a:r>
          </a:p>
          <a:p>
            <a:pPr lvl="3"/>
            <a:r>
              <a:rPr lang="de-DE" noProof="0" dirty="0" smtClean="0"/>
              <a:t>Vierte Ebene</a:t>
            </a:r>
          </a:p>
          <a:p>
            <a:pPr lvl="4"/>
            <a:r>
              <a:rPr lang="de-DE" noProof="0" dirty="0" smtClean="0"/>
              <a:t>Fünfte Ebene</a:t>
            </a:r>
            <a:endParaRPr lang="de-DE" noProof="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 bwMode="gray">
          <a:xfrm>
            <a:off x="6696075" y="736600"/>
            <a:ext cx="2016125" cy="142875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1EE97D5-C4A0-45CD-8ACD-0872484BD2E2}" type="datetime1">
              <a:rPr lang="de-DE">
                <a:solidFill>
                  <a:prstClr val="black"/>
                </a:solidFill>
              </a:rPr>
              <a:pPr>
                <a:defRPr/>
              </a:pPr>
              <a:t>23.01.2018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 bwMode="gray">
          <a:xfrm>
            <a:off x="6696075" y="577850"/>
            <a:ext cx="2016125" cy="144463"/>
          </a:xfrm>
          <a:prstGeom prst="rect">
            <a:avLst/>
          </a:prstGeom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9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>
                <a:solidFill>
                  <a:prstClr val="black"/>
                </a:solidFill>
                <a:cs typeface="Arial" pitchFamily="34" charset="0"/>
              </a:rPr>
              <a:t>Goethe-Institut für Thema</a:t>
            </a:r>
          </a:p>
        </p:txBody>
      </p:sp>
      <p:sp>
        <p:nvSpPr>
          <p:cNvPr id="1030" name="Textfeld 9"/>
          <p:cNvSpPr txBox="1">
            <a:spLocks noChangeArrowheads="1"/>
          </p:cNvSpPr>
          <p:nvPr/>
        </p:nvSpPr>
        <p:spPr bwMode="gray">
          <a:xfrm>
            <a:off x="6696075" y="419100"/>
            <a:ext cx="2016125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900" smtClean="0">
                <a:solidFill>
                  <a:prstClr val="black"/>
                </a:solidFill>
                <a:cs typeface="Arial" pitchFamily="34" charset="0"/>
              </a:rPr>
              <a:t>Seite </a:t>
            </a:r>
            <a:fld id="{85B0AB64-676B-43A2-9608-2E118C15A743}" type="slidenum">
              <a:rPr lang="de-DE" sz="900" smtClean="0">
                <a:solidFill>
                  <a:prstClr val="black"/>
                </a:solidFill>
                <a:cs typeface="Arial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e-DE" sz="900" smtClean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2645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  <p:sldLayoutId id="2147483702" r:id="rId14"/>
    <p:sldLayoutId id="2147483703" r:id="rId15"/>
    <p:sldLayoutId id="2147483704" r:id="rId16"/>
    <p:sldLayoutId id="2147483705" r:id="rId17"/>
    <p:sldLayoutId id="2147483706" r:id="rId18"/>
    <p:sldLayoutId id="2147483707" r:id="rId19"/>
    <p:sldLayoutId id="2147483708" r:id="rId20"/>
    <p:sldLayoutId id="2147483709" r:id="rId21"/>
    <p:sldLayoutId id="2147483710" r:id="rId22"/>
    <p:sldLayoutId id="2147483711" r:id="rId23"/>
    <p:sldLayoutId id="2147483712" r:id="rId24"/>
    <p:sldLayoutId id="2147483713" r:id="rId25"/>
    <p:sldLayoutId id="2147483714" r:id="rId26"/>
    <p:sldLayoutId id="2147483715" r:id="rId27"/>
    <p:sldLayoutId id="2147483792" r:id="rId28"/>
    <p:sldLayoutId id="2147483793" r:id="rId29"/>
    <p:sldLayoutId id="2147483794" r:id="rId30"/>
    <p:sldLayoutId id="2147483795" r:id="rId31"/>
  </p:sldLayoutIdLst>
  <p:hf hdr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600" b="1" kern="1200" cap="all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defRPr sz="2100" b="1" kern="1200" cap="all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buFont typeface="Arial" pitchFamily="34" charset="0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563" indent="-182563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358775" indent="-176213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541338" indent="-182563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ltant.ru/document/cons_doc_LAW_278827/" TargetMode="External"/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1981200"/>
            <a:ext cx="7924800" cy="2514600"/>
          </a:xfrm>
        </p:spPr>
        <p:txBody>
          <a:bodyPr/>
          <a:lstStyle/>
          <a:p>
            <a:r>
              <a:rPr lang="ru-RU" sz="3600" dirty="0" smtClean="0">
                <a:solidFill>
                  <a:srgbClr val="0000FF"/>
                </a:solidFill>
              </a:rPr>
              <a:t>особенности организации внеурочной деятельности</a:t>
            </a:r>
            <a:r>
              <a:rPr lang="de-DE" sz="3600" dirty="0" smtClean="0">
                <a:solidFill>
                  <a:srgbClr val="0000FF"/>
                </a:solidFill>
              </a:rPr>
              <a:t> </a:t>
            </a:r>
            <a:r>
              <a:rPr lang="ru-RU" sz="3600" dirty="0" smtClean="0">
                <a:solidFill>
                  <a:srgbClr val="0000FF"/>
                </a:solidFill>
              </a:rPr>
              <a:t>учащихся в соответствии с требованиями ФГОС</a:t>
            </a:r>
            <a:endParaRPr lang="ru-RU" sz="36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800" y="420688"/>
            <a:ext cx="7493000" cy="646111"/>
          </a:xfrm>
        </p:spPr>
        <p:txBody>
          <a:bodyPr/>
          <a:lstStyle/>
          <a:p>
            <a:r>
              <a:rPr lang="ru-RU" sz="2800" dirty="0" smtClean="0">
                <a:solidFill>
                  <a:srgbClr val="0000FF"/>
                </a:solidFill>
              </a:rPr>
              <a:t>Кадровое и финансовое обеспечение ВД</a:t>
            </a:r>
            <a:endParaRPr lang="ru-RU" sz="2800" dirty="0">
              <a:solidFill>
                <a:srgbClr val="0000FF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2"/>
          </p:nvPr>
        </p:nvSpPr>
        <p:spPr>
          <a:xfrm>
            <a:off x="304800" y="1219200"/>
            <a:ext cx="8610600" cy="54102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ru-RU" sz="2200" dirty="0" smtClean="0"/>
              <a:t>Объем (часы) реализуемой рабочей </a:t>
            </a:r>
            <a:r>
              <a:rPr lang="ru-RU" sz="2200" dirty="0" err="1" smtClean="0"/>
              <a:t>про-граммы</a:t>
            </a:r>
            <a:r>
              <a:rPr lang="ru-RU" sz="2200" dirty="0" smtClean="0"/>
              <a:t> ВД входит в учебную (аудиторную) нагрузку педагогического работника.</a:t>
            </a:r>
          </a:p>
          <a:p>
            <a:pPr>
              <a:buFont typeface="Arial" pitchFamily="34" charset="0"/>
              <a:buChar char="•"/>
            </a:pPr>
            <a:r>
              <a:rPr lang="ru-RU" sz="2200" dirty="0" smtClean="0"/>
              <a:t>Финансовое обеспечение реализации рабочих программ ВД осуществляется в рамках финансирования основных общеобразовательных программ за счет средств на финансовое обеспечение выполнения государственного (муниципального) задания на оказание государственных (муниципальных) услуг (выполнение работ) в рамках нормативов расходов на реализацию основных общеобразовательных программ, определяемых субъектом РФ.</a:t>
            </a: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800" y="420689"/>
            <a:ext cx="7569200" cy="569912"/>
          </a:xfrm>
        </p:spPr>
        <p:txBody>
          <a:bodyPr/>
          <a:lstStyle/>
          <a:p>
            <a:r>
              <a:rPr lang="ru-RU" sz="3200" dirty="0" smtClean="0">
                <a:solidFill>
                  <a:srgbClr val="0000FF"/>
                </a:solidFill>
              </a:rPr>
              <a:t>Возникающие проблемы</a:t>
            </a:r>
            <a:endParaRPr lang="ru-RU" sz="3200" dirty="0">
              <a:solidFill>
                <a:srgbClr val="0000FF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2"/>
          </p:nvPr>
        </p:nvSpPr>
        <p:spPr>
          <a:xfrm>
            <a:off x="381000" y="1219200"/>
            <a:ext cx="8153400" cy="5197474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sz="2800" dirty="0" smtClean="0"/>
              <a:t>Учащиеся постепенно теряют интерес к курсу внеурочной деятельности и перестают посещать занятия, группа становится всё малочисленнее</a:t>
            </a:r>
          </a:p>
          <a:p>
            <a:pPr marL="0" indent="0">
              <a:spcBef>
                <a:spcPts val="0"/>
              </a:spcBef>
              <a:buNone/>
            </a:pPr>
            <a:endParaRPr lang="ru-RU" sz="2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 smtClean="0">
                <a:solidFill>
                  <a:srgbClr val="C00000"/>
                </a:solidFill>
              </a:rPr>
              <a:t>Каковы возможные причины?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800" y="420688"/>
            <a:ext cx="7721600" cy="722311"/>
          </a:xfrm>
        </p:spPr>
        <p:txBody>
          <a:bodyPr/>
          <a:lstStyle/>
          <a:p>
            <a:r>
              <a:rPr lang="ru-RU" sz="2800" dirty="0" smtClean="0">
                <a:solidFill>
                  <a:srgbClr val="0000FF"/>
                </a:solidFill>
              </a:rPr>
              <a:t>Причины снижения мотивации учащихся</a:t>
            </a:r>
            <a:endParaRPr lang="ru-RU" sz="2800" dirty="0">
              <a:solidFill>
                <a:srgbClr val="0000FF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2"/>
          </p:nvPr>
        </p:nvSpPr>
        <p:spPr>
          <a:xfrm>
            <a:off x="431800" y="1371601"/>
            <a:ext cx="7874000" cy="33528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ru-RU" sz="2800" dirty="0" smtClean="0"/>
              <a:t>Несоответствие содержания занятий интересам и потребностям, либо ожиданиям учащихся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Разочарование в формах проведения занятий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7848600" cy="1066800"/>
          </a:xfrm>
        </p:spPr>
        <p:txBody>
          <a:bodyPr/>
          <a:lstStyle/>
          <a:p>
            <a:r>
              <a:rPr lang="ru-RU" sz="2400" dirty="0" smtClean="0">
                <a:solidFill>
                  <a:srgbClr val="0000FF"/>
                </a:solidFill>
              </a:rPr>
              <a:t>как создать свободную атмосферу, направленную на совместное творчество и общение</a:t>
            </a:r>
            <a:r>
              <a:rPr lang="ru-RU" dirty="0" smtClean="0">
                <a:solidFill>
                  <a:srgbClr val="0000FF"/>
                </a:solidFill>
              </a:rPr>
              <a:t>?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2"/>
          </p:nvPr>
        </p:nvSpPr>
        <p:spPr>
          <a:xfrm>
            <a:off x="431800" y="1447801"/>
            <a:ext cx="6877051" cy="4968874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Расстановка мебели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/>
          </a:p>
        </p:txBody>
      </p:sp>
      <p:pic>
        <p:nvPicPr>
          <p:cNvPr id="6" name="Рисунок 5" descr="DSC_1429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5105400" y="3962400"/>
            <a:ext cx="3702638" cy="2679595"/>
          </a:xfrm>
          <a:prstGeom prst="rect">
            <a:avLst/>
          </a:prstGeom>
        </p:spPr>
      </p:pic>
      <p:pic>
        <p:nvPicPr>
          <p:cNvPr id="7" name="Рисунок 6" descr="DSC_2498.JP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>
            <a:off x="5105400" y="1371600"/>
            <a:ext cx="3661406" cy="2400968"/>
          </a:xfrm>
          <a:prstGeom prst="rect">
            <a:avLst/>
          </a:prstGeom>
        </p:spPr>
      </p:pic>
      <p:pic>
        <p:nvPicPr>
          <p:cNvPr id="11" name="Рисунок 10" descr="DSC_2677.JPG"/>
          <p:cNvPicPr>
            <a:picLocks noChangeAspect="1"/>
          </p:cNvPicPr>
          <p:nvPr/>
        </p:nvPicPr>
        <p:blipFill>
          <a:blip r:embed="rId5" cstate="email"/>
          <a:srcRect/>
          <a:stretch>
            <a:fillRect/>
          </a:stretch>
        </p:blipFill>
        <p:spPr>
          <a:xfrm>
            <a:off x="685800" y="1828800"/>
            <a:ext cx="3729789" cy="2286000"/>
          </a:xfrm>
          <a:prstGeom prst="rect">
            <a:avLst/>
          </a:prstGeom>
        </p:spPr>
      </p:pic>
      <p:pic>
        <p:nvPicPr>
          <p:cNvPr id="12" name="Рисунок 11" descr="DSC_2674.JPG"/>
          <p:cNvPicPr>
            <a:picLocks noChangeAspect="1"/>
          </p:cNvPicPr>
          <p:nvPr/>
        </p:nvPicPr>
        <p:blipFill>
          <a:blip r:embed="rId6" cstate="email"/>
          <a:srcRect/>
          <a:stretch>
            <a:fillRect/>
          </a:stretch>
        </p:blipFill>
        <p:spPr>
          <a:xfrm>
            <a:off x="1143000" y="4267200"/>
            <a:ext cx="2856119" cy="23622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04800" y="1828800"/>
            <a:ext cx="404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1</a:t>
            </a:r>
            <a:endParaRPr lang="ru-RU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724400" y="1447800"/>
            <a:ext cx="404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2</a:t>
            </a:r>
            <a:endParaRPr lang="ru-RU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724400" y="3962400"/>
            <a:ext cx="404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3</a:t>
            </a:r>
            <a:endParaRPr lang="ru-RU" sz="2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762000" y="4267200"/>
            <a:ext cx="404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4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800" y="420689"/>
            <a:ext cx="7645400" cy="493711"/>
          </a:xfrm>
        </p:spPr>
        <p:txBody>
          <a:bodyPr/>
          <a:lstStyle/>
          <a:p>
            <a:r>
              <a:rPr lang="ru-RU" sz="2800" dirty="0" smtClean="0">
                <a:solidFill>
                  <a:srgbClr val="0000FF"/>
                </a:solidFill>
              </a:rPr>
              <a:t>Варианты расстановки мебели</a:t>
            </a:r>
            <a:endParaRPr lang="ru-RU" sz="2800" dirty="0">
              <a:solidFill>
                <a:srgbClr val="0000FF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2"/>
          </p:nvPr>
        </p:nvSpPr>
        <p:spPr>
          <a:xfrm>
            <a:off x="431800" y="914400"/>
            <a:ext cx="7797800" cy="550227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endParaRPr lang="ru-RU" dirty="0"/>
          </a:p>
        </p:txBody>
      </p:sp>
      <p:pic>
        <p:nvPicPr>
          <p:cNvPr id="5" name="Рисунок 4" descr="3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761999" y="2133600"/>
            <a:ext cx="3115733" cy="2667000"/>
          </a:xfrm>
          <a:prstGeom prst="rect">
            <a:avLst/>
          </a:prstGeom>
        </p:spPr>
      </p:pic>
      <p:pic>
        <p:nvPicPr>
          <p:cNvPr id="6" name="Рисунок 5" descr="4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495800" y="914400"/>
            <a:ext cx="3312560" cy="55626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874000" cy="1027112"/>
          </a:xfrm>
        </p:spPr>
        <p:txBody>
          <a:bodyPr/>
          <a:lstStyle/>
          <a:p>
            <a:r>
              <a:rPr lang="ru-RU" sz="2400" dirty="0" smtClean="0">
                <a:solidFill>
                  <a:srgbClr val="0000FF"/>
                </a:solidFill>
              </a:rPr>
              <a:t>как создать свободную атмосферу, направленную на совместное творчество и общение?</a:t>
            </a:r>
            <a:endParaRPr lang="ru-RU" sz="2400" dirty="0">
              <a:solidFill>
                <a:srgbClr val="0000FF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2"/>
          </p:nvPr>
        </p:nvSpPr>
        <p:spPr>
          <a:xfrm>
            <a:off x="431800" y="1371600"/>
            <a:ext cx="8407400" cy="525779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ru-RU" sz="2000" dirty="0" smtClean="0"/>
              <a:t>Интересные виды деятельности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Использование разных режимов взаимодействия (работа в парах, в группах)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Непривычное место проведения занятия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Поощрение (даже самый маленький успех должен быть замечен и отмечен)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Отсутствие контроля знаний / отметок 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Строгое соблюдение принципа добровольности и свободного выбора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Интересы обучающихся первостепенны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Отсутствие обязательного домашнего задания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изменение роли учителя</a:t>
            </a:r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800" y="420688"/>
            <a:ext cx="7721600" cy="1103311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Учитель – носитель интересного для учащихся опыта, вызывает интерес как личность 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7" name="Рисунок 6" descr="DSC_1981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4724400" y="3200400"/>
            <a:ext cx="4210878" cy="3124200"/>
          </a:xfrm>
          <a:prstGeom prst="rect">
            <a:avLst/>
          </a:prstGeom>
        </p:spPr>
      </p:pic>
      <p:pic>
        <p:nvPicPr>
          <p:cNvPr id="8" name="Рисунок 7" descr="DSC_2481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81000" y="1828800"/>
            <a:ext cx="4211696" cy="28194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800" y="420688"/>
            <a:ext cx="7797800" cy="2093912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Учитель – равноправный участник деятельности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учитель не обязан всё знать и предоставлять готовые решения и ответы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8" name="Рисунок 7" descr="DSC_1037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1295400" y="2590800"/>
            <a:ext cx="6477000" cy="39736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800" y="420688"/>
            <a:ext cx="7416800" cy="1255711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Учитель – не контролёр, а помощник и партнёр (более неформальный стиль общения)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5" name="Рисунок 4" descr="DSC_2570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28600" y="1905000"/>
            <a:ext cx="4097867" cy="2743200"/>
          </a:xfrm>
          <a:prstGeom prst="rect">
            <a:avLst/>
          </a:prstGeom>
        </p:spPr>
      </p:pic>
      <p:pic>
        <p:nvPicPr>
          <p:cNvPr id="6" name="Рисунок 5" descr="DSC_4669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4495800" y="2895600"/>
            <a:ext cx="4268611" cy="3429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2514600"/>
            <a:ext cx="6705600" cy="1208087"/>
          </a:xfrm>
        </p:spPr>
        <p:txBody>
          <a:bodyPr/>
          <a:lstStyle/>
          <a:p>
            <a:pPr algn="ctr"/>
            <a:r>
              <a:rPr lang="ru-RU" sz="5400" dirty="0" smtClean="0">
                <a:solidFill>
                  <a:schemeClr val="tx1"/>
                </a:solidFill>
              </a:rPr>
              <a:t>Ваши вопросы</a:t>
            </a:r>
            <a:endParaRPr lang="ru-RU" sz="4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800" y="420689"/>
            <a:ext cx="8026400" cy="646112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0000FF"/>
                </a:solidFill>
              </a:rPr>
              <a:t>что такое внеурочная деятельность</a:t>
            </a:r>
            <a:r>
              <a:rPr lang="de-DE" sz="2800" dirty="0" smtClean="0">
                <a:solidFill>
                  <a:srgbClr val="0000FF"/>
                </a:solidFill>
              </a:rPr>
              <a:t>?</a:t>
            </a:r>
            <a:endParaRPr lang="ru-RU" sz="2400" dirty="0">
              <a:solidFill>
                <a:srgbClr val="0000FF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2"/>
          </p:nvPr>
        </p:nvSpPr>
        <p:spPr>
          <a:xfrm>
            <a:off x="431800" y="1371601"/>
            <a:ext cx="8331200" cy="5181600"/>
          </a:xfrm>
        </p:spPr>
        <p:txBody>
          <a:bodyPr/>
          <a:lstStyle/>
          <a:p>
            <a:pPr marL="0">
              <a:spcBef>
                <a:spcPts val="0"/>
              </a:spcBef>
              <a:buNone/>
            </a:pPr>
            <a:r>
              <a:rPr lang="ru-RU" sz="2800" dirty="0" smtClean="0"/>
              <a:t>1. дополнительные занятия, на которых можно доделать то, что не успели на уроках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800" dirty="0" smtClean="0"/>
              <a:t>2. развлекательные мероприятия для учащихся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2800" dirty="0" smtClean="0"/>
              <a:t>3. интересная для учащихся деятельность, ведущая к достижению планируемых результатов </a:t>
            </a:r>
            <a:br>
              <a:rPr lang="ru-RU" sz="2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2800" dirty="0" smtClean="0"/>
              <a:t>4. Другое</a:t>
            </a: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0"/>
            <a:ext cx="8305800" cy="1208087"/>
          </a:xfrm>
        </p:spPr>
        <p:txBody>
          <a:bodyPr/>
          <a:lstStyle/>
          <a:p>
            <a:pPr algn="ctr"/>
            <a:r>
              <a:rPr lang="ru-RU" sz="4400" dirty="0" smtClean="0">
                <a:solidFill>
                  <a:schemeClr val="tx1"/>
                </a:solidFill>
              </a:rPr>
              <a:t>Спасибо за внимание</a:t>
            </a:r>
            <a:r>
              <a:rPr lang="de-DE" sz="4400" dirty="0" smtClean="0">
                <a:solidFill>
                  <a:schemeClr val="tx1"/>
                </a:solidFill>
              </a:rPr>
              <a:t>!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800" y="420689"/>
            <a:ext cx="7950200" cy="646112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0000FF"/>
                </a:solidFill>
              </a:rPr>
              <a:t>Внеурочная деятельность – это …</a:t>
            </a:r>
            <a:endParaRPr lang="ru-RU" sz="2800" dirty="0">
              <a:solidFill>
                <a:srgbClr val="0000FF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2"/>
          </p:nvPr>
        </p:nvSpPr>
        <p:spPr>
          <a:xfrm>
            <a:off x="431800" y="1371601"/>
            <a:ext cx="8331200" cy="5181600"/>
          </a:xfrm>
        </p:spPr>
        <p:txBody>
          <a:bodyPr/>
          <a:lstStyle/>
          <a:p>
            <a:pPr marL="0">
              <a:spcBef>
                <a:spcPts val="0"/>
              </a:spcBef>
              <a:buNone/>
            </a:pPr>
            <a:r>
              <a:rPr lang="ru-RU" sz="2400" dirty="0" smtClean="0"/>
              <a:t>образовательная деятельность, направленная на достижение планируемых результатов освоения основных образовательных программ (личностных, </a:t>
            </a:r>
            <a:r>
              <a:rPr lang="ru-RU" sz="2400" dirty="0" err="1" smtClean="0"/>
              <a:t>метапредметных</a:t>
            </a:r>
            <a:r>
              <a:rPr lang="ru-RU" sz="2400" dirty="0" smtClean="0"/>
              <a:t> и предметных), осуществляемая в формах, отличных от урочной.</a:t>
            </a:r>
          </a:p>
          <a:p>
            <a:pPr marL="0">
              <a:spcBef>
                <a:spcPts val="0"/>
              </a:spcBef>
              <a:buNone/>
            </a:pPr>
            <a:endParaRPr lang="ru-RU" sz="1800" dirty="0" smtClean="0"/>
          </a:p>
          <a:p>
            <a:pPr marL="0">
              <a:spcBef>
                <a:spcPts val="0"/>
              </a:spcBef>
              <a:buNone/>
            </a:pPr>
            <a:r>
              <a:rPr lang="ru-RU" sz="1800" dirty="0" smtClean="0"/>
              <a:t>«Методические рекомендации по уточнению понятия и содержания внеурочной деятельности в рамках реализации основных общеобразовательных программ, в том числе в части проектной деятельности» </a:t>
            </a:r>
          </a:p>
          <a:p>
            <a:pPr marL="0" algn="r">
              <a:spcBef>
                <a:spcPts val="0"/>
              </a:spcBef>
              <a:buNone/>
            </a:pPr>
            <a:r>
              <a:rPr lang="ru-RU" sz="1800" dirty="0" smtClean="0"/>
              <a:t>(от 18.08.2017)</a:t>
            </a:r>
          </a:p>
          <a:p>
            <a:pPr marL="0" algn="r">
              <a:spcBef>
                <a:spcPts val="0"/>
              </a:spcBef>
              <a:buNone/>
            </a:pPr>
            <a:endParaRPr lang="ru-RU" sz="1800" dirty="0" smtClean="0"/>
          </a:p>
          <a:p>
            <a:pPr marL="0" algn="r">
              <a:spcBef>
                <a:spcPts val="0"/>
              </a:spcBef>
              <a:buNone/>
            </a:pPr>
            <a:r>
              <a:rPr lang="de-DE" sz="1800" dirty="0" smtClean="0">
                <a:solidFill>
                  <a:srgbClr val="0000FF"/>
                </a:solidFill>
                <a:hlinkClick r:id="rId2"/>
              </a:rPr>
              <a:t>www.consultant.ru/document/cons_doc_LAW_278827/</a:t>
            </a:r>
            <a:r>
              <a:rPr lang="ru-RU" sz="18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800" y="420689"/>
            <a:ext cx="7340600" cy="798512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00FF"/>
                </a:solidFill>
              </a:rPr>
              <a:t>На каком фото внеурочное занятие?</a:t>
            </a:r>
            <a:endParaRPr lang="ru-RU" sz="2800" dirty="0">
              <a:solidFill>
                <a:srgbClr val="0000FF"/>
              </a:solidFill>
            </a:endParaRPr>
          </a:p>
        </p:txBody>
      </p:sp>
      <p:pic>
        <p:nvPicPr>
          <p:cNvPr id="5" name="Рисунок 4" descr="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28600" y="1143000"/>
            <a:ext cx="4316799" cy="3124200"/>
          </a:xfrm>
          <a:prstGeom prst="rect">
            <a:avLst/>
          </a:prstGeom>
        </p:spPr>
      </p:pic>
      <p:pic>
        <p:nvPicPr>
          <p:cNvPr id="6" name="Рисунок 5" descr="2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572000" y="3200400"/>
            <a:ext cx="4315897" cy="32766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724400" y="327660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2</a:t>
            </a:r>
            <a:endParaRPr lang="ru-RU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114300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1</a:t>
            </a:r>
            <a:endParaRPr lang="ru-RU" sz="2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800" y="420689"/>
            <a:ext cx="6119813" cy="874712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00FF"/>
                </a:solidFill>
              </a:rPr>
              <a:t>Почему внеурочная деятельность</a:t>
            </a:r>
            <a:r>
              <a:rPr lang="de-DE" sz="2800" dirty="0" smtClean="0">
                <a:solidFill>
                  <a:srgbClr val="0000FF"/>
                </a:solidFill>
              </a:rPr>
              <a:t>?</a:t>
            </a:r>
            <a:endParaRPr lang="ru-RU" sz="2800" dirty="0">
              <a:solidFill>
                <a:srgbClr val="0000FF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2"/>
          </p:nvPr>
        </p:nvSpPr>
        <p:spPr>
          <a:xfrm>
            <a:off x="431800" y="1371599"/>
            <a:ext cx="8255000" cy="5045075"/>
          </a:xfrm>
        </p:spPr>
        <p:txBody>
          <a:bodyPr/>
          <a:lstStyle/>
          <a:p>
            <a:pPr>
              <a:spcAft>
                <a:spcPts val="1000"/>
              </a:spcAft>
            </a:pPr>
            <a:r>
              <a:rPr lang="ru-RU" dirty="0" smtClean="0"/>
              <a:t>    </a:t>
            </a:r>
            <a:r>
              <a:rPr lang="ru-RU" sz="2400" dirty="0" smtClean="0"/>
              <a:t>Внеурочная деятельность – обязательный  компонент процесса обучения</a:t>
            </a:r>
            <a:endParaRPr lang="de-DE" sz="2400" dirty="0" smtClean="0"/>
          </a:p>
          <a:p>
            <a:pPr>
              <a:spcAft>
                <a:spcPts val="1000"/>
              </a:spcAft>
            </a:pPr>
            <a:r>
              <a:rPr lang="de-DE" sz="2400" b="0" dirty="0" smtClean="0"/>
              <a:t>    „</a:t>
            </a:r>
            <a:r>
              <a:rPr lang="ru-RU" sz="2400" b="0" dirty="0" smtClean="0"/>
              <a:t>Внеурочная деятельность организуется в таких формах, как художественные, хоровые студии, сетевые сообщества, школьные спортивные клубы и секции, школьные научные общества, поисковые и научные исследования</a:t>
            </a:r>
            <a:r>
              <a:rPr lang="de-DE" sz="2400" b="0" dirty="0" smtClean="0"/>
              <a:t> </a:t>
            </a:r>
            <a:r>
              <a:rPr lang="ru-RU" sz="2400" b="0" dirty="0" smtClean="0"/>
              <a:t>и другие </a:t>
            </a:r>
            <a:r>
              <a:rPr lang="ru-RU" sz="2400" b="0" dirty="0" smtClean="0">
                <a:solidFill>
                  <a:srgbClr val="C00000"/>
                </a:solidFill>
              </a:rPr>
              <a:t>формы, отличные от урочной</a:t>
            </a:r>
            <a:r>
              <a:rPr lang="ru-RU" sz="2400" b="0" dirty="0" smtClean="0"/>
              <a:t>, </a:t>
            </a:r>
            <a:r>
              <a:rPr lang="ru-RU" sz="2400" b="0" dirty="0" smtClean="0">
                <a:solidFill>
                  <a:srgbClr val="C00000"/>
                </a:solidFill>
              </a:rPr>
              <a:t>на добровольной основе</a:t>
            </a:r>
            <a:r>
              <a:rPr lang="ru-RU" sz="2400" b="0" dirty="0" smtClean="0"/>
              <a:t> в соответствии с выбором участников образовательных отношений</a:t>
            </a:r>
            <a:r>
              <a:rPr lang="de-DE" sz="2400" b="0" dirty="0" smtClean="0"/>
              <a:t>“ (</a:t>
            </a:r>
            <a:r>
              <a:rPr lang="ru-RU" sz="2400" b="0" dirty="0" smtClean="0"/>
              <a:t>ФГОС ООО, п. 18.3.1</a:t>
            </a:r>
            <a:r>
              <a:rPr lang="de-DE" sz="2400" b="0" dirty="0" smtClean="0"/>
              <a:t>)</a:t>
            </a:r>
            <a:endParaRPr lang="ru-RU" sz="2400" b="0" dirty="0" smtClean="0"/>
          </a:p>
          <a:p>
            <a:pPr>
              <a:spcAft>
                <a:spcPts val="1000"/>
              </a:spcAft>
            </a:pPr>
            <a:endParaRPr lang="ru-RU" sz="20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800" y="420689"/>
            <a:ext cx="6119813" cy="798512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00FF"/>
                </a:solidFill>
              </a:rPr>
              <a:t>Для чего внеурочная деятельность?</a:t>
            </a:r>
            <a:endParaRPr lang="ru-RU" sz="2800" dirty="0">
              <a:solidFill>
                <a:srgbClr val="0000FF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2"/>
          </p:nvPr>
        </p:nvSpPr>
        <p:spPr>
          <a:xfrm>
            <a:off x="431800" y="1722297"/>
            <a:ext cx="8255000" cy="469437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Основная образовательная программа основного общего образования </a:t>
            </a:r>
            <a:r>
              <a:rPr lang="ru-RU" sz="2400" dirty="0" err="1" smtClean="0"/>
              <a:t>реали-зуется</a:t>
            </a:r>
            <a:r>
              <a:rPr lang="ru-RU" sz="2400" dirty="0" smtClean="0"/>
              <a:t> образовательным учреждением через урочную и внеурочную </a:t>
            </a:r>
            <a:r>
              <a:rPr lang="ru-RU" sz="2400" dirty="0" err="1" smtClean="0"/>
              <a:t>деятель-ность</a:t>
            </a:r>
            <a:r>
              <a:rPr lang="ru-RU" sz="2400" dirty="0" smtClean="0"/>
              <a:t> </a:t>
            </a:r>
            <a:r>
              <a:rPr lang="ru-RU" sz="2400" dirty="0" smtClean="0">
                <a:solidFill>
                  <a:srgbClr val="C00000"/>
                </a:solidFill>
              </a:rPr>
              <a:t>с</a:t>
            </a:r>
            <a:r>
              <a:rPr lang="ru-RU" sz="2400" dirty="0" smtClean="0"/>
              <a:t> </a:t>
            </a:r>
            <a:r>
              <a:rPr lang="ru-RU" sz="2400" dirty="0" smtClean="0">
                <a:solidFill>
                  <a:srgbClr val="C00000"/>
                </a:solidFill>
              </a:rPr>
              <a:t>соблюдением требований государственных санитарно-эпидемиологических правил и нормативов</a:t>
            </a:r>
            <a:r>
              <a:rPr lang="ru-RU" sz="2400" dirty="0" smtClean="0"/>
              <a:t>.</a:t>
            </a:r>
          </a:p>
          <a:p>
            <a:endParaRPr lang="ru-RU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(ФГОС ООО. Требования к структуре основной образовательной программы основного общего образования)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800" y="420689"/>
            <a:ext cx="7721600" cy="722312"/>
          </a:xfrm>
        </p:spPr>
        <p:txBody>
          <a:bodyPr/>
          <a:lstStyle/>
          <a:p>
            <a:r>
              <a:rPr lang="ru-RU" sz="2800" dirty="0" smtClean="0">
                <a:solidFill>
                  <a:srgbClr val="0000FF"/>
                </a:solidFill>
              </a:rPr>
              <a:t>Цель внеурочной деятельности</a:t>
            </a:r>
            <a:endParaRPr lang="ru-RU" sz="2800" dirty="0">
              <a:solidFill>
                <a:srgbClr val="0000FF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2"/>
          </p:nvPr>
        </p:nvSpPr>
        <p:spPr>
          <a:xfrm>
            <a:off x="431800" y="990600"/>
            <a:ext cx="7569200" cy="5426075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- </a:t>
            </a:r>
            <a:r>
              <a:rPr lang="ru-RU" sz="2400" dirty="0" smtClean="0"/>
              <a:t>обеспечение достижения ребенком планируемых результатов освоения основной образовательной программы за счет расширения информационной, предметной, культурной среды, в которой происходит образовательная деятельность, повышения гибкости ее организации.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b="0" dirty="0" smtClean="0">
              <a:solidFill>
                <a:srgbClr val="C0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000" b="0" dirty="0" smtClean="0"/>
              <a:t>«Методические рекомендации по уточнению понятия и содержания внеурочной деятельности в рамках реализации основных общеобразовательных программ, в том числе в части проектной деятельности»</a:t>
            </a:r>
            <a:endParaRPr lang="ru-RU" sz="2000" b="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800" y="304800"/>
            <a:ext cx="7950200" cy="762000"/>
          </a:xfrm>
        </p:spPr>
        <p:txBody>
          <a:bodyPr/>
          <a:lstStyle/>
          <a:p>
            <a:r>
              <a:rPr lang="ru-RU" sz="2800" dirty="0" smtClean="0">
                <a:solidFill>
                  <a:srgbClr val="0000FF"/>
                </a:solidFill>
              </a:rPr>
              <a:t>Условия реализации программ внеурочной деятельности</a:t>
            </a:r>
            <a:endParaRPr lang="ru-RU" sz="2800" dirty="0">
              <a:solidFill>
                <a:srgbClr val="0000FF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2"/>
          </p:nvPr>
        </p:nvSpPr>
        <p:spPr>
          <a:xfrm>
            <a:off x="431800" y="1066800"/>
            <a:ext cx="8255000" cy="5562600"/>
          </a:xfrm>
        </p:spPr>
        <p:txBody>
          <a:bodyPr/>
          <a:lstStyle/>
          <a:p>
            <a:r>
              <a:rPr lang="ru-RU" sz="1800" dirty="0" smtClean="0"/>
              <a:t>При реализации рабочих программ внеурочной деятельности рекомендуется использовать формы, носящие </a:t>
            </a:r>
            <a:r>
              <a:rPr lang="ru-RU" sz="1800" dirty="0" smtClean="0">
                <a:solidFill>
                  <a:srgbClr val="C00000"/>
                </a:solidFill>
              </a:rPr>
              <a:t>исследовательский, творческий характер</a:t>
            </a:r>
            <a:r>
              <a:rPr lang="ru-RU" sz="1800" dirty="0" smtClean="0"/>
              <a:t>.</a:t>
            </a:r>
          </a:p>
          <a:p>
            <a:r>
              <a:rPr lang="ru-RU" sz="1800" dirty="0" smtClean="0"/>
              <a:t>Формы внеурочной деятельности должны предусматривать </a:t>
            </a:r>
            <a:r>
              <a:rPr lang="ru-RU" sz="1800" dirty="0" smtClean="0">
                <a:solidFill>
                  <a:srgbClr val="C00000"/>
                </a:solidFill>
              </a:rPr>
              <a:t>активность и самостоятельность обучающихся; сочетать индивидуальную и групповую работу</a:t>
            </a:r>
            <a:r>
              <a:rPr lang="ru-RU" sz="1800" dirty="0" smtClean="0"/>
              <a:t>; обеспечивать гибкий режим занятий (продолжительность, </a:t>
            </a:r>
            <a:r>
              <a:rPr lang="ru-RU" sz="1800" dirty="0" err="1" smtClean="0"/>
              <a:t>последователь-ность</a:t>
            </a:r>
            <a:r>
              <a:rPr lang="ru-RU" sz="1800" dirty="0" smtClean="0"/>
              <a:t>), </a:t>
            </a:r>
            <a:r>
              <a:rPr lang="ru-RU" sz="1800" dirty="0" smtClean="0">
                <a:solidFill>
                  <a:srgbClr val="C00000"/>
                </a:solidFill>
              </a:rPr>
              <a:t>переменный состав обучающихся</a:t>
            </a:r>
            <a:r>
              <a:rPr lang="ru-RU" sz="1800" dirty="0" smtClean="0"/>
              <a:t>, проектную и исследовательскую деятельность (в т.ч. экспедиции, практики), экскурсии (в музеи, парки, на предприятия и др.), походы, деловые игры и пр.</a:t>
            </a:r>
          </a:p>
          <a:p>
            <a:r>
              <a:rPr lang="ru-RU" sz="1800" dirty="0" smtClean="0"/>
              <a:t>В зависимости от конкретных условий реализации основной общеобразовательной программы, числа обучающихся и их возрастных особенностей </a:t>
            </a:r>
            <a:r>
              <a:rPr lang="ru-RU" sz="1800" dirty="0" smtClean="0">
                <a:solidFill>
                  <a:srgbClr val="C00000"/>
                </a:solidFill>
              </a:rPr>
              <a:t>допускается формирование учебных групп из обучающихся разных классов в пределах одного уровня образования</a:t>
            </a:r>
            <a:r>
              <a:rPr lang="ru-RU" sz="1800" dirty="0" smtClean="0"/>
              <a:t>.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800" y="420688"/>
            <a:ext cx="7645400" cy="874712"/>
          </a:xfrm>
        </p:spPr>
        <p:txBody>
          <a:bodyPr/>
          <a:lstStyle/>
          <a:p>
            <a:r>
              <a:rPr lang="ru-RU" sz="2800" dirty="0" smtClean="0">
                <a:solidFill>
                  <a:srgbClr val="0000FF"/>
                </a:solidFill>
              </a:rPr>
              <a:t>Результаты внеурочной деятельности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2"/>
          </p:nvPr>
        </p:nvSpPr>
        <p:spPr>
          <a:xfrm>
            <a:off x="431800" y="1371600"/>
            <a:ext cx="8483600" cy="51816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sz="2200" dirty="0" smtClean="0"/>
              <a:t>Результаты внеурочной деятельности являются частью результатов освоения основной общеобразовательной программы в соответствии с требованиями ФГОС.</a:t>
            </a:r>
          </a:p>
          <a:p>
            <a:pPr marL="0" indent="0">
              <a:spcBef>
                <a:spcPts val="0"/>
              </a:spcBef>
              <a:buNone/>
            </a:pPr>
            <a:endParaRPr lang="ru-RU" sz="22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200" dirty="0" smtClean="0"/>
              <a:t>Для мониторинга и учета образовательных результатов внеурочной деятельности образовательные организации могут использовать психолого-педагогический инструментарий, а также такую форму учета как "</a:t>
            </a:r>
            <a:r>
              <a:rPr lang="ru-RU" sz="2200" dirty="0" err="1" smtClean="0"/>
              <a:t>портфолио</a:t>
            </a:r>
            <a:r>
              <a:rPr lang="ru-RU" sz="2200" dirty="0" smtClean="0"/>
              <a:t>" (дневник личных достижений), в том числе в электронной форме ("цифровое </a:t>
            </a:r>
            <a:r>
              <a:rPr lang="ru-RU" sz="2200" dirty="0" err="1" smtClean="0"/>
              <a:t>портфолио</a:t>
            </a:r>
            <a:r>
              <a:rPr lang="ru-RU" sz="2200" dirty="0" smtClean="0"/>
              <a:t>").</a:t>
            </a:r>
            <a:endParaRPr lang="ru-RU" sz="2200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lomboa">
  <a:themeElements>
    <a:clrScheme name="Goethe 2010-12-21">
      <a:dk1>
        <a:sysClr val="windowText" lastClr="000000"/>
      </a:dk1>
      <a:lt1>
        <a:sysClr val="window" lastClr="FFFFFF"/>
      </a:lt1>
      <a:dk2>
        <a:srgbClr val="502300"/>
      </a:dk2>
      <a:lt2>
        <a:srgbClr val="C8B987"/>
      </a:lt2>
      <a:accent1>
        <a:srgbClr val="A0C814"/>
      </a:accent1>
      <a:accent2>
        <a:srgbClr val="374105"/>
      </a:accent2>
      <a:accent3>
        <a:srgbClr val="59004A"/>
      </a:accent3>
      <a:accent4>
        <a:srgbClr val="5AC8F5"/>
      </a:accent4>
      <a:accent5>
        <a:srgbClr val="003969"/>
      </a:accent5>
      <a:accent6>
        <a:srgbClr val="EB6400"/>
      </a:accent6>
      <a:hlink>
        <a:srgbClr val="000000"/>
      </a:hlink>
      <a:folHlink>
        <a:srgbClr val="000000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Mastervorlage_für_PowerPoint-Präsentationen">
  <a:themeElements>
    <a:clrScheme name="Goethe 2010-12-21">
      <a:dk1>
        <a:sysClr val="windowText" lastClr="000000"/>
      </a:dk1>
      <a:lt1>
        <a:sysClr val="window" lastClr="FFFFFF"/>
      </a:lt1>
      <a:dk2>
        <a:srgbClr val="502300"/>
      </a:dk2>
      <a:lt2>
        <a:srgbClr val="C8B987"/>
      </a:lt2>
      <a:accent1>
        <a:srgbClr val="A0C814"/>
      </a:accent1>
      <a:accent2>
        <a:srgbClr val="374105"/>
      </a:accent2>
      <a:accent3>
        <a:srgbClr val="59004A"/>
      </a:accent3>
      <a:accent4>
        <a:srgbClr val="5AC8F5"/>
      </a:accent4>
      <a:accent5>
        <a:srgbClr val="003969"/>
      </a:accent5>
      <a:accent6>
        <a:srgbClr val="EB6400"/>
      </a:accent6>
      <a:hlink>
        <a:srgbClr val="000000"/>
      </a:hlink>
      <a:folHlink>
        <a:srgbClr val="000000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1106</TotalTime>
  <Words>684</Words>
  <Application>Microsoft Office PowerPoint</Application>
  <PresentationFormat>Экран (4:3)</PresentationFormat>
  <Paragraphs>66</Paragraphs>
  <Slides>20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20</vt:i4>
      </vt:variant>
    </vt:vector>
  </HeadingPairs>
  <TitlesOfParts>
    <vt:vector size="22" baseType="lpstr">
      <vt:lpstr>colomboa</vt:lpstr>
      <vt:lpstr>2_Mastervorlage_für_PowerPoint-Präsentationen</vt:lpstr>
      <vt:lpstr>особенности организации внеурочной деятельности учащихся в соответствии с требованиями ФГОС</vt:lpstr>
      <vt:lpstr>что такое внеурочная деятельность?</vt:lpstr>
      <vt:lpstr>Внеурочная деятельность – это …</vt:lpstr>
      <vt:lpstr>На каком фото внеурочное занятие?</vt:lpstr>
      <vt:lpstr>Почему внеурочная деятельность?</vt:lpstr>
      <vt:lpstr>Для чего внеурочная деятельность?</vt:lpstr>
      <vt:lpstr>Цель внеурочной деятельности</vt:lpstr>
      <vt:lpstr>Условия реализации программ внеурочной деятельности</vt:lpstr>
      <vt:lpstr>Результаты внеурочной деятельности</vt:lpstr>
      <vt:lpstr>Кадровое и финансовое обеспечение ВД</vt:lpstr>
      <vt:lpstr>Возникающие проблемы</vt:lpstr>
      <vt:lpstr>Причины снижения мотивации учащихся</vt:lpstr>
      <vt:lpstr>как создать свободную атмосферу, направленную на совместное творчество и общение?</vt:lpstr>
      <vt:lpstr>Варианты расстановки мебели</vt:lpstr>
      <vt:lpstr>как создать свободную атмосферу, направленную на совместное творчество и общение?</vt:lpstr>
      <vt:lpstr>Учитель – носитель интересного для учащихся опыта, вызывает интерес как личность </vt:lpstr>
      <vt:lpstr>Учитель – равноправный участник деятельности  учитель не обязан всё знать и предоставлять готовые решения и ответы</vt:lpstr>
      <vt:lpstr>Учитель – не контролёр, а помощник и партнёр (более неформальный стиль общения)</vt:lpstr>
      <vt:lpstr>Ваши вопросы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Priyanka</dc:creator>
  <cp:lastModifiedBy>hp</cp:lastModifiedBy>
  <cp:revision>363</cp:revision>
  <cp:lastPrinted>2014-12-17T13:49:29Z</cp:lastPrinted>
  <dcterms:created xsi:type="dcterms:W3CDTF">2012-11-23T05:49:54Z</dcterms:created>
  <dcterms:modified xsi:type="dcterms:W3CDTF">2018-01-23T12:11:40Z</dcterms:modified>
</cp:coreProperties>
</file>