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edu-resource.net/index.php/2013-04-13-11-53-16/metodika-cl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66429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Предметно-языковое интегрированное обучение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примере курса внеурочной деятельности «Лаборатория талантов»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Принципы </a:t>
            </a:r>
            <a:r>
              <a:rPr lang="de-DE" b="1" dirty="0" smtClean="0">
                <a:solidFill>
                  <a:srgbClr val="002060"/>
                </a:solidFill>
              </a:rPr>
              <a:t>CLIL </a:t>
            </a:r>
            <a:r>
              <a:rPr lang="ru-RU" b="1" dirty="0" smtClean="0">
                <a:solidFill>
                  <a:srgbClr val="00B050"/>
                </a:solidFill>
              </a:rPr>
              <a:t>отличаются</a:t>
            </a:r>
            <a:r>
              <a:rPr lang="ru-RU" b="1" dirty="0" smtClean="0">
                <a:solidFill>
                  <a:srgbClr val="002060"/>
                </a:solidFill>
              </a:rPr>
              <a:t> от традиционных методов, когда обучение ИЯ ограничивалось изучением новых слов, грамматики и тематических бесед, когда каждая ошибка тут же исправлялась.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0120"/>
          </a:xfrm>
        </p:spPr>
        <p:txBody>
          <a:bodyPr>
            <a:noAutofit/>
          </a:bodyPr>
          <a:lstStyle/>
          <a:p>
            <a:r>
              <a:rPr lang="de-DE" sz="3200" dirty="0" smtClean="0">
                <a:hlinkClick r:id="rId2"/>
              </a:rPr>
              <a:t>http://</a:t>
            </a:r>
            <a:r>
              <a:rPr lang="de-DE" sz="3200" dirty="0" smtClean="0">
                <a:hlinkClick r:id="rId2"/>
              </a:rPr>
              <a:t>www.edu-resource.net/index.php/2013-04-13-11-53-16/metodika-clil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032260" cy="50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a_Lichtbrech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2544" cy="6048672"/>
          </a:xfrm>
          <a:prstGeom prst="rect">
            <a:avLst/>
          </a:prstGeom>
        </p:spPr>
      </p:pic>
      <p:pic>
        <p:nvPicPr>
          <p:cNvPr id="5" name="Рисунок 4" descr="Nata_Regenbo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2656"/>
            <a:ext cx="4435205" cy="58326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istungsbuch_N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32440" cy="59842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istungsbuch_Sas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675" y="260648"/>
            <a:ext cx="8575539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Что такое </a:t>
            </a:r>
            <a:r>
              <a:rPr lang="de-DE" sz="5400" b="1" dirty="0" smtClean="0">
                <a:solidFill>
                  <a:srgbClr val="002060"/>
                </a:solidFill>
              </a:rPr>
              <a:t>CLIL?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6000" b="1" dirty="0" smtClean="0">
                <a:solidFill>
                  <a:srgbClr val="002060"/>
                </a:solidFill>
              </a:rPr>
              <a:t>C </a:t>
            </a:r>
            <a:r>
              <a:rPr lang="de-DE" sz="6000" b="1" dirty="0" smtClean="0"/>
              <a:t>– Content </a:t>
            </a:r>
            <a:r>
              <a:rPr lang="de-DE" sz="5400" dirty="0" err="1" smtClean="0"/>
              <a:t>and</a:t>
            </a:r>
            <a:endParaRPr lang="de-DE" sz="6000" b="1" dirty="0" smtClean="0"/>
          </a:p>
          <a:p>
            <a:pPr>
              <a:buNone/>
            </a:pPr>
            <a:r>
              <a:rPr lang="de-DE" sz="6000" b="1" dirty="0" smtClean="0">
                <a:solidFill>
                  <a:srgbClr val="002060"/>
                </a:solidFill>
              </a:rPr>
              <a:t>L </a:t>
            </a:r>
            <a:r>
              <a:rPr lang="de-DE" sz="6000" b="1" dirty="0" smtClean="0"/>
              <a:t>– Language</a:t>
            </a:r>
          </a:p>
          <a:p>
            <a:pPr>
              <a:buNone/>
            </a:pPr>
            <a:r>
              <a:rPr lang="de-DE" sz="6000" b="1" dirty="0" smtClean="0">
                <a:solidFill>
                  <a:srgbClr val="002060"/>
                </a:solidFill>
              </a:rPr>
              <a:t>I </a:t>
            </a:r>
            <a:r>
              <a:rPr lang="de-DE" sz="6000" b="1" dirty="0" smtClean="0"/>
              <a:t>–</a:t>
            </a:r>
            <a:r>
              <a:rPr lang="de-DE" sz="6000" b="1" dirty="0" smtClean="0">
                <a:solidFill>
                  <a:srgbClr val="002060"/>
                </a:solidFill>
              </a:rPr>
              <a:t> </a:t>
            </a:r>
            <a:r>
              <a:rPr lang="de-DE" sz="6000" b="1" dirty="0" smtClean="0"/>
              <a:t>Integrated</a:t>
            </a:r>
          </a:p>
          <a:p>
            <a:pPr>
              <a:buNone/>
            </a:pPr>
            <a:r>
              <a:rPr lang="de-DE" sz="6000" b="1" dirty="0" smtClean="0">
                <a:solidFill>
                  <a:srgbClr val="002060"/>
                </a:solidFill>
              </a:rPr>
              <a:t>L </a:t>
            </a:r>
            <a:r>
              <a:rPr lang="de-DE" sz="6000" b="1" dirty="0" smtClean="0"/>
              <a:t>– Learning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CLIL - </a:t>
            </a:r>
            <a:r>
              <a:rPr lang="ru-RU" sz="4800" b="1" dirty="0" smtClean="0">
                <a:solidFill>
                  <a:srgbClr val="002060"/>
                </a:solidFill>
              </a:rPr>
              <a:t>изучение </a:t>
            </a:r>
            <a:r>
              <a:rPr lang="de-DE" sz="4800" b="1" dirty="0" smtClean="0">
                <a:solidFill>
                  <a:srgbClr val="002060"/>
                </a:solidFill>
              </a:rPr>
              <a:t>(</a:t>
            </a:r>
            <a:r>
              <a:rPr lang="ru-RU" sz="4800" b="1" dirty="0" smtClean="0">
                <a:solidFill>
                  <a:srgbClr val="002060"/>
                </a:solidFill>
              </a:rPr>
              <a:t>второго</a:t>
            </a:r>
            <a:r>
              <a:rPr lang="de-DE" sz="4800" b="1" dirty="0" smtClean="0">
                <a:solidFill>
                  <a:srgbClr val="002060"/>
                </a:solidFill>
              </a:rPr>
              <a:t>)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языка, как инструмента для изучения других </a:t>
            </a:r>
            <a:r>
              <a:rPr lang="ru-RU" sz="4800" b="1" dirty="0" smtClean="0">
                <a:solidFill>
                  <a:srgbClr val="002060"/>
                </a:solidFill>
              </a:rPr>
              <a:t>предметов, </a:t>
            </a:r>
            <a:r>
              <a:rPr lang="ru-RU" sz="4800" b="1" dirty="0" smtClean="0">
                <a:solidFill>
                  <a:srgbClr val="002060"/>
                </a:solidFill>
              </a:rPr>
              <a:t>формируя у учащегося потребность в учёбе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CLIL </a:t>
            </a:r>
            <a:r>
              <a:rPr lang="ru-RU" sz="4000" b="1" dirty="0" smtClean="0">
                <a:solidFill>
                  <a:srgbClr val="002060"/>
                </a:solidFill>
              </a:rPr>
              <a:t>– подход в методике, который </a:t>
            </a:r>
            <a:r>
              <a:rPr lang="ru-RU" sz="4000" b="1" dirty="0" smtClean="0">
                <a:solidFill>
                  <a:srgbClr val="002060"/>
                </a:solidFill>
              </a:rPr>
              <a:t>позволяет сформировать у учащихся лингвистические и коммуникативные компетенции на неродном языке в том же учебном контексте, в котором у них происходит формирование и развитие </a:t>
            </a:r>
            <a:r>
              <a:rPr lang="ru-RU" sz="4000" b="1" dirty="0" err="1" smtClean="0">
                <a:solidFill>
                  <a:srgbClr val="002060"/>
                </a:solidFill>
              </a:rPr>
              <a:t>общеучебных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знаний и умений.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Преимущества </a:t>
            </a:r>
            <a:r>
              <a:rPr lang="de-DE" b="1" dirty="0" smtClean="0">
                <a:solidFill>
                  <a:srgbClr val="002060"/>
                </a:solidFill>
              </a:rPr>
              <a:t>CLIL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Повышение </a:t>
            </a:r>
            <a:r>
              <a:rPr lang="ru-RU" sz="2800" dirty="0" smtClean="0">
                <a:solidFill>
                  <a:srgbClr val="002060"/>
                </a:solidFill>
              </a:rPr>
              <a:t>мотивации к изучению </a:t>
            </a:r>
            <a:r>
              <a:rPr lang="ru-RU" sz="2800" dirty="0" smtClean="0">
                <a:solidFill>
                  <a:srgbClr val="002060"/>
                </a:solidFill>
              </a:rPr>
              <a:t>иностранных языков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у </a:t>
            </a:r>
            <a:r>
              <a:rPr lang="ru-RU" sz="2800" dirty="0" smtClean="0">
                <a:solidFill>
                  <a:srgbClr val="002060"/>
                </a:solidFill>
              </a:rPr>
              <a:t>обучающихся. </a:t>
            </a:r>
            <a:endParaRPr lang="de-DE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Изучение </a:t>
            </a:r>
            <a:r>
              <a:rPr lang="ru-RU" sz="2800" dirty="0" smtClean="0">
                <a:solidFill>
                  <a:srgbClr val="002060"/>
                </a:solidFill>
              </a:rPr>
              <a:t>языка </a:t>
            </a:r>
            <a:r>
              <a:rPr lang="ru-RU" sz="2800" dirty="0" smtClean="0">
                <a:solidFill>
                  <a:srgbClr val="002060"/>
                </a:solidFill>
              </a:rPr>
              <a:t>становится </a:t>
            </a:r>
            <a:r>
              <a:rPr lang="ru-RU" sz="2800" dirty="0" smtClean="0">
                <a:solidFill>
                  <a:srgbClr val="002060"/>
                </a:solidFill>
              </a:rPr>
              <a:t>более </a:t>
            </a:r>
            <a:r>
              <a:rPr lang="ru-RU" sz="2800" dirty="0" err="1" smtClean="0">
                <a:solidFill>
                  <a:srgbClr val="002060"/>
                </a:solidFill>
              </a:rPr>
              <a:t>целенаправ-ленным</a:t>
            </a:r>
            <a:r>
              <a:rPr lang="ru-RU" sz="2800" dirty="0" smtClean="0">
                <a:solidFill>
                  <a:srgbClr val="002060"/>
                </a:solidFill>
              </a:rPr>
              <a:t>, так как язык используется для решения конкретных коммуникативных задач. </a:t>
            </a:r>
            <a:endParaRPr lang="de-DE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Обучающийся «пропускает </a:t>
            </a:r>
            <a:r>
              <a:rPr lang="ru-RU" sz="2800" dirty="0" smtClean="0">
                <a:solidFill>
                  <a:srgbClr val="002060"/>
                </a:solidFill>
              </a:rPr>
              <a:t>через </a:t>
            </a:r>
            <a:r>
              <a:rPr lang="ru-RU" sz="2800" dirty="0" smtClean="0">
                <a:solidFill>
                  <a:srgbClr val="002060"/>
                </a:solidFill>
              </a:rPr>
              <a:t>себя» большой </a:t>
            </a:r>
            <a:r>
              <a:rPr lang="ru-RU" sz="2800" dirty="0" smtClean="0">
                <a:solidFill>
                  <a:srgbClr val="002060"/>
                </a:solidFill>
              </a:rPr>
              <a:t>объем языкового материала, что представляет </a:t>
            </a:r>
            <a:r>
              <a:rPr lang="ru-RU" sz="2800" dirty="0" smtClean="0">
                <a:solidFill>
                  <a:srgbClr val="002060"/>
                </a:solidFill>
              </a:rPr>
              <a:t>собой </a:t>
            </a:r>
            <a:r>
              <a:rPr lang="ru-RU" sz="2800" dirty="0" smtClean="0">
                <a:solidFill>
                  <a:srgbClr val="002060"/>
                </a:solidFill>
              </a:rPr>
              <a:t>погружение в </a:t>
            </a:r>
            <a:r>
              <a:rPr lang="ru-RU" sz="2800" dirty="0" smtClean="0">
                <a:solidFill>
                  <a:srgbClr val="002060"/>
                </a:solidFill>
              </a:rPr>
              <a:t>языковую </a:t>
            </a:r>
            <a:r>
              <a:rPr lang="ru-RU" sz="2800" dirty="0" smtClean="0">
                <a:solidFill>
                  <a:srgbClr val="002060"/>
                </a:solidFill>
              </a:rPr>
              <a:t>среду. </a:t>
            </a:r>
            <a:endParaRPr lang="de-DE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Пополнение </a:t>
            </a:r>
            <a:r>
              <a:rPr lang="ru-RU" sz="2800" dirty="0" smtClean="0">
                <a:solidFill>
                  <a:srgbClr val="002060"/>
                </a:solidFill>
              </a:rPr>
              <a:t>словарного запаса обучающегося предметной </a:t>
            </a:r>
            <a:r>
              <a:rPr lang="ru-RU" sz="2800" dirty="0" smtClean="0">
                <a:solidFill>
                  <a:srgbClr val="002060"/>
                </a:solidFill>
              </a:rPr>
              <a:t>терминологией.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Подготовка учащегося </a:t>
            </a:r>
            <a:r>
              <a:rPr lang="ru-RU" sz="2800" dirty="0" smtClean="0">
                <a:solidFill>
                  <a:srgbClr val="002060"/>
                </a:solidFill>
              </a:rPr>
              <a:t>к дальнейшему изучению и применению полученных знаний и </a:t>
            </a:r>
            <a:r>
              <a:rPr lang="ru-RU" sz="2800" dirty="0" smtClean="0">
                <a:solidFill>
                  <a:srgbClr val="002060"/>
                </a:solidFill>
              </a:rPr>
              <a:t>умений.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Требования к учителю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Высокий уровень владения иностранным языком.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Новый подход </a:t>
            </a:r>
            <a:r>
              <a:rPr lang="ru-RU" sz="2800" dirty="0" smtClean="0">
                <a:solidFill>
                  <a:srgbClr val="002060"/>
                </a:solidFill>
              </a:rPr>
              <a:t>к проведению </a:t>
            </a:r>
            <a:r>
              <a:rPr lang="ru-RU" sz="2800" dirty="0" smtClean="0">
                <a:solidFill>
                  <a:srgbClr val="002060"/>
                </a:solidFill>
              </a:rPr>
              <a:t>занятий: использование разнообразных форм </a:t>
            </a:r>
            <a:r>
              <a:rPr lang="ru-RU" sz="2800" dirty="0" smtClean="0">
                <a:solidFill>
                  <a:srgbClr val="002060"/>
                </a:solidFill>
              </a:rPr>
              <a:t>подачи материала, организации </a:t>
            </a:r>
            <a:r>
              <a:rPr lang="ru-RU" sz="2800" dirty="0" smtClean="0">
                <a:solidFill>
                  <a:srgbClr val="002060"/>
                </a:solidFill>
              </a:rPr>
              <a:t>учебной деятельности обучающихся, акцент </a:t>
            </a:r>
            <a:r>
              <a:rPr lang="ru-RU" sz="2800" dirty="0" smtClean="0">
                <a:solidFill>
                  <a:srgbClr val="002060"/>
                </a:solidFill>
              </a:rPr>
              <a:t>на индивидуальную и творческую деятельность учащихся.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Изучение </a:t>
            </a:r>
            <a:r>
              <a:rPr lang="ru-RU" sz="2800" dirty="0" smtClean="0">
                <a:solidFill>
                  <a:srgbClr val="002060"/>
                </a:solidFill>
              </a:rPr>
              <a:t>основных предметов </a:t>
            </a:r>
            <a:r>
              <a:rPr lang="ru-RU" sz="2800" dirty="0" smtClean="0">
                <a:solidFill>
                  <a:srgbClr val="002060"/>
                </a:solidFill>
              </a:rPr>
              <a:t>должно </a:t>
            </a:r>
            <a:r>
              <a:rPr lang="ru-RU" sz="2800" dirty="0" smtClean="0">
                <a:solidFill>
                  <a:srgbClr val="002060"/>
                </a:solidFill>
              </a:rPr>
              <a:t>происходить в рамках </a:t>
            </a:r>
            <a:r>
              <a:rPr lang="ru-RU" sz="2800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sz="2800" dirty="0" smtClean="0">
                <a:solidFill>
                  <a:srgbClr val="002060"/>
                </a:solidFill>
              </a:rPr>
              <a:t> и коммуникативного подхода, свойственного занятиям </a:t>
            </a:r>
            <a:r>
              <a:rPr lang="ru-RU" sz="2800" dirty="0" smtClean="0">
                <a:solidFill>
                  <a:srgbClr val="002060"/>
                </a:solidFill>
              </a:rPr>
              <a:t>иностранным языком (для </a:t>
            </a:r>
            <a:r>
              <a:rPr lang="ru-RU" sz="2800" dirty="0" smtClean="0">
                <a:solidFill>
                  <a:srgbClr val="002060"/>
                </a:solidFill>
              </a:rPr>
              <a:t>учащихся </a:t>
            </a:r>
            <a:r>
              <a:rPr lang="ru-RU" sz="2800" dirty="0" smtClean="0">
                <a:solidFill>
                  <a:srgbClr val="002060"/>
                </a:solidFill>
              </a:rPr>
              <a:t>это намного </a:t>
            </a:r>
            <a:r>
              <a:rPr lang="ru-RU" sz="2800" dirty="0" smtClean="0">
                <a:solidFill>
                  <a:srgbClr val="002060"/>
                </a:solidFill>
              </a:rPr>
              <a:t>интереснее и </a:t>
            </a:r>
            <a:r>
              <a:rPr lang="ru-RU" sz="2800" dirty="0" smtClean="0">
                <a:solidFill>
                  <a:srgbClr val="002060"/>
                </a:solidFill>
              </a:rPr>
              <a:t>эффективнее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Способы, помогающие учащимся понять содержание материала, изучаемого на </a:t>
            </a:r>
            <a:r>
              <a:rPr lang="ru-RU" sz="4000" b="1" dirty="0" smtClean="0">
                <a:solidFill>
                  <a:srgbClr val="002060"/>
                </a:solidFill>
              </a:rPr>
              <a:t>иностранном </a:t>
            </a:r>
            <a:r>
              <a:rPr lang="ru-RU" sz="4000" b="1" dirty="0" smtClean="0">
                <a:solidFill>
                  <a:srgbClr val="002060"/>
                </a:solidFill>
              </a:rPr>
              <a:t>языке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536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</a:t>
            </a:r>
            <a:r>
              <a:rPr lang="ru-RU" sz="3600" dirty="0" smtClean="0"/>
              <a:t>начальном этапе </a:t>
            </a:r>
            <a:r>
              <a:rPr lang="ru-RU" sz="3600" dirty="0" smtClean="0"/>
              <a:t>учащиеся реагируют на родном языке.</a:t>
            </a:r>
          </a:p>
          <a:p>
            <a:r>
              <a:rPr lang="ru-RU" sz="3600" dirty="0" smtClean="0"/>
              <a:t>Использование интерактивных методов, наглядности, жестов и мимики.</a:t>
            </a:r>
          </a:p>
          <a:p>
            <a:r>
              <a:rPr lang="ru-RU" sz="3600" dirty="0" smtClean="0"/>
              <a:t>Учитель говорит </a:t>
            </a:r>
            <a:r>
              <a:rPr lang="ru-RU" sz="3600" dirty="0" smtClean="0"/>
              <a:t>просто, используя часто встречающиеся слова и </a:t>
            </a:r>
            <a:r>
              <a:rPr lang="ru-RU" sz="3600" dirty="0" smtClean="0"/>
              <a:t>выражения, и довольно медленно.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Способы, помогающие учащимся понять содержание материала, изучаемого на </a:t>
            </a:r>
            <a:r>
              <a:rPr lang="ru-RU" sz="4000" b="1" dirty="0" smtClean="0">
                <a:solidFill>
                  <a:srgbClr val="002060"/>
                </a:solidFill>
              </a:rPr>
              <a:t>иностранном </a:t>
            </a:r>
            <a:r>
              <a:rPr lang="ru-RU" sz="4000" b="1" dirty="0" smtClean="0">
                <a:solidFill>
                  <a:srgbClr val="002060"/>
                </a:solidFill>
              </a:rPr>
              <a:t>языке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752528"/>
          </a:xfrm>
        </p:spPr>
        <p:txBody>
          <a:bodyPr>
            <a:noAutofit/>
          </a:bodyPr>
          <a:lstStyle/>
          <a:p>
            <a:r>
              <a:rPr lang="ru-RU" dirty="0" smtClean="0"/>
              <a:t>Учитель показывает </a:t>
            </a:r>
            <a:r>
              <a:rPr lang="ru-RU" dirty="0" smtClean="0"/>
              <a:t>на примерах, как можно использовать новые слова и выражения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Учитель повторяет </a:t>
            </a:r>
            <a:r>
              <a:rPr lang="ru-RU" dirty="0" smtClean="0"/>
              <a:t>часто используемые повседневные слова и выражения в реальной </a:t>
            </a:r>
            <a:r>
              <a:rPr lang="ru-RU" dirty="0" smtClean="0"/>
              <a:t>жизни.</a:t>
            </a:r>
          </a:p>
          <a:p>
            <a:r>
              <a:rPr lang="ru-RU" dirty="0" smtClean="0"/>
              <a:t>Учитель создаёт </a:t>
            </a:r>
            <a:r>
              <a:rPr lang="ru-RU" dirty="0" smtClean="0"/>
              <a:t>условия для физической </a:t>
            </a:r>
            <a:r>
              <a:rPr lang="ru-RU" dirty="0" smtClean="0"/>
              <a:t>активности</a:t>
            </a:r>
            <a:r>
              <a:rPr lang="ru-RU" dirty="0" smtClean="0"/>
              <a:t>, так как с помощью практических действий </a:t>
            </a:r>
            <a:r>
              <a:rPr lang="ru-RU" dirty="0" smtClean="0"/>
              <a:t>учащиеся </a:t>
            </a:r>
            <a:r>
              <a:rPr lang="ru-RU" dirty="0" smtClean="0"/>
              <a:t>лучше всего овладевают языком.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принципы </a:t>
            </a:r>
            <a:r>
              <a:rPr lang="de-DE" b="1" dirty="0" smtClean="0">
                <a:solidFill>
                  <a:srgbClr val="002060"/>
                </a:solidFill>
              </a:rPr>
              <a:t>CLIL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совпадают</a:t>
            </a:r>
            <a:r>
              <a:rPr lang="ru-RU" b="1" dirty="0" smtClean="0">
                <a:solidFill>
                  <a:srgbClr val="002060"/>
                </a:solidFill>
              </a:rPr>
              <a:t> с </a:t>
            </a:r>
            <a:r>
              <a:rPr lang="ru-RU" b="1" dirty="0" smtClean="0">
                <a:solidFill>
                  <a:srgbClr val="002060"/>
                </a:solidFill>
              </a:rPr>
              <a:t>современными </a:t>
            </a:r>
            <a:r>
              <a:rPr lang="ru-RU" b="1" dirty="0" smtClean="0">
                <a:solidFill>
                  <a:srgbClr val="002060"/>
                </a:solidFill>
              </a:rPr>
              <a:t>принципами обучения </a:t>
            </a:r>
            <a:r>
              <a:rPr lang="ru-RU" b="1" dirty="0" smtClean="0">
                <a:solidFill>
                  <a:srgbClr val="002060"/>
                </a:solidFill>
              </a:rPr>
              <a:t>ИЯ, </a:t>
            </a:r>
            <a:r>
              <a:rPr lang="ru-RU" b="1" dirty="0" smtClean="0">
                <a:solidFill>
                  <a:srgbClr val="002060"/>
                </a:solidFill>
              </a:rPr>
              <a:t>где </a:t>
            </a:r>
            <a:r>
              <a:rPr lang="ru-RU" b="1" dirty="0" smtClean="0">
                <a:solidFill>
                  <a:srgbClr val="002060"/>
                </a:solidFill>
              </a:rPr>
              <a:t>говорят </a:t>
            </a:r>
            <a:r>
              <a:rPr lang="ru-RU" b="1" dirty="0" smtClean="0">
                <a:solidFill>
                  <a:srgbClr val="002060"/>
                </a:solidFill>
              </a:rPr>
              <a:t>об интегрированном, основанном на содержании, коммуникативном или функциональном обучении языку. 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Предметно-языковое интегрированное обучение</vt:lpstr>
      <vt:lpstr>Что такое CLIL?</vt:lpstr>
      <vt:lpstr>CLIL - изучение (второго) языка, как инструмента для изучения других предметов, формируя у учащегося потребность в учёбе</vt:lpstr>
      <vt:lpstr>CLIL – подход в методике, который позволяет сформировать у учащихся лингвистические и коммуникативные компетенции на неродном языке в том же учебном контексте, в котором у них происходит формирование и развитие общеучебных знаний и умений.</vt:lpstr>
      <vt:lpstr>Преимущества CLIL</vt:lpstr>
      <vt:lpstr>Требования к учителю</vt:lpstr>
      <vt:lpstr>Способы, помогающие учащимся понять содержание материала, изучаемого на иностранном языке</vt:lpstr>
      <vt:lpstr>Способы, помогающие учащимся понять содержание материала, изучаемого на иностранном языке</vt:lpstr>
      <vt:lpstr>Основные принципы CLIL совпадают с современными принципами обучения ИЯ, где говорят об интегрированном, основанном на содержании, коммуникативном или функциональном обучении языку. </vt:lpstr>
      <vt:lpstr>Принципы CLIL отличаются от традиционных методов, когда обучение ИЯ ограничивалось изучением новых слов, грамматики и тематических бесед, когда каждая ошибка тут же исправлялась.</vt:lpstr>
      <vt:lpstr>http://www.edu-resource.net/index.php/2013-04-13-11-53-16/metodika-clil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Предметно-языковое интегрированное обучение</dc:title>
  <dc:creator>hp</dc:creator>
  <cp:lastModifiedBy>hp</cp:lastModifiedBy>
  <cp:revision>6</cp:revision>
  <dcterms:created xsi:type="dcterms:W3CDTF">2017-04-11T06:14:16Z</dcterms:created>
  <dcterms:modified xsi:type="dcterms:W3CDTF">2017-04-11T07:29:28Z</dcterms:modified>
</cp:coreProperties>
</file>