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660066"/>
    <a:srgbClr val="B3E3FB"/>
    <a:srgbClr val="0033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98C1A-43BB-49CA-A88E-EAB27D42F73A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59DC0-4D25-49BE-A71C-279B43412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ссылке </a:t>
            </a:r>
            <a:r>
              <a:rPr lang="ru-RU" smtClean="0"/>
              <a:t>открывается задание в сети Интернет.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59DC0-4D25-49BE-A71C-279B43412E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клику мыши появляется увеличение</a:t>
            </a:r>
            <a:r>
              <a:rPr lang="ru-RU" baseline="0" dirty="0" smtClean="0"/>
              <a:t> на части электронного адреса </a:t>
            </a:r>
            <a:r>
              <a:rPr lang="de-DE" baseline="0" dirty="0" smtClean="0"/>
              <a:t>reisen.de</a:t>
            </a:r>
            <a:r>
              <a:rPr lang="ru-RU" baseline="0" dirty="0" smtClean="0"/>
              <a:t>. По второму клику лупа исчезает.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59DC0-4D25-49BE-A71C-279B43412E6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Цвет подписи соответствует роду имени существительного.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59DC0-4D25-49BE-A71C-279B43412E6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59DC0-4D25-49BE-A71C-279B43412E6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66895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</a:t>
            </a:r>
            <a:r>
              <a:rPr lang="de-DE" b="1" dirty="0" err="1" smtClean="0">
                <a:solidFill>
                  <a:srgbClr val="660066"/>
                </a:solidFill>
              </a:rPr>
              <a:t>rdnet</a:t>
            </a:r>
            <a:r>
              <a:rPr lang="de-DE" b="1" dirty="0" smtClean="0">
                <a:solidFill>
                  <a:srgbClr val="660066"/>
                </a:solidFill>
              </a:rPr>
              <a:t> Verben den Pronomen zu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8211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u="sng" dirty="0" smtClean="0">
                <a:hlinkClick r:id="rId3"/>
              </a:rPr>
              <a:t>https://learningapps.org/6689572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5264" y="0"/>
            <a:ext cx="3538736" cy="850106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die Schweiz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Bern_clock-towe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5" y="260648"/>
            <a:ext cx="3548093" cy="2664295"/>
          </a:xfrm>
          <a:prstGeom prst="rect">
            <a:avLst/>
          </a:prstGeom>
        </p:spPr>
      </p:pic>
      <p:pic>
        <p:nvPicPr>
          <p:cNvPr id="7" name="Рисунок 6" descr="Bern_Einsteinhau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3789040"/>
            <a:ext cx="3564396" cy="2376264"/>
          </a:xfrm>
          <a:prstGeom prst="rect">
            <a:avLst/>
          </a:prstGeom>
        </p:spPr>
      </p:pic>
      <p:pic>
        <p:nvPicPr>
          <p:cNvPr id="8" name="Рисунок 7" descr="Bern_Parlamen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60032" y="764704"/>
            <a:ext cx="3888432" cy="238145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851920" y="764704"/>
            <a:ext cx="2160240" cy="1224136"/>
            <a:chOff x="3635896" y="3140969"/>
            <a:chExt cx="1872208" cy="1080120"/>
          </a:xfrm>
        </p:grpSpPr>
        <p:sp>
          <p:nvSpPr>
            <p:cNvPr id="4" name="Овал 3"/>
            <p:cNvSpPr/>
            <p:nvPr/>
          </p:nvSpPr>
          <p:spPr>
            <a:xfrm>
              <a:off x="3635896" y="3140969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47931" y="3268042"/>
              <a:ext cx="1212706" cy="814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Bern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  <p:pic>
        <p:nvPicPr>
          <p:cNvPr id="9" name="Рисунок 8" descr="Bern_Bärengrabe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6056" y="3789040"/>
            <a:ext cx="3168352" cy="2376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2852936"/>
            <a:ext cx="362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Zeitglockenturm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6093296"/>
            <a:ext cx="3067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Bärengraben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3068960"/>
            <a:ext cx="2622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Parlament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6093296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Einsteinhaus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0"/>
            <a:ext cx="3250704" cy="778098"/>
          </a:xfrm>
        </p:spPr>
        <p:txBody>
          <a:bodyPr>
            <a:no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die Schweiz</a:t>
            </a:r>
            <a:endParaRPr lang="ru-RU" sz="4800" dirty="0"/>
          </a:p>
        </p:txBody>
      </p:sp>
      <p:pic>
        <p:nvPicPr>
          <p:cNvPr id="6" name="Рисунок 5" descr="Basel_Mittlere_Rheinbrück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4048" y="764704"/>
            <a:ext cx="3356567" cy="2232248"/>
          </a:xfrm>
          <a:prstGeom prst="rect">
            <a:avLst/>
          </a:prstGeom>
        </p:spPr>
      </p:pic>
      <p:pic>
        <p:nvPicPr>
          <p:cNvPr id="7" name="Рисунок 6" descr="Basel_Rathaus_Marktplatz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3568" y="332656"/>
            <a:ext cx="3264363" cy="2304256"/>
          </a:xfrm>
          <a:prstGeom prst="rect">
            <a:avLst/>
          </a:prstGeom>
        </p:spPr>
      </p:pic>
      <p:pic>
        <p:nvPicPr>
          <p:cNvPr id="8" name="Рисунок 7" descr="Basel_Spalentor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1600" y="3429000"/>
            <a:ext cx="2246649" cy="28083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3608" y="2564904"/>
            <a:ext cx="2239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Rathaus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6093296"/>
            <a:ext cx="2507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</a:t>
            </a:r>
            <a:r>
              <a:rPr lang="de-DE" sz="3200" b="1" dirty="0" err="1" smtClean="0">
                <a:solidFill>
                  <a:srgbClr val="006600"/>
                </a:solidFill>
              </a:rPr>
              <a:t>Spalentor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2405" y="2852936"/>
            <a:ext cx="4421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Mittlere Rheinbrücke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6093296"/>
            <a:ext cx="2899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Roche-Turm</a:t>
            </a:r>
            <a:endParaRPr lang="ru-RU" sz="3200" b="1" dirty="0">
              <a:solidFill>
                <a:srgbClr val="0033CC"/>
              </a:solidFill>
            </a:endParaRPr>
          </a:p>
        </p:txBody>
      </p:sp>
      <p:pic>
        <p:nvPicPr>
          <p:cNvPr id="15" name="Рисунок 14" descr="Basel_Roche-Turm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788024" y="3645024"/>
            <a:ext cx="3477344" cy="259120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275856" y="3501008"/>
            <a:ext cx="2232248" cy="1152128"/>
            <a:chOff x="3635896" y="3140968"/>
            <a:chExt cx="1872208" cy="1080120"/>
          </a:xfrm>
        </p:grpSpPr>
        <p:sp>
          <p:nvSpPr>
            <p:cNvPr id="4" name="Овал 3"/>
            <p:cNvSpPr/>
            <p:nvPr/>
          </p:nvSpPr>
          <p:spPr>
            <a:xfrm>
              <a:off x="3635896" y="3140968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77471" y="3275983"/>
              <a:ext cx="1345318" cy="629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Basel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0"/>
            <a:ext cx="3178696" cy="922114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die Schweiz</a:t>
            </a:r>
            <a:endParaRPr lang="ru-RU" sz="4800" dirty="0"/>
          </a:p>
        </p:txBody>
      </p:sp>
      <p:pic>
        <p:nvPicPr>
          <p:cNvPr id="6" name="Рисунок 5" descr="Genf_Die Mauer der Reformatoren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39552" y="476672"/>
            <a:ext cx="3384376" cy="2538282"/>
          </a:xfrm>
          <a:prstGeom prst="rect">
            <a:avLst/>
          </a:prstGeom>
        </p:spPr>
      </p:pic>
      <p:pic>
        <p:nvPicPr>
          <p:cNvPr id="7" name="Рисунок 6" descr="Genf_Fontaen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8064" y="836712"/>
            <a:ext cx="3527503" cy="2232248"/>
          </a:xfrm>
          <a:prstGeom prst="rect">
            <a:avLst/>
          </a:prstGeom>
        </p:spPr>
      </p:pic>
      <p:pic>
        <p:nvPicPr>
          <p:cNvPr id="8" name="Рисунок 7" descr="Genf_Internationales Rotkreuz und Rothalbmondmuseum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573016"/>
            <a:ext cx="3370029" cy="2520280"/>
          </a:xfrm>
          <a:prstGeom prst="rect">
            <a:avLst/>
          </a:prstGeom>
        </p:spPr>
      </p:pic>
      <p:pic>
        <p:nvPicPr>
          <p:cNvPr id="10" name="Рисунок 9" descr="Genf_Altstadt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8064" y="3717032"/>
            <a:ext cx="3360373" cy="2520280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707904" y="764704"/>
            <a:ext cx="2088232" cy="1296144"/>
            <a:chOff x="3635896" y="3140968"/>
            <a:chExt cx="1872208" cy="1080120"/>
          </a:xfrm>
        </p:grpSpPr>
        <p:sp>
          <p:nvSpPr>
            <p:cNvPr id="4" name="Овал 3"/>
            <p:cNvSpPr/>
            <p:nvPr/>
          </p:nvSpPr>
          <p:spPr>
            <a:xfrm>
              <a:off x="3635896" y="3140968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29573" y="3320988"/>
              <a:ext cx="1229984" cy="629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Genf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41650" y="2996952"/>
            <a:ext cx="4602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 smtClean="0">
                <a:solidFill>
                  <a:srgbClr val="0033CC"/>
                </a:solidFill>
              </a:rPr>
              <a:t>Jet d</a:t>
            </a:r>
            <a:r>
              <a:rPr lang="en-US" sz="3000" b="1" dirty="0" smtClean="0">
                <a:solidFill>
                  <a:srgbClr val="0033CC"/>
                </a:solidFill>
              </a:rPr>
              <a:t>’eau (</a:t>
            </a:r>
            <a:r>
              <a:rPr lang="en-US" sz="3000" b="1" dirty="0" err="1" smtClean="0">
                <a:solidFill>
                  <a:srgbClr val="0033CC"/>
                </a:solidFill>
              </a:rPr>
              <a:t>der</a:t>
            </a:r>
            <a:r>
              <a:rPr lang="en-US" sz="3000" b="1" dirty="0" smtClean="0">
                <a:solidFill>
                  <a:srgbClr val="0033CC"/>
                </a:solidFill>
              </a:rPr>
              <a:t> </a:t>
            </a:r>
            <a:r>
              <a:rPr lang="en-US" sz="3000" b="1" dirty="0" err="1" smtClean="0">
                <a:solidFill>
                  <a:srgbClr val="0033CC"/>
                </a:solidFill>
              </a:rPr>
              <a:t>Wasserstrahl</a:t>
            </a:r>
            <a:r>
              <a:rPr lang="en-US" sz="3000" b="1" dirty="0" smtClean="0">
                <a:solidFill>
                  <a:srgbClr val="0033CC"/>
                </a:solidFill>
              </a:rPr>
              <a:t>)</a:t>
            </a:r>
            <a:endParaRPr lang="ru-RU" sz="30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6093296"/>
            <a:ext cx="2158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Altstadt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924944"/>
            <a:ext cx="4469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C00000"/>
                </a:solidFill>
              </a:rPr>
              <a:t>die Mauer der Reformatoren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067655"/>
            <a:ext cx="4680520" cy="79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2800" b="1" dirty="0" smtClean="0">
                <a:solidFill>
                  <a:srgbClr val="006600"/>
                </a:solidFill>
              </a:rPr>
              <a:t>Internationales Rotkreuz- und Rothalbmondmuseum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51520" y="2204864"/>
            <a:ext cx="8666653" cy="3668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0112" y="4869160"/>
            <a:ext cx="2098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3399"/>
                </a:solidFill>
                <a:latin typeface="Gabriola" pitchFamily="82" charset="0"/>
              </a:rPr>
              <a:t>Привет!</a:t>
            </a:r>
            <a:endParaRPr lang="ru-RU" sz="5400" b="1" dirty="0">
              <a:solidFill>
                <a:srgbClr val="003399"/>
              </a:solidFill>
              <a:latin typeface="Gabriola" pitchFamily="82" charset="0"/>
            </a:endParaRPr>
          </a:p>
        </p:txBody>
      </p:sp>
      <p:pic>
        <p:nvPicPr>
          <p:cNvPr id="8" name="Рисунок 7" descr="2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332656"/>
            <a:ext cx="6515100" cy="1638300"/>
          </a:xfrm>
          <a:prstGeom prst="rect">
            <a:avLst/>
          </a:prstGeom>
        </p:spPr>
      </p:pic>
      <p:pic>
        <p:nvPicPr>
          <p:cNvPr id="9" name="Рисунок 8" descr="2b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84168" y="260648"/>
            <a:ext cx="2637241" cy="172819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479704" y="0"/>
            <a:ext cx="2664296" cy="2808312"/>
            <a:chOff x="-2412776" y="1124744"/>
            <a:chExt cx="2664296" cy="2808312"/>
          </a:xfrm>
        </p:grpSpPr>
        <p:pic>
          <p:nvPicPr>
            <p:cNvPr id="14" name="Рисунок 13" descr="3a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-2196752" y="1268760"/>
              <a:ext cx="2196752" cy="1368152"/>
            </a:xfrm>
            <a:prstGeom prst="rect">
              <a:avLst/>
            </a:prstGeom>
          </p:spPr>
        </p:pic>
        <p:sp>
          <p:nvSpPr>
            <p:cNvPr id="10" name="Кольцо 9"/>
            <p:cNvSpPr/>
            <p:nvPr/>
          </p:nvSpPr>
          <p:spPr>
            <a:xfrm>
              <a:off x="-2412776" y="1124744"/>
              <a:ext cx="2664296" cy="1728192"/>
            </a:xfrm>
            <a:prstGeom prst="donut">
              <a:avLst>
                <a:gd name="adj" fmla="val 11725"/>
              </a:avLst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-1225152" y="2780928"/>
              <a:ext cx="288032" cy="115212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3E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260648"/>
            <a:ext cx="7848872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In Russland sagt man „</a:t>
            </a:r>
            <a:r>
              <a:rPr lang="ru-RU" b="1" dirty="0" smtClean="0">
                <a:solidFill>
                  <a:srgbClr val="660066"/>
                </a:solidFill>
              </a:rPr>
              <a:t>Привет!</a:t>
            </a:r>
            <a:r>
              <a:rPr lang="de-DE" b="1" dirty="0" smtClean="0">
                <a:solidFill>
                  <a:srgbClr val="660066"/>
                </a:solidFill>
              </a:rPr>
              <a:t>“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03648" y="1628800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Deutschland sagt man 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3212976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Österreich sagt man 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4869160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der Schweiz sagt man 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hp\Desktop\ИРО\Второй язык\Горизонты_Рабочая группа\Сценарии\Horizonte5_1Kennenlernen_Stunde7\Bilder\Россия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60648"/>
            <a:ext cx="1285875" cy="857250"/>
          </a:xfrm>
          <a:prstGeom prst="rect">
            <a:avLst/>
          </a:prstGeom>
          <a:noFill/>
        </p:spPr>
      </p:pic>
      <p:pic>
        <p:nvPicPr>
          <p:cNvPr id="1027" name="Picture 3" descr="C:\Users\hp\Desktop\внеурочка\6Klasse\3_Spagetti\Bilder\Австрия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284984"/>
            <a:ext cx="1285875" cy="857250"/>
          </a:xfrm>
          <a:prstGeom prst="rect">
            <a:avLst/>
          </a:prstGeom>
          <a:noFill/>
        </p:spPr>
      </p:pic>
      <p:pic>
        <p:nvPicPr>
          <p:cNvPr id="1028" name="Picture 4" descr="C:\Users\hp\Desktop\внеурочка\6Klasse\3_Spagetti\Bilder\Швейцария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797152"/>
            <a:ext cx="1714500" cy="1143000"/>
          </a:xfrm>
          <a:prstGeom prst="rect">
            <a:avLst/>
          </a:prstGeom>
          <a:noFill/>
        </p:spPr>
      </p:pic>
      <p:pic>
        <p:nvPicPr>
          <p:cNvPr id="1029" name="Picture 5" descr="C:\Users\hp\Desktop\ИРО\Второй язык\Горизонты_Рабочая группа\Сценарии\Horizonte5_1Kennenlernen_Stunde7\Bilder\flagge-deutschland-flagge-rechteckig-50x83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1772816"/>
            <a:ext cx="131486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4104456" cy="864096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Deutschland</a:t>
            </a:r>
            <a:endParaRPr lang="ru-RU" sz="4800" b="1" dirty="0">
              <a:solidFill>
                <a:srgbClr val="660066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995936" y="3933056"/>
            <a:ext cx="2376264" cy="1584176"/>
            <a:chOff x="3635896" y="3140968"/>
            <a:chExt cx="1872208" cy="1080120"/>
          </a:xfrm>
        </p:grpSpPr>
        <p:sp>
          <p:nvSpPr>
            <p:cNvPr id="5" name="Овал 4"/>
            <p:cNvSpPr/>
            <p:nvPr/>
          </p:nvSpPr>
          <p:spPr>
            <a:xfrm>
              <a:off x="3635896" y="3140968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62830" y="3386450"/>
              <a:ext cx="1480457" cy="629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Berlin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  <p:pic>
        <p:nvPicPr>
          <p:cNvPr id="4" name="Рисунок 3" descr="Berlin_Brandenburger_Tor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11560" y="836712"/>
            <a:ext cx="3301144" cy="2376264"/>
          </a:xfrm>
          <a:prstGeom prst="rect">
            <a:avLst/>
          </a:prstGeom>
        </p:spPr>
      </p:pic>
      <p:pic>
        <p:nvPicPr>
          <p:cNvPr id="7" name="Рисунок 6" descr="Berlin_Reichstag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644008" y="764704"/>
            <a:ext cx="3944438" cy="2088232"/>
          </a:xfrm>
          <a:prstGeom prst="rect">
            <a:avLst/>
          </a:prstGeom>
        </p:spPr>
      </p:pic>
      <p:pic>
        <p:nvPicPr>
          <p:cNvPr id="8" name="Рисунок 7" descr="Berliner Maue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9552" y="3861048"/>
            <a:ext cx="3350835" cy="2232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3140968"/>
            <a:ext cx="404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Brandenburger Tor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6021288"/>
            <a:ext cx="3389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Berliner Mauer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2780928"/>
            <a:ext cx="2505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Reichstag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5648" y="6165304"/>
            <a:ext cx="316835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3200" b="1" dirty="0" smtClean="0">
                <a:solidFill>
                  <a:srgbClr val="0033CC"/>
                </a:solidFill>
              </a:rPr>
              <a:t>der Fernsehturm</a:t>
            </a:r>
            <a:endParaRPr lang="ru-RU" sz="3600" b="1" dirty="0">
              <a:solidFill>
                <a:srgbClr val="0033CC"/>
              </a:solidFill>
            </a:endParaRPr>
          </a:p>
        </p:txBody>
      </p:sp>
      <p:pic>
        <p:nvPicPr>
          <p:cNvPr id="14" name="Рисунок 13" descr="Berlin_Fernsehturm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444208" y="3501008"/>
            <a:ext cx="2120962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0"/>
            <a:ext cx="3672408" cy="778098"/>
          </a:xfrm>
        </p:spPr>
        <p:txBody>
          <a:bodyPr>
            <a:no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Deutschland</a:t>
            </a:r>
            <a:endParaRPr lang="ru-RU" sz="48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627784" y="1412776"/>
            <a:ext cx="2376264" cy="1584176"/>
            <a:chOff x="3635896" y="3140969"/>
            <a:chExt cx="1872208" cy="1080120"/>
          </a:xfrm>
        </p:grpSpPr>
        <p:sp>
          <p:nvSpPr>
            <p:cNvPr id="4" name="Овал 3"/>
            <p:cNvSpPr/>
            <p:nvPr/>
          </p:nvSpPr>
          <p:spPr>
            <a:xfrm>
              <a:off x="3635896" y="3140969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76297" y="3337353"/>
              <a:ext cx="1154659" cy="629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Köln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  <p:pic>
        <p:nvPicPr>
          <p:cNvPr id="6" name="Рисунок 5" descr="Köln_Karneval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92080" y="4077072"/>
            <a:ext cx="3571597" cy="2232248"/>
          </a:xfrm>
          <a:prstGeom prst="rect">
            <a:avLst/>
          </a:prstGeom>
        </p:spPr>
      </p:pic>
      <p:pic>
        <p:nvPicPr>
          <p:cNvPr id="7" name="Рисунок 6" descr="Köln_Schokoladenmuseum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8064" y="908720"/>
            <a:ext cx="3686810" cy="2304256"/>
          </a:xfrm>
          <a:prstGeom prst="rect">
            <a:avLst/>
          </a:prstGeom>
        </p:spPr>
      </p:pic>
      <p:pic>
        <p:nvPicPr>
          <p:cNvPr id="8" name="Рисунок 7" descr="Kölner_Dom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32656"/>
            <a:ext cx="2014850" cy="3168352"/>
          </a:xfrm>
          <a:prstGeom prst="rect">
            <a:avLst/>
          </a:prstGeom>
        </p:spPr>
      </p:pic>
      <p:pic>
        <p:nvPicPr>
          <p:cNvPr id="9" name="Рисунок 8" descr="Köln-Hohenzollern-Brücke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9552" y="4149080"/>
            <a:ext cx="3456384" cy="2160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3429000"/>
            <a:ext cx="2202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Kölner Dom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2831" y="3212976"/>
            <a:ext cx="450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Schokoladenmuseum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273225"/>
            <a:ext cx="423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Hohenzollernbrücke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6273225"/>
            <a:ext cx="2370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Karneval</a:t>
            </a:r>
            <a:endParaRPr lang="ru-RU" sz="32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11960" y="0"/>
            <a:ext cx="3816424" cy="778098"/>
          </a:xfrm>
        </p:spPr>
        <p:txBody>
          <a:bodyPr>
            <a:no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Deutschland</a:t>
            </a:r>
            <a:endParaRPr lang="ru-RU" sz="4800" dirty="0"/>
          </a:p>
        </p:txBody>
      </p:sp>
      <p:pic>
        <p:nvPicPr>
          <p:cNvPr id="7" name="Рисунок 6" descr="München_Allianz_Aren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3528" y="3861048"/>
            <a:ext cx="4185603" cy="2448272"/>
          </a:xfrm>
          <a:prstGeom prst="rect">
            <a:avLst/>
          </a:prstGeom>
        </p:spPr>
      </p:pic>
      <p:pic>
        <p:nvPicPr>
          <p:cNvPr id="8" name="Рисунок 7" descr="München_Marienplatz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188640"/>
            <a:ext cx="3341746" cy="2872023"/>
          </a:xfrm>
          <a:prstGeom prst="rect">
            <a:avLst/>
          </a:prstGeom>
        </p:spPr>
      </p:pic>
      <p:pic>
        <p:nvPicPr>
          <p:cNvPr id="9" name="Рисунок 8" descr="München_Oktoberfes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46806" y="3861048"/>
            <a:ext cx="3269812" cy="2448272"/>
          </a:xfrm>
          <a:prstGeom prst="rect">
            <a:avLst/>
          </a:prstGeom>
        </p:spPr>
      </p:pic>
      <p:pic>
        <p:nvPicPr>
          <p:cNvPr id="10" name="Рисунок 9" descr="München_bmw-welt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644008" y="836712"/>
            <a:ext cx="4032448" cy="180020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203848" y="2852936"/>
            <a:ext cx="2952328" cy="1152128"/>
            <a:chOff x="3862831" y="3239158"/>
            <a:chExt cx="2496278" cy="834637"/>
          </a:xfrm>
        </p:grpSpPr>
        <p:sp>
          <p:nvSpPr>
            <p:cNvPr id="5" name="Овал 4"/>
            <p:cNvSpPr/>
            <p:nvPr/>
          </p:nvSpPr>
          <p:spPr>
            <a:xfrm>
              <a:off x="3862831" y="3239158"/>
              <a:ext cx="2496278" cy="8346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89765" y="3337351"/>
              <a:ext cx="2057634" cy="566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6600"/>
                  </a:solidFill>
                </a:rPr>
                <a:t>München</a:t>
              </a:r>
              <a:endParaRPr lang="ru-RU" sz="40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1520" y="2924944"/>
            <a:ext cx="2947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Marienplatz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2564904"/>
            <a:ext cx="2699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BMW-Welt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6273225"/>
            <a:ext cx="3123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Allianz-Arena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6273225"/>
            <a:ext cx="2898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Oktoberfest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0"/>
            <a:ext cx="3168352" cy="850106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Österreich</a:t>
            </a:r>
            <a:endParaRPr lang="ru-RU" sz="4800" b="1" dirty="0">
              <a:solidFill>
                <a:srgbClr val="660066"/>
              </a:solidFill>
            </a:endParaRPr>
          </a:p>
        </p:txBody>
      </p:sp>
      <p:pic>
        <p:nvPicPr>
          <p:cNvPr id="6" name="Рисунок 5" descr="Wien_Stephansdom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332656"/>
            <a:ext cx="2510028" cy="2834640"/>
          </a:xfrm>
          <a:prstGeom prst="rect">
            <a:avLst/>
          </a:prstGeom>
        </p:spPr>
      </p:pic>
      <p:pic>
        <p:nvPicPr>
          <p:cNvPr id="7" name="Рисунок 6" descr="Wien_Prater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8104" y="3861048"/>
            <a:ext cx="3240360" cy="2430270"/>
          </a:xfrm>
          <a:prstGeom prst="rect">
            <a:avLst/>
          </a:prstGeom>
        </p:spPr>
      </p:pic>
      <p:pic>
        <p:nvPicPr>
          <p:cNvPr id="8" name="Рисунок 7" descr="Wien_Hunderwasser-Haus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3861048"/>
            <a:ext cx="3672408" cy="2456929"/>
          </a:xfrm>
          <a:prstGeom prst="rect">
            <a:avLst/>
          </a:prstGeom>
        </p:spPr>
      </p:pic>
      <p:pic>
        <p:nvPicPr>
          <p:cNvPr id="9" name="Рисунок 8" descr="Wien_Fiaker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580112" y="764704"/>
            <a:ext cx="3168352" cy="23013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068960"/>
            <a:ext cx="322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Stephansdom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6273225"/>
            <a:ext cx="1931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Prater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6273225"/>
            <a:ext cx="4264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das Hundertwasserhaus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996952"/>
            <a:ext cx="1919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Fiaker</a:t>
            </a:r>
            <a:endParaRPr lang="ru-RU" sz="3200" b="1" dirty="0">
              <a:solidFill>
                <a:srgbClr val="0033CC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419872" y="2276872"/>
            <a:ext cx="2376264" cy="1584176"/>
            <a:chOff x="3635896" y="3140969"/>
            <a:chExt cx="1872208" cy="1080120"/>
          </a:xfrm>
        </p:grpSpPr>
        <p:sp>
          <p:nvSpPr>
            <p:cNvPr id="4" name="Овал 3"/>
            <p:cNvSpPr/>
            <p:nvPr/>
          </p:nvSpPr>
          <p:spPr>
            <a:xfrm>
              <a:off x="3635896" y="3140969"/>
              <a:ext cx="1872208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62830" y="3337354"/>
              <a:ext cx="1341529" cy="629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6600"/>
                  </a:solidFill>
                </a:rPr>
                <a:t>Wien</a:t>
              </a:r>
              <a:endParaRPr lang="ru-RU" sz="4400" b="1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0"/>
            <a:ext cx="3106688" cy="850106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Österreich</a:t>
            </a:r>
            <a:endParaRPr lang="ru-RU" sz="4800" dirty="0"/>
          </a:p>
        </p:txBody>
      </p:sp>
      <p:pic>
        <p:nvPicPr>
          <p:cNvPr id="6" name="Рисунок 5" descr="Salzburg_Festung_Hohensalzburg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476672"/>
            <a:ext cx="3796900" cy="2430016"/>
          </a:xfrm>
          <a:prstGeom prst="rect">
            <a:avLst/>
          </a:prstGeom>
        </p:spPr>
      </p:pic>
      <p:pic>
        <p:nvPicPr>
          <p:cNvPr id="7" name="Рисунок 6" descr="Salzburg_Mozarts-geburtshaus1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8024" y="3933056"/>
            <a:ext cx="3712912" cy="2376264"/>
          </a:xfrm>
          <a:prstGeom prst="rect">
            <a:avLst/>
          </a:prstGeom>
        </p:spPr>
      </p:pic>
      <p:pic>
        <p:nvPicPr>
          <p:cNvPr id="8" name="Рисунок 7" descr="Salzburg_Mirabellgarten1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3933056"/>
            <a:ext cx="4227949" cy="2376264"/>
          </a:xfrm>
          <a:prstGeom prst="rect">
            <a:avLst/>
          </a:prstGeom>
        </p:spPr>
      </p:pic>
      <p:pic>
        <p:nvPicPr>
          <p:cNvPr id="9" name="Рисунок 8" descr="Salzburg_Mozartkugeln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516216" y="764704"/>
            <a:ext cx="2003385" cy="2592288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995936" y="1124744"/>
            <a:ext cx="2658962" cy="1296145"/>
            <a:chOff x="3952818" y="2918089"/>
            <a:chExt cx="1950440" cy="977251"/>
          </a:xfrm>
        </p:grpSpPr>
        <p:sp>
          <p:nvSpPr>
            <p:cNvPr id="4" name="Овал 3"/>
            <p:cNvSpPr/>
            <p:nvPr/>
          </p:nvSpPr>
          <p:spPr>
            <a:xfrm>
              <a:off x="3952818" y="2918089"/>
              <a:ext cx="1872208" cy="97725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58459" y="3080964"/>
              <a:ext cx="1844799" cy="566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6600"/>
                  </a:solidFill>
                </a:rPr>
                <a:t>Salzburg</a:t>
              </a:r>
              <a:endParaRPr lang="ru-RU" sz="40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2852936"/>
            <a:ext cx="4753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Festung </a:t>
            </a:r>
            <a:r>
              <a:rPr lang="de-DE" sz="3200" b="1" dirty="0" err="1" smtClean="0">
                <a:solidFill>
                  <a:srgbClr val="C00000"/>
                </a:solidFill>
              </a:rPr>
              <a:t>Hohensalzburg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6273225"/>
            <a:ext cx="3414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33CC"/>
                </a:solidFill>
              </a:rPr>
              <a:t>der </a:t>
            </a:r>
            <a:r>
              <a:rPr lang="de-DE" sz="3200" b="1" dirty="0" err="1" smtClean="0">
                <a:solidFill>
                  <a:srgbClr val="0033CC"/>
                </a:solidFill>
              </a:rPr>
              <a:t>Mirabellgarten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6273225"/>
            <a:ext cx="3830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Mozarts Geburtshaus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3212976"/>
            <a:ext cx="253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Mozartkugeln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0"/>
            <a:ext cx="3106688" cy="850106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660066"/>
                </a:solidFill>
              </a:rPr>
              <a:t>Österreich</a:t>
            </a:r>
            <a:endParaRPr lang="ru-RU" sz="4800" dirty="0"/>
          </a:p>
        </p:txBody>
      </p:sp>
      <p:pic>
        <p:nvPicPr>
          <p:cNvPr id="6" name="Рисунок 5" descr="Innsbruck_Goldenes Dachl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764705"/>
            <a:ext cx="3744416" cy="2340260"/>
          </a:xfrm>
          <a:prstGeom prst="rect">
            <a:avLst/>
          </a:prstGeom>
        </p:spPr>
      </p:pic>
      <p:pic>
        <p:nvPicPr>
          <p:cNvPr id="7" name="Рисунок 6" descr="Innsbruck_Skisprungschanze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3861048"/>
            <a:ext cx="3816424" cy="2385265"/>
          </a:xfrm>
          <a:prstGeom prst="rect">
            <a:avLst/>
          </a:prstGeom>
        </p:spPr>
      </p:pic>
      <p:pic>
        <p:nvPicPr>
          <p:cNvPr id="8" name="Рисунок 7" descr="Innsbruck_Stadtteil Nikolaus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20072" y="3861048"/>
            <a:ext cx="3456384" cy="2376264"/>
          </a:xfrm>
          <a:prstGeom prst="rect">
            <a:avLst/>
          </a:prstGeom>
        </p:spPr>
      </p:pic>
      <p:pic>
        <p:nvPicPr>
          <p:cNvPr id="9" name="Рисунок 8" descr="Innsbruck_Swarovski_Kristallwelte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92080" y="764704"/>
            <a:ext cx="3528392" cy="234314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179512" y="0"/>
            <a:ext cx="2880320" cy="1268760"/>
            <a:chOff x="3952818" y="2918089"/>
            <a:chExt cx="2112814" cy="977251"/>
          </a:xfrm>
        </p:grpSpPr>
        <p:sp>
          <p:nvSpPr>
            <p:cNvPr id="4" name="Овал 3"/>
            <p:cNvSpPr/>
            <p:nvPr/>
          </p:nvSpPr>
          <p:spPr>
            <a:xfrm>
              <a:off x="3952818" y="2918089"/>
              <a:ext cx="2112814" cy="97725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58459" y="3080964"/>
              <a:ext cx="1970973" cy="626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6600"/>
                  </a:solidFill>
                </a:rPr>
                <a:t>Innsbruck</a:t>
              </a:r>
              <a:endParaRPr lang="ru-RU" sz="40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814032" y="2996952"/>
            <a:ext cx="432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Swarovski Kristallwelten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2996952"/>
            <a:ext cx="282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Goldenes </a:t>
            </a:r>
            <a:r>
              <a:rPr lang="de-DE" sz="3200" b="1" dirty="0" err="1" smtClean="0">
                <a:solidFill>
                  <a:srgbClr val="006600"/>
                </a:solidFill>
              </a:rPr>
              <a:t>Dachl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165305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die Skisprungschanze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6165305"/>
            <a:ext cx="3180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6600"/>
                </a:solidFill>
              </a:rPr>
              <a:t>Stadtteil Nikolaus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6718</TotalTime>
  <Words>176</Words>
  <Application>Microsoft Office PowerPoint</Application>
  <PresentationFormat>Экран (4:3)</PresentationFormat>
  <Paragraphs>68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Оrdnet Verben den Pronomen zu</vt:lpstr>
      <vt:lpstr>Слайд 2</vt:lpstr>
      <vt:lpstr>In Russland sagt man „Привет!“</vt:lpstr>
      <vt:lpstr>Deutschland</vt:lpstr>
      <vt:lpstr>Deutschland</vt:lpstr>
      <vt:lpstr>Deutschland</vt:lpstr>
      <vt:lpstr>Österreich</vt:lpstr>
      <vt:lpstr>Österreich</vt:lpstr>
      <vt:lpstr>Österreich</vt:lpstr>
      <vt:lpstr>die Schweiz</vt:lpstr>
      <vt:lpstr>die Schweiz</vt:lpstr>
      <vt:lpstr>die Schweiz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Оrdnet Verben den Pronomen zu</dc:title>
  <dc:creator>hp</dc:creator>
  <cp:lastModifiedBy>hp</cp:lastModifiedBy>
  <cp:revision>16</cp:revision>
  <dcterms:created xsi:type="dcterms:W3CDTF">2019-09-15T23:55:11Z</dcterms:created>
  <dcterms:modified xsi:type="dcterms:W3CDTF">2019-09-22T14:52:54Z</dcterms:modified>
</cp:coreProperties>
</file>