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9CE-89CA-461D-98B7-8327490263BF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DF63-2F6D-41D3-8192-2D02A3563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4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DF63-2F6D-41D3-8192-2D02A3563D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9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DF63-2F6D-41D3-8192-2D02A3563D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5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DF63-2F6D-41D3-8192-2D02A3563D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DF63-2F6D-41D3-8192-2D02A3563D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1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DF63-2F6D-41D3-8192-2D02A3563D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0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3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9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0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1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2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4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A2C3-724D-4B70-ACE0-3182F3597EF0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E142-B713-4791-8C9F-F4DAB36C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8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5594" y="3016669"/>
            <a:ext cx="1008097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A52D36"/>
                </a:solidFill>
              </a:rPr>
              <a:t>«Реализация требований обновленных ФГОС НОО, ФГОС ООО в работе учителя»</a:t>
            </a:r>
            <a:endParaRPr lang="ru-RU" sz="2800" b="1" dirty="0">
              <a:solidFill>
                <a:srgbClr val="A52D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594" y="2263556"/>
            <a:ext cx="966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A52D36"/>
                </a:solidFill>
              </a:rPr>
              <a:t>Об организации методического </a:t>
            </a:r>
            <a:r>
              <a:rPr lang="ru-RU" sz="2800" b="1" dirty="0" smtClean="0">
                <a:solidFill>
                  <a:srgbClr val="A52D36"/>
                </a:solidFill>
              </a:rPr>
              <a:t>сопровождения ППК</a:t>
            </a:r>
            <a:endParaRPr lang="ru-RU" sz="2800" b="1" dirty="0">
              <a:solidFill>
                <a:srgbClr val="A52D3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75" y="5090248"/>
            <a:ext cx="485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Пополитова О.В.</a:t>
            </a:r>
          </a:p>
          <a:p>
            <a:r>
              <a:rPr lang="ru-RU" dirty="0" smtClean="0"/>
              <a:t>заведующий КОО ГАУ ДПО ЯО ИРО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35021" y="6537278"/>
            <a:ext cx="356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апреля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87" y="0"/>
            <a:ext cx="5132426" cy="6625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413" y="232012"/>
            <a:ext cx="62779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28AA"/>
                </a:solidFill>
              </a:rPr>
              <a:t>Задача перед сотрудниками кафедры общего образования ИРО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Обучение на курсах Академии Минпроса России сотрудников КОО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Изучение методических материалов – контента ППК, предоставленным  Академией Минпроса России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Разработка содержания занятий ППК в соответствии с заявленным содержанием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Обучение методического актива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Посткурсовое сопровождение методического актива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Проведение курсов по ППК для педагогов региона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Посткурсовое сопровождение педагогов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10" y="1105468"/>
            <a:ext cx="1371052" cy="12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335" b="4330"/>
          <a:stretch/>
        </p:blipFill>
        <p:spPr>
          <a:xfrm>
            <a:off x="297475" y="122830"/>
            <a:ext cx="11713865" cy="4162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97" y="4285397"/>
            <a:ext cx="116974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Модуль 1.</a:t>
            </a:r>
            <a:r>
              <a:rPr lang="ru-RU" dirty="0"/>
              <a:t> Нормативное </a:t>
            </a:r>
            <a:r>
              <a:rPr lang="ru-RU" dirty="0" smtClean="0"/>
              <a:t>и методическое обеспечение внедрения обновленных </a:t>
            </a:r>
            <a:r>
              <a:rPr lang="ru-RU" dirty="0"/>
              <a:t>ФГОС НОО</a:t>
            </a:r>
            <a:r>
              <a:rPr lang="ru-RU" dirty="0" smtClean="0"/>
              <a:t>, ФГОС ООО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Методологическая </a:t>
            </a:r>
            <a:r>
              <a:rPr lang="ru-RU" dirty="0" smtClean="0"/>
              <a:t>основа обновленных </a:t>
            </a:r>
            <a:r>
              <a:rPr lang="ru-RU" dirty="0"/>
              <a:t>ФГОС НОО</a:t>
            </a:r>
            <a:r>
              <a:rPr lang="ru-RU" dirty="0" smtClean="0"/>
              <a:t>, ФГОС </a:t>
            </a:r>
            <a:r>
              <a:rPr lang="ru-RU" dirty="0"/>
              <a:t>ООО и </a:t>
            </a:r>
            <a:r>
              <a:rPr lang="ru-RU" dirty="0" smtClean="0"/>
              <a:t>требования к </a:t>
            </a:r>
            <a:r>
              <a:rPr lang="ru-RU" dirty="0"/>
              <a:t>результатам </a:t>
            </a:r>
            <a:r>
              <a:rPr lang="ru-RU" dirty="0" smtClean="0"/>
              <a:t>освоения программ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Современное учебное занятие </a:t>
            </a:r>
            <a:r>
              <a:rPr lang="ru-RU" dirty="0"/>
              <a:t>в </a:t>
            </a:r>
            <a:r>
              <a:rPr lang="ru-RU" dirty="0" smtClean="0"/>
              <a:t>условиях введения обновленных ФГОС </a:t>
            </a:r>
            <a:r>
              <a:rPr lang="ru-RU" dirty="0"/>
              <a:t>НОО, ФГОС ООО</a:t>
            </a:r>
            <a:endParaRPr lang="ru-RU" dirty="0" smtClean="0"/>
          </a:p>
          <a:p>
            <a:r>
              <a:rPr lang="ru-RU" b="1" dirty="0" smtClean="0"/>
              <a:t>Модуль 2</a:t>
            </a:r>
            <a:r>
              <a:rPr lang="ru-RU" dirty="0" smtClean="0"/>
              <a:t>. Внедрение обновленных ФГОС НОО, ФГОС ООО в предметном обучении</a:t>
            </a:r>
          </a:p>
          <a:p>
            <a:r>
              <a:rPr lang="ru-RU" dirty="0" smtClean="0"/>
              <a:t>Примерная рабочая программа по предмету: структура и содержание</a:t>
            </a:r>
          </a:p>
          <a:p>
            <a:r>
              <a:rPr lang="ru-RU" dirty="0" smtClean="0"/>
              <a:t>Проектирование учебного занятия на основании примерной рабочей программы по предмету</a:t>
            </a:r>
          </a:p>
          <a:p>
            <a:r>
              <a:rPr lang="ru-RU" dirty="0" smtClean="0"/>
              <a:t>Практикум по разработке учебных заданий для формирования предметных, метапредметных и личностных  результатов освоения образовательной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4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222399"/>
            <a:ext cx="9492373" cy="4481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582" y="477672"/>
            <a:ext cx="986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2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 РЕАЛИЗАЦИИ ПРОГРАММЫ</a:t>
            </a:r>
            <a:endParaRPr lang="ru-RU" sz="2400" b="1" dirty="0">
              <a:solidFill>
                <a:srgbClr val="1628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6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293" y="4367968"/>
            <a:ext cx="2779374" cy="220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0" y="300251"/>
            <a:ext cx="102631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28AA"/>
                </a:solidFill>
              </a:rPr>
              <a:t>    ИТОГИ РАЗРАБОТКИ СОДЕРЖАНИЯ ЗАНЯТИЙ ПО РЕАЛИЗАЦИИ ППК</a:t>
            </a:r>
          </a:p>
          <a:p>
            <a:r>
              <a:rPr lang="ru-RU" b="1" dirty="0" smtClean="0"/>
              <a:t>1 модуль:</a:t>
            </a:r>
          </a:p>
          <a:p>
            <a:r>
              <a:rPr lang="ru-RU" dirty="0" smtClean="0"/>
              <a:t> Сценарий занятия – 79 страниц : текстовое описание занятия с </a:t>
            </a:r>
            <a:r>
              <a:rPr lang="ru-RU" dirty="0" err="1" smtClean="0"/>
              <a:t>таймингом</a:t>
            </a:r>
            <a:endParaRPr lang="ru-RU" dirty="0" smtClean="0"/>
          </a:p>
          <a:p>
            <a:r>
              <a:rPr lang="ru-RU" dirty="0" smtClean="0"/>
              <a:t> Индивидуальные и групповые формы, приемы работы с аудиторией, динамические паузы</a:t>
            </a:r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Постраничное количество ксерокопий для проведения занятия на 25 чел.</a:t>
            </a:r>
          </a:p>
          <a:p>
            <a:r>
              <a:rPr lang="ru-RU" b="1" dirty="0" smtClean="0"/>
              <a:t>2 модуль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Сценарий занятия – 18 страниц : текстовое описание занятия с </a:t>
            </a:r>
            <a:r>
              <a:rPr lang="ru-RU" dirty="0" err="1" smtClean="0"/>
              <a:t>таймингом</a:t>
            </a:r>
            <a:endParaRPr lang="ru-RU" dirty="0" smtClean="0"/>
          </a:p>
          <a:p>
            <a:r>
              <a:rPr lang="ru-RU" dirty="0" smtClean="0"/>
              <a:t> Индивидуальные и групповые формы, приемы работы с аудиторией, динамические паузы</a:t>
            </a:r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Постраничное количество ксерокопий для проведения занятия на 25 чел.</a:t>
            </a:r>
          </a:p>
          <a:p>
            <a:r>
              <a:rPr lang="ru-RU" b="1" dirty="0" smtClean="0"/>
              <a:t>3 модуль: </a:t>
            </a:r>
          </a:p>
          <a:p>
            <a:r>
              <a:rPr lang="ru-RU" dirty="0" smtClean="0"/>
              <a:t>Сценарий занятия – 41 страниц : текстовое описание занятия с </a:t>
            </a:r>
            <a:r>
              <a:rPr lang="ru-RU" dirty="0" err="1" smtClean="0"/>
              <a:t>таймингом</a:t>
            </a:r>
            <a:endParaRPr lang="ru-RU" dirty="0" smtClean="0"/>
          </a:p>
          <a:p>
            <a:r>
              <a:rPr lang="ru-RU" dirty="0" smtClean="0"/>
              <a:t> Индивидуальные и групповые формы, приемы работы с аудиторией, динамические паузы</a:t>
            </a:r>
          </a:p>
          <a:p>
            <a:r>
              <a:rPr lang="ru-RU" dirty="0" smtClean="0"/>
              <a:t>Презентация к занятию</a:t>
            </a:r>
          </a:p>
          <a:p>
            <a:r>
              <a:rPr lang="ru-RU" dirty="0" smtClean="0"/>
              <a:t>Презентация (интерактивная) для  проведения финального мероприятия в форме </a:t>
            </a:r>
          </a:p>
          <a:p>
            <a:r>
              <a:rPr lang="ru-RU" dirty="0" smtClean="0"/>
              <a:t>интеллектуальной  игры</a:t>
            </a:r>
          </a:p>
          <a:p>
            <a:r>
              <a:rPr lang="ru-RU" dirty="0" smtClean="0"/>
              <a:t>Постраничное количество ксерокопий для проведения занятия на 25 чел.</a:t>
            </a:r>
          </a:p>
          <a:p>
            <a:r>
              <a:rPr lang="ru-RU" b="1" dirty="0" smtClean="0"/>
              <a:t>ВАЖНО: сценарии дорабатывались, с учетом объективных обстоятельств: </a:t>
            </a:r>
          </a:p>
          <a:p>
            <a:r>
              <a:rPr lang="ru-RU" b="1" dirty="0" smtClean="0"/>
              <a:t>комплектовались по-новому для уменьшения количество ксерокопий, </a:t>
            </a:r>
          </a:p>
          <a:p>
            <a:r>
              <a:rPr lang="ru-RU" b="1" dirty="0" smtClean="0"/>
              <a:t>под условия в муниципальных образованиях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806" y="4763069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0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9" y="211682"/>
            <a:ext cx="4648200" cy="5124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19" y="1540062"/>
            <a:ext cx="4838700" cy="520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468" y="273882"/>
            <a:ext cx="6599830" cy="3755824"/>
          </a:xfrm>
          <a:prstGeom prst="rect">
            <a:avLst/>
          </a:prstGeom>
        </p:spPr>
      </p:pic>
      <p:pic>
        <p:nvPicPr>
          <p:cNvPr id="2050" name="Picture 2" descr="C:\Users\popolitova\Desktop\интенсив\02.03.2022\P11305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15996" r="19694"/>
          <a:stretch/>
        </p:blipFill>
        <p:spPr bwMode="auto">
          <a:xfrm>
            <a:off x="8046720" y="4140387"/>
            <a:ext cx="3523488" cy="23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875" t="9655" r="3812" b="10867"/>
          <a:stretch/>
        </p:blipFill>
        <p:spPr>
          <a:xfrm>
            <a:off x="6927091" y="2934895"/>
            <a:ext cx="5126440" cy="2536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2" y="4203108"/>
            <a:ext cx="3234519" cy="2025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0310" y="368490"/>
            <a:ext cx="932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28AA"/>
                </a:solidFill>
              </a:rPr>
              <a:t>ПОСТКУРСОВОЕ СОПРОВОЖДЕНИЕ МЕТОДИЧЕСКОГО АКТИВА</a:t>
            </a:r>
            <a:endParaRPr lang="ru-RU" sz="2400" b="1" dirty="0">
              <a:solidFill>
                <a:srgbClr val="1628A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484" y="865279"/>
            <a:ext cx="10317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Предоставление доступа к методическим материалам разработанных занятий для изучения и определения проблемных точек </a:t>
            </a:r>
          </a:p>
          <a:p>
            <a:r>
              <a:rPr lang="ru-RU" dirty="0" smtClean="0"/>
              <a:t> 2. Методические вебинары по каждому модулю для методического актива: 11,15 и 18 марта  (Пополитова О.В., </a:t>
            </a:r>
            <a:r>
              <a:rPr lang="ru-RU" dirty="0" err="1" smtClean="0"/>
              <a:t>Урывчикова</a:t>
            </a:r>
            <a:r>
              <a:rPr lang="ru-RU" dirty="0" smtClean="0"/>
              <a:t> Н.В.) Каждый </a:t>
            </a:r>
            <a:r>
              <a:rPr lang="ru-RU" dirty="0" err="1" smtClean="0"/>
              <a:t>вебинар</a:t>
            </a:r>
            <a:r>
              <a:rPr lang="ru-RU" dirty="0" smtClean="0"/>
              <a:t> собирал  порядка 100 подключений, и мы знаем, что за многими - несколько участников. Содержание консультационных </a:t>
            </a:r>
            <a:r>
              <a:rPr lang="ru-RU" dirty="0" err="1" smtClean="0"/>
              <a:t>вебинаров</a:t>
            </a:r>
            <a:r>
              <a:rPr lang="ru-RU" dirty="0" smtClean="0"/>
              <a:t> -  постраничное проговаривание хода занятия, ответы на вопросы. Видеозаписи в доступе, они востребованы и не раз просматривались при подготовке занятий.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91" y="5102520"/>
            <a:ext cx="7429500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8" y="3194521"/>
            <a:ext cx="6896100" cy="771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311" y="3966046"/>
            <a:ext cx="7239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8" y="286603"/>
            <a:ext cx="10372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2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ППК НА ТЕРРИТОРИЯХ МУНИЦИПАЛЬНЫХ ОБРАЗОВАНИЙ РЕГИОНА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3633" y="1176324"/>
            <a:ext cx="10898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Проводили занятия на территории муниципальных образований: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проректор Уланова Г.А.,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все сотрудники кафедры ( Пополитова О.В., Александров А.А., Иванова С.В., </a:t>
            </a:r>
            <a:r>
              <a:rPr lang="ru-RU" dirty="0" err="1" smtClean="0"/>
              <a:t>Боровкова</a:t>
            </a:r>
            <a:r>
              <a:rPr lang="ru-RU" dirty="0" smtClean="0"/>
              <a:t> Ю.В., Киселева Н.В., </a:t>
            </a:r>
            <a:r>
              <a:rPr lang="ru-RU" dirty="0"/>
              <a:t>Л</a:t>
            </a:r>
            <a:r>
              <a:rPr lang="ru-RU" dirty="0" smtClean="0"/>
              <a:t>укьянчикова Н.В., Мартынова Е.Н., </a:t>
            </a:r>
            <a:r>
              <a:rPr lang="ru-RU" dirty="0" err="1" smtClean="0"/>
              <a:t>Морсова</a:t>
            </a:r>
            <a:r>
              <a:rPr lang="ru-RU" dirty="0" smtClean="0"/>
              <a:t> С.Г., Страхова Н.В., Соловьев Я.С., </a:t>
            </a:r>
            <a:r>
              <a:rPr lang="ru-RU" dirty="0" err="1" smtClean="0"/>
              <a:t>Урывчикова</a:t>
            </a:r>
            <a:r>
              <a:rPr lang="ru-RU" dirty="0" smtClean="0"/>
              <a:t> Н.В., Щербак А.П.)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ривлекались сотрудники других</a:t>
            </a:r>
          </a:p>
          <a:p>
            <a:r>
              <a:rPr lang="ru-RU" dirty="0" smtClean="0"/>
              <a:t> структурных подразделений </a:t>
            </a:r>
          </a:p>
          <a:p>
            <a:r>
              <a:rPr lang="ru-RU" dirty="0" smtClean="0"/>
              <a:t>(Зайцева Н.В., Никитина Ю.С.),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</a:t>
            </a:r>
            <a:r>
              <a:rPr lang="ru-RU" dirty="0" smtClean="0"/>
              <a:t>лены методического актива</a:t>
            </a:r>
          </a:p>
          <a:p>
            <a:r>
              <a:rPr lang="ru-RU" dirty="0" smtClean="0"/>
              <a:t> г. Рыбинска и ГЦРО (г. Ярославль)  </a:t>
            </a:r>
          </a:p>
          <a:p>
            <a:r>
              <a:rPr lang="ru-RU" dirty="0" smtClean="0"/>
              <a:t>Павлова И.С., </a:t>
            </a:r>
            <a:r>
              <a:rPr lang="ru-RU" dirty="0" err="1" smtClean="0"/>
              <a:t>Маллер</a:t>
            </a:r>
            <a:r>
              <a:rPr lang="ru-RU" dirty="0" smtClean="0"/>
              <a:t> О.Г., Горшкова И.Н.</a:t>
            </a:r>
          </a:p>
          <a:p>
            <a:r>
              <a:rPr lang="ru-RU" dirty="0" smtClean="0"/>
              <a:t>Булычева И.В., Кукушкина А.В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Преподаватели </a:t>
            </a:r>
            <a:r>
              <a:rPr lang="ru-RU" dirty="0" err="1" smtClean="0"/>
              <a:t>педколледжей</a:t>
            </a:r>
            <a:r>
              <a:rPr lang="ru-RU" dirty="0" smtClean="0"/>
              <a:t> и ЯГПУ им.</a:t>
            </a:r>
            <a:r>
              <a:rPr lang="en-US" dirty="0" smtClean="0"/>
              <a:t> </a:t>
            </a:r>
            <a:r>
              <a:rPr lang="ru-RU" dirty="0" smtClean="0"/>
              <a:t>К.Д. Ушинского</a:t>
            </a:r>
          </a:p>
          <a:p>
            <a:r>
              <a:rPr lang="ru-RU" i="1" dirty="0" smtClean="0"/>
              <a:t>Сложную координационную работу всего коллектива ИРО</a:t>
            </a:r>
          </a:p>
          <a:p>
            <a:r>
              <a:rPr lang="ru-RU" i="1" dirty="0"/>
              <a:t>о</a:t>
            </a:r>
            <a:r>
              <a:rPr lang="ru-RU" i="1" dirty="0" smtClean="0"/>
              <a:t>беспечил </a:t>
            </a:r>
            <a:r>
              <a:rPr lang="ru-RU" i="1" dirty="0" err="1" smtClean="0"/>
              <a:t>и.о</a:t>
            </a:r>
            <a:r>
              <a:rPr lang="ru-RU" i="1" dirty="0" smtClean="0"/>
              <a:t>. ректора Корнев А.В.</a:t>
            </a:r>
          </a:p>
          <a:p>
            <a:r>
              <a:rPr lang="ru-RU" i="1" dirty="0" smtClean="0"/>
              <a:t>логистику обучения педагогов -рук. ОСУП Матвеева А.А.</a:t>
            </a:r>
          </a:p>
          <a:p>
            <a:r>
              <a:rPr lang="ru-RU" i="1" dirty="0"/>
              <a:t>т</a:t>
            </a:r>
            <a:r>
              <a:rPr lang="ru-RU" i="1" dirty="0" smtClean="0"/>
              <a:t>ехническое сопровождение – коллектив ЦТС под рук. </a:t>
            </a:r>
            <a:r>
              <a:rPr lang="ru-RU" i="1" dirty="0" err="1" smtClean="0"/>
              <a:t>Гайнуллина</a:t>
            </a:r>
            <a:r>
              <a:rPr lang="ru-RU" i="1" dirty="0" smtClean="0"/>
              <a:t> Р.Д.</a:t>
            </a:r>
          </a:p>
          <a:p>
            <a:r>
              <a:rPr lang="ru-RU" dirty="0" smtClean="0"/>
              <a:t>БЕЗУСЛОВНО, ОГРОМНЫЕ ЗАДАЧИ РЕШАЛИ НА МЕСТАХ ОРГАНЫ УПРАВЛЕНИЯ ОБРАЗОВАНИЯ И МУНЦИПАЛЬНЫЕ МЕТОДИЧЕСКИЕ СЛУЖБЫ.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96" y="2462535"/>
            <a:ext cx="5124552" cy="3001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11" y="3992479"/>
            <a:ext cx="1785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3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128322"/>
            <a:ext cx="12193057" cy="1420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5741" y="1025611"/>
            <a:ext cx="86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628AA"/>
                </a:solidFill>
              </a:rPr>
              <a:t>ВПЕРЕДИ  - РАБОТА ПО СОПРОВОЖДЕНИЮ ПЕДАГОГОВ В ПОДГОТОВКЕ К РЕАЛИЗПЦИИ ОБНОВЛЕННЫХ ФГОС НОО и ФГОС ООО</a:t>
            </a:r>
            <a:endParaRPr lang="ru-RU" b="1" dirty="0">
              <a:solidFill>
                <a:srgbClr val="1628A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503" y="2273643"/>
            <a:ext cx="77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ВСЕМ – УСПЕХОВ В ПРОВЕДЕНИИ ДАННОГО НАПРАВЛЕНИЯ НАШЕЙ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popolitova\Desktop\интенсив\1646121437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" y="2909437"/>
            <a:ext cx="2955105" cy="22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opolitova\Desktop\интенсив\на сайт новость 2\P1130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29" y="3581780"/>
            <a:ext cx="3351665" cy="18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opolitova\Desktop\интенсив\на сайт новость 2\P11305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8779" r="7334"/>
          <a:stretch/>
        </p:blipFill>
        <p:spPr bwMode="auto">
          <a:xfrm>
            <a:off x="8172450" y="2919973"/>
            <a:ext cx="3514725" cy="21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1" y="5877249"/>
            <a:ext cx="3460304" cy="7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68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610</Words>
  <Application>Microsoft Office PowerPoint</Application>
  <PresentationFormat>Произвольный</PresentationFormat>
  <Paragraphs>70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Витальевна Пополитова</cp:lastModifiedBy>
  <cp:revision>14</cp:revision>
  <dcterms:created xsi:type="dcterms:W3CDTF">2022-04-01T03:23:52Z</dcterms:created>
  <dcterms:modified xsi:type="dcterms:W3CDTF">2022-04-04T06:12:05Z</dcterms:modified>
</cp:coreProperties>
</file>