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0" y="14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80BCF-136E-4C19-A9B3-2B8CD185F98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3DE56-8B4A-4D82-8424-AD61201C9C05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Финансовый университет при Правительстве РФ </a:t>
          </a:r>
          <a:r>
            <a:rPr lang="ru-RU" sz="1800" i="1" dirty="0" smtClean="0">
              <a:solidFill>
                <a:srgbClr val="7030A0"/>
              </a:solidFill>
            </a:rPr>
            <a:t>(Распоряжение Правительства РФ от 10.02.2021 г.)</a:t>
          </a:r>
          <a:endParaRPr lang="ru-RU" sz="1800" b="1" i="1" dirty="0">
            <a:solidFill>
              <a:srgbClr val="7030A0"/>
            </a:solidFill>
          </a:endParaRPr>
        </a:p>
      </dgm:t>
    </dgm:pt>
    <dgm:pt modelId="{72424CA9-3D31-439F-B825-AEFD8F502F54}" type="parTrans" cxnId="{5A89469C-BEC1-4EE2-9C36-E6023C6B13FE}">
      <dgm:prSet/>
      <dgm:spPr/>
      <dgm:t>
        <a:bodyPr/>
        <a:lstStyle/>
        <a:p>
          <a:endParaRPr lang="ru-RU"/>
        </a:p>
      </dgm:t>
    </dgm:pt>
    <dgm:pt modelId="{E2A09AB7-5F16-4579-A270-AD01324113DC}" type="sibTrans" cxnId="{5A89469C-BEC1-4EE2-9C36-E6023C6B13FE}">
      <dgm:prSet/>
      <dgm:spPr/>
      <dgm:t>
        <a:bodyPr/>
        <a:lstStyle/>
        <a:p>
          <a:endParaRPr lang="ru-RU"/>
        </a:p>
      </dgm:t>
    </dgm:pt>
    <dgm:pt modelId="{2F8E3CCC-ABA1-48B0-AE79-6E625E8C7B09}">
      <dgm:prSet phldrT="[Текст]" phldr="1"/>
      <dgm:spPr/>
      <dgm:t>
        <a:bodyPr/>
        <a:lstStyle/>
        <a:p>
          <a:endParaRPr lang="ru-RU"/>
        </a:p>
      </dgm:t>
    </dgm:pt>
    <dgm:pt modelId="{B9D2D2C5-EB1F-4BFB-BA3F-CC6B38DBAD84}" type="parTrans" cxnId="{58420ABC-C542-4175-BE5A-42A0D7F83287}">
      <dgm:prSet/>
      <dgm:spPr/>
      <dgm:t>
        <a:bodyPr/>
        <a:lstStyle/>
        <a:p>
          <a:endParaRPr lang="ru-RU"/>
        </a:p>
      </dgm:t>
    </dgm:pt>
    <dgm:pt modelId="{B2F262BB-8250-435C-80C3-3896285B2657}" type="sibTrans" cxnId="{58420ABC-C542-4175-BE5A-42A0D7F83287}">
      <dgm:prSet/>
      <dgm:spPr/>
      <dgm:t>
        <a:bodyPr/>
        <a:lstStyle/>
        <a:p>
          <a:endParaRPr lang="ru-RU"/>
        </a:p>
      </dgm:t>
    </dgm:pt>
    <dgm:pt modelId="{1BD6DAC3-EDE2-45E4-B9D9-E130D8BDAC41}">
      <dgm:prSet/>
      <dgm:spPr/>
    </dgm:pt>
    <dgm:pt modelId="{F294A6DA-F42B-4569-9BEB-49220B9C5C36}" type="parTrans" cxnId="{E2A1FD19-993C-4EA3-BF72-79452ACB54EE}">
      <dgm:prSet/>
      <dgm:spPr/>
      <dgm:t>
        <a:bodyPr/>
        <a:lstStyle/>
        <a:p>
          <a:endParaRPr lang="ru-RU"/>
        </a:p>
      </dgm:t>
    </dgm:pt>
    <dgm:pt modelId="{1243B129-3E8F-4BC9-B6B4-EF1999DCC32A}" type="sibTrans" cxnId="{E2A1FD19-993C-4EA3-BF72-79452ACB54EE}">
      <dgm:prSet/>
      <dgm:spPr/>
      <dgm:t>
        <a:bodyPr/>
        <a:lstStyle/>
        <a:p>
          <a:endParaRPr lang="ru-RU"/>
        </a:p>
      </dgm:t>
    </dgm:pt>
    <dgm:pt modelId="{EC13B0A0-3E85-42A4-865E-8F62394B9EFA}">
      <dgm:prSet custT="1"/>
      <dgm:spPr/>
      <dgm:t>
        <a:bodyPr/>
        <a:lstStyle/>
        <a:p>
          <a:pPr algn="ctr"/>
          <a:r>
            <a:rPr lang="ru-RU" sz="2400" b="1" dirty="0" smtClean="0"/>
            <a:t>Институт финансовой грамотности </a:t>
          </a:r>
        </a:p>
        <a:p>
          <a:pPr algn="l"/>
          <a:r>
            <a:rPr lang="ru-RU" sz="2000" i="1" dirty="0" smtClean="0"/>
            <a:t>в целях формирования и развития компетенций в сфере финансовой грамотности взрослого населения</a:t>
          </a:r>
          <a:endParaRPr lang="ru-RU" sz="2000" i="1" dirty="0"/>
        </a:p>
      </dgm:t>
    </dgm:pt>
    <dgm:pt modelId="{CA12907F-648C-4526-8A35-3158B2640E9D}" type="parTrans" cxnId="{FA4E8503-1D6A-4013-9B48-F44F07E82E4B}">
      <dgm:prSet/>
      <dgm:spPr/>
      <dgm:t>
        <a:bodyPr/>
        <a:lstStyle/>
        <a:p>
          <a:endParaRPr lang="ru-RU"/>
        </a:p>
      </dgm:t>
    </dgm:pt>
    <dgm:pt modelId="{F6A68403-B834-4667-A83B-E006BBCD3FAE}" type="sibTrans" cxnId="{FA4E8503-1D6A-4013-9B48-F44F07E82E4B}">
      <dgm:prSet/>
      <dgm:spPr/>
      <dgm:t>
        <a:bodyPr/>
        <a:lstStyle/>
        <a:p>
          <a:endParaRPr lang="ru-RU"/>
        </a:p>
      </dgm:t>
    </dgm:pt>
    <dgm:pt modelId="{12C8B8E7-05FB-4CC5-81AB-3B94108EE644}" type="pres">
      <dgm:prSet presAssocID="{07A80BCF-136E-4C19-A9B3-2B8CD185F986}" presName="Name0" presStyleCnt="0">
        <dgm:presLayoutVars>
          <dgm:chMax val="2"/>
          <dgm:chPref val="2"/>
          <dgm:animLvl val="lvl"/>
        </dgm:presLayoutVars>
      </dgm:prSet>
      <dgm:spPr/>
    </dgm:pt>
    <dgm:pt modelId="{168E1B76-C83D-4379-B499-30E72E91B469}" type="pres">
      <dgm:prSet presAssocID="{07A80BCF-136E-4C19-A9B3-2B8CD185F98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CA68-0989-4428-9880-B0852C40672E}" type="pres">
      <dgm:prSet presAssocID="{07A80BCF-136E-4C19-A9B3-2B8CD185F986}" presName="LeftNode" presStyleLbl="bgImgPlace1" presStyleIdx="0" presStyleCnt="2" custScaleX="297682" custScaleY="116705" custLinFactX="-52366" custLinFactNeighborX="-100000" custLinFactNeighborY="3617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56A968A2-715C-4D00-9130-DE912E289558}" type="pres">
      <dgm:prSet presAssocID="{07A80BCF-136E-4C19-A9B3-2B8CD185F986}" presName="RightText" presStyleLbl="revTx" presStyleIdx="0" presStyleCnt="0">
        <dgm:presLayoutVars>
          <dgm:bulletEnabled val="1"/>
        </dgm:presLayoutVars>
      </dgm:prSet>
      <dgm:spPr/>
    </dgm:pt>
    <dgm:pt modelId="{8BAC51CE-A1B1-4861-A060-E838C8D5BB81}" type="pres">
      <dgm:prSet presAssocID="{07A80BCF-136E-4C19-A9B3-2B8CD185F986}" presName="RightNode" presStyleLbl="bgImgPlace1" presStyleIdx="1" presStyleCnt="2" custScaleX="296391" custScaleY="121884" custLinFactX="40039" custLinFactNeighborX="100000" custLinFactNeighborY="996">
        <dgm:presLayoutVars>
          <dgm:chMax val="0"/>
          <dgm:chPref val="0"/>
        </dgm:presLayoutVars>
      </dgm:prSet>
      <dgm:spPr/>
    </dgm:pt>
    <dgm:pt modelId="{D0B61761-D948-426C-A2C3-AA5F90943257}" type="pres">
      <dgm:prSet presAssocID="{07A80BCF-136E-4C19-A9B3-2B8CD185F986}" presName="TopArrow" presStyleLbl="node1" presStyleIdx="0" presStyleCnt="2" custLinFactNeighborX="-5532"/>
      <dgm:spPr/>
    </dgm:pt>
    <dgm:pt modelId="{4EA0910F-93AD-4D9E-B479-6A8D6071CD99}" type="pres">
      <dgm:prSet presAssocID="{07A80BCF-136E-4C19-A9B3-2B8CD185F986}" presName="BottomArrow" presStyleLbl="node1" presStyleIdx="1" presStyleCnt="2" custLinFactNeighborX="-5532"/>
      <dgm:spPr/>
    </dgm:pt>
  </dgm:ptLst>
  <dgm:cxnLst>
    <dgm:cxn modelId="{CDC74643-DF60-4B1B-BAC9-2C1B0B163EBA}" type="presOf" srcId="{0E73DE56-8B4A-4D82-8424-AD61201C9C05}" destId="{D6C4CA68-0989-4428-9880-B0852C40672E}" srcOrd="1" destOrd="0" presId="urn:microsoft.com/office/officeart/2009/layout/ReverseList"/>
    <dgm:cxn modelId="{58420ABC-C542-4175-BE5A-42A0D7F83287}" srcId="{07A80BCF-136E-4C19-A9B3-2B8CD185F986}" destId="{2F8E3CCC-ABA1-48B0-AE79-6E625E8C7B09}" srcOrd="3" destOrd="0" parTransId="{B9D2D2C5-EB1F-4BFB-BA3F-CC6B38DBAD84}" sibTransId="{B2F262BB-8250-435C-80C3-3896285B2657}"/>
    <dgm:cxn modelId="{5A89469C-BEC1-4EE2-9C36-E6023C6B13FE}" srcId="{07A80BCF-136E-4C19-A9B3-2B8CD185F986}" destId="{0E73DE56-8B4A-4D82-8424-AD61201C9C05}" srcOrd="0" destOrd="0" parTransId="{72424CA9-3D31-439F-B825-AEFD8F502F54}" sibTransId="{E2A09AB7-5F16-4579-A270-AD01324113DC}"/>
    <dgm:cxn modelId="{42693485-8F8C-45E4-9A14-5D22E834767A}" type="presOf" srcId="{07A80BCF-136E-4C19-A9B3-2B8CD185F986}" destId="{12C8B8E7-05FB-4CC5-81AB-3B94108EE644}" srcOrd="0" destOrd="0" presId="urn:microsoft.com/office/officeart/2009/layout/ReverseList"/>
    <dgm:cxn modelId="{97FC4814-2844-4FD7-BBC5-147DA05129E6}" type="presOf" srcId="{EC13B0A0-3E85-42A4-865E-8F62394B9EFA}" destId="{8BAC51CE-A1B1-4861-A060-E838C8D5BB81}" srcOrd="1" destOrd="0" presId="urn:microsoft.com/office/officeart/2009/layout/ReverseList"/>
    <dgm:cxn modelId="{FA4E8503-1D6A-4013-9B48-F44F07E82E4B}" srcId="{07A80BCF-136E-4C19-A9B3-2B8CD185F986}" destId="{EC13B0A0-3E85-42A4-865E-8F62394B9EFA}" srcOrd="1" destOrd="0" parTransId="{CA12907F-648C-4526-8A35-3158B2640E9D}" sibTransId="{F6A68403-B834-4667-A83B-E006BBCD3FAE}"/>
    <dgm:cxn modelId="{DEC9CB0D-A15D-402C-B4DE-A9CC21A802A5}" type="presOf" srcId="{EC13B0A0-3E85-42A4-865E-8F62394B9EFA}" destId="{56A968A2-715C-4D00-9130-DE912E289558}" srcOrd="0" destOrd="0" presId="urn:microsoft.com/office/officeart/2009/layout/ReverseList"/>
    <dgm:cxn modelId="{E2A1FD19-993C-4EA3-BF72-79452ACB54EE}" srcId="{07A80BCF-136E-4C19-A9B3-2B8CD185F986}" destId="{1BD6DAC3-EDE2-45E4-B9D9-E130D8BDAC41}" srcOrd="2" destOrd="0" parTransId="{F294A6DA-F42B-4569-9BEB-49220B9C5C36}" sibTransId="{1243B129-3E8F-4BC9-B6B4-EF1999DCC32A}"/>
    <dgm:cxn modelId="{D5FE5BA8-BD5F-40FC-A302-86D41115A291}" type="presOf" srcId="{0E73DE56-8B4A-4D82-8424-AD61201C9C05}" destId="{168E1B76-C83D-4379-B499-30E72E91B469}" srcOrd="0" destOrd="0" presId="urn:microsoft.com/office/officeart/2009/layout/ReverseList"/>
    <dgm:cxn modelId="{7828A1DE-5F75-4625-A524-F18AA5C346E8}" type="presParOf" srcId="{12C8B8E7-05FB-4CC5-81AB-3B94108EE644}" destId="{168E1B76-C83D-4379-B499-30E72E91B469}" srcOrd="0" destOrd="0" presId="urn:microsoft.com/office/officeart/2009/layout/ReverseList"/>
    <dgm:cxn modelId="{431462D6-4A6A-46ED-B237-175EB01DA111}" type="presParOf" srcId="{12C8B8E7-05FB-4CC5-81AB-3B94108EE644}" destId="{D6C4CA68-0989-4428-9880-B0852C40672E}" srcOrd="1" destOrd="0" presId="urn:microsoft.com/office/officeart/2009/layout/ReverseList"/>
    <dgm:cxn modelId="{8BA0D96A-35F6-4B5E-95D1-4AEC917F8C63}" type="presParOf" srcId="{12C8B8E7-05FB-4CC5-81AB-3B94108EE644}" destId="{56A968A2-715C-4D00-9130-DE912E289558}" srcOrd="2" destOrd="0" presId="urn:microsoft.com/office/officeart/2009/layout/ReverseList"/>
    <dgm:cxn modelId="{3F8FCD92-ECC7-43EC-8488-BC853DB3664D}" type="presParOf" srcId="{12C8B8E7-05FB-4CC5-81AB-3B94108EE644}" destId="{8BAC51CE-A1B1-4861-A060-E838C8D5BB81}" srcOrd="3" destOrd="0" presId="urn:microsoft.com/office/officeart/2009/layout/ReverseList"/>
    <dgm:cxn modelId="{FDDA84E9-35C3-4241-B263-73021BD6CBAC}" type="presParOf" srcId="{12C8B8E7-05FB-4CC5-81AB-3B94108EE644}" destId="{D0B61761-D948-426C-A2C3-AA5F90943257}" srcOrd="4" destOrd="0" presId="urn:microsoft.com/office/officeart/2009/layout/ReverseList"/>
    <dgm:cxn modelId="{B5AB2976-61E2-42D6-9F20-29AADCEDDC25}" type="presParOf" srcId="{12C8B8E7-05FB-4CC5-81AB-3B94108EE644}" destId="{4EA0910F-93AD-4D9E-B479-6A8D6071CD9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4CA68-0989-4428-9880-B0852C40672E}">
      <dsp:nvSpPr>
        <dsp:cNvPr id="0" name=""/>
        <dsp:cNvSpPr/>
      </dsp:nvSpPr>
      <dsp:spPr>
        <a:xfrm rot="16200000">
          <a:off x="1425315" y="-191040"/>
          <a:ext cx="2332086" cy="36351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Финансовый университет при Правительстве РФ </a:t>
          </a:r>
          <a:r>
            <a:rPr lang="ru-RU" sz="1800" i="1" kern="1200" dirty="0" smtClean="0">
              <a:solidFill>
                <a:srgbClr val="7030A0"/>
              </a:solidFill>
            </a:rPr>
            <a:t>(Распоряжение Правительства РФ от 10.02.2021 г.)</a:t>
          </a:r>
          <a:endParaRPr lang="ru-RU" sz="1800" b="1" i="1" kern="1200" dirty="0">
            <a:solidFill>
              <a:srgbClr val="7030A0"/>
            </a:solidFill>
          </a:endParaRPr>
        </a:p>
      </dsp:txBody>
      <dsp:txXfrm rot="5400000">
        <a:off x="887639" y="574364"/>
        <a:ext cx="3521302" cy="2104358"/>
      </dsp:txXfrm>
    </dsp:sp>
    <dsp:sp modelId="{8BAC51CE-A1B1-4861-A060-E838C8D5BB81}">
      <dsp:nvSpPr>
        <dsp:cNvPr id="0" name=""/>
        <dsp:cNvSpPr/>
      </dsp:nvSpPr>
      <dsp:spPr>
        <a:xfrm rot="5400000">
          <a:off x="6220903" y="-235532"/>
          <a:ext cx="2435577" cy="36194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Институт финансовой грамотности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 целях формирования и развития компетенций в сфере финансовой грамотности взрослого населения</a:t>
          </a:r>
          <a:endParaRPr lang="ru-RU" sz="2000" i="1" kern="1200" dirty="0"/>
        </a:p>
      </dsp:txBody>
      <dsp:txXfrm rot="-5400000">
        <a:off x="5628991" y="475296"/>
        <a:ext cx="3500485" cy="2197745"/>
      </dsp:txXfrm>
    </dsp:sp>
    <dsp:sp modelId="{D0B61761-D948-426C-A2C3-AA5F90943257}">
      <dsp:nvSpPr>
        <dsp:cNvPr id="0" name=""/>
        <dsp:cNvSpPr/>
      </dsp:nvSpPr>
      <dsp:spPr>
        <a:xfrm>
          <a:off x="4381240" y="0"/>
          <a:ext cx="1276607" cy="127654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0910F-93AD-4D9E-B479-6A8D6071CD99}">
      <dsp:nvSpPr>
        <dsp:cNvPr id="0" name=""/>
        <dsp:cNvSpPr/>
      </dsp:nvSpPr>
      <dsp:spPr>
        <a:xfrm rot="10800000">
          <a:off x="4381240" y="1831674"/>
          <a:ext cx="1276607" cy="127654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международным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участием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</a:t>
            </a:r>
            <a:r>
              <a:rPr lang="ru-RU" sz="3000" b="1" dirty="0" smtClean="0">
                <a:solidFill>
                  <a:srgbClr val="26457C"/>
                </a:solidFill>
              </a:rPr>
              <a:t>работы с </a:t>
            </a:r>
            <a:r>
              <a:rPr lang="ru-RU" sz="3000" b="1" dirty="0">
                <a:solidFill>
                  <a:srgbClr val="26457C"/>
                </a:solidFill>
              </a:rPr>
              <a:t>текстом как основа формирования функциональной грамотности</a:t>
            </a:r>
            <a:r>
              <a:rPr lang="ru-RU" sz="3000" b="1" dirty="0" smtClean="0">
                <a:solidFill>
                  <a:srgbClr val="26457C"/>
                </a:solidFill>
              </a:rPr>
              <a:t>»</a:t>
            </a:r>
            <a:endParaRPr lang="ru-RU" sz="3000" b="1" dirty="0">
              <a:solidFill>
                <a:srgbClr val="26457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26457C"/>
                </a:solidFill>
                <a:effectLst/>
              </a:rPr>
              <a:t>«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Текст. Образование. Коммуникация: стратегии 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работы </a:t>
            </a:r>
            <a:br>
              <a:rPr lang="ru-RU" sz="3400" b="1" dirty="0" smtClean="0">
                <a:solidFill>
                  <a:srgbClr val="26457C"/>
                </a:solidFill>
                <a:effectLst/>
              </a:rPr>
            </a:br>
            <a:r>
              <a:rPr lang="ru-RU" sz="3400" b="1" dirty="0" smtClean="0">
                <a:solidFill>
                  <a:srgbClr val="26457C"/>
                </a:solidFill>
                <a:effectLst/>
              </a:rPr>
              <a:t>с 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текстом как основа формирования функциональной грамотности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»</a:t>
            </a:r>
            <a:endParaRPr lang="ru-RU" sz="3400" b="1" dirty="0">
              <a:solidFill>
                <a:srgbClr val="26457C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/>
              <a:t>Всероссийская научно-практическая конференция </a:t>
            </a:r>
            <a:br>
              <a:rPr lang="ru-RU" sz="3200" b="1" dirty="0" smtClean="0"/>
            </a:br>
            <a:r>
              <a:rPr lang="ru-RU" sz="3200" b="1" dirty="0" smtClean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 smtClean="0"/>
              <a:t>Всероссийская научно-практическая конференция </a:t>
            </a:r>
            <a:br>
              <a:rPr lang="ru-RU" sz="2400" dirty="0" smtClean="0"/>
            </a:br>
            <a:r>
              <a:rPr lang="ru-RU" sz="2400" dirty="0" smtClean="0"/>
              <a:t>с международным участием</a:t>
            </a:r>
            <a:br>
              <a:rPr lang="ru-RU" sz="2400" dirty="0" smtClean="0"/>
            </a:br>
            <a:r>
              <a:rPr lang="ru-RU" sz="2500" b="1" dirty="0" smtClean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ru/fil/yaroslavl/Pages/Home.aspx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025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6457C"/>
                </a:solidFill>
              </a:rPr>
              <a:t>ТЕМА ВЫСТУПЛЕНИЯ</a:t>
            </a:r>
          </a:p>
          <a:p>
            <a:pPr algn="ctr"/>
            <a:r>
              <a:rPr lang="ru-RU" b="1" dirty="0" smtClean="0"/>
              <a:t>«</a:t>
            </a:r>
            <a:r>
              <a:rPr lang="ru-RU" sz="3200" b="1" dirty="0" smtClean="0"/>
              <a:t>Развитие </a:t>
            </a:r>
            <a:r>
              <a:rPr lang="ru-RU" sz="3200" b="1" dirty="0"/>
              <a:t>финансовой грамотности у взрослого населения Ярославской </a:t>
            </a:r>
            <a:r>
              <a:rPr lang="ru-RU" sz="3200" b="1" dirty="0" smtClean="0"/>
              <a:t>области</a:t>
            </a:r>
            <a:r>
              <a:rPr lang="ru-RU" b="1" dirty="0" smtClean="0"/>
              <a:t>»</a:t>
            </a:r>
            <a:endParaRPr lang="ru-RU" sz="3200" b="1" dirty="0" smtClean="0">
              <a:solidFill>
                <a:srgbClr val="26457C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261308" y="4737306"/>
            <a:ext cx="5746661" cy="1084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600" dirty="0" smtClean="0"/>
              <a:t>СИРОТКИН Сергей Александрович</a:t>
            </a:r>
          </a:p>
          <a:p>
            <a:pPr marL="0" indent="0" algn="r">
              <a:buNone/>
              <a:defRPr/>
            </a:pPr>
            <a:r>
              <a:rPr lang="ru-RU" sz="2600" dirty="0" smtClean="0"/>
              <a:t>Ярославский филиал Финуниверситета при Правительстве РФ</a:t>
            </a:r>
          </a:p>
          <a:p>
            <a:pPr marL="0" indent="0" algn="r">
              <a:buNone/>
              <a:defRPr/>
            </a:pPr>
            <a:r>
              <a:rPr lang="ru-RU" sz="2600" dirty="0" smtClean="0"/>
              <a:t>Заведующий кафедрой «Экономика и финансы»</a:t>
            </a:r>
          </a:p>
          <a:p>
            <a:pPr marL="0" indent="0" algn="r">
              <a:buNone/>
              <a:defRPr/>
            </a:pPr>
            <a:r>
              <a:rPr lang="ru-RU" sz="2600" dirty="0" smtClean="0"/>
              <a:t>канд. экон. наук., доцент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Почему появилась необходимость в повышении финграмотности среди населения?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463" y="1374886"/>
            <a:ext cx="1183610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600" b="1" dirty="0" smtClean="0">
              <a:solidFill>
                <a:srgbClr val="5B9BD5">
                  <a:lumMod val="50000"/>
                </a:srgbClr>
              </a:solidFill>
              <a:ea typeface="Calibri" panose="020F0502020204030204" pitchFamily="34" charset="0"/>
            </a:endParaRPr>
          </a:p>
          <a:p>
            <a:pPr lvl="0" algn="ctr"/>
            <a:endParaRPr lang="ru-RU" sz="2600" b="1" dirty="0">
              <a:solidFill>
                <a:srgbClr val="5B9BD5">
                  <a:lumMod val="50000"/>
                </a:srgbClr>
              </a:solidFill>
              <a:ea typeface="Calibri" panose="020F0502020204030204" pitchFamily="34" charset="0"/>
            </a:endParaRPr>
          </a:p>
          <a:p>
            <a:pPr lvl="0" algn="ctr"/>
            <a:r>
              <a:rPr lang="ru-RU" sz="2600" b="1" dirty="0" smtClean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</a:rPr>
              <a:t>Финансовая </a:t>
            </a:r>
            <a:r>
              <a:rPr lang="ru-RU" sz="2600" b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</a:rPr>
              <a:t>грамотность – это составляющая функциональной грамотности</a:t>
            </a:r>
          </a:p>
          <a:p>
            <a:pPr lvl="0" algn="ctr"/>
            <a:endParaRPr lang="ru-RU" sz="2600" b="1" dirty="0">
              <a:solidFill>
                <a:prstClr val="black"/>
              </a:solidFill>
            </a:endParaRPr>
          </a:p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Финансы человека – зона его ответственности</a:t>
            </a:r>
          </a:p>
          <a:p>
            <a:pPr lvl="0" algn="ctr"/>
            <a:endParaRPr lang="ru-RU" sz="2600" b="1" dirty="0">
              <a:solidFill>
                <a:prstClr val="black"/>
              </a:solidFill>
            </a:endParaRPr>
          </a:p>
          <a:p>
            <a:pPr lvl="0" algn="ctr"/>
            <a:r>
              <a:rPr lang="ru-RU" sz="2600" b="1" dirty="0">
                <a:solidFill>
                  <a:srgbClr val="7030A0"/>
                </a:solidFill>
              </a:rPr>
              <a:t>Безразличие к своим деньгам = безразличие к будущему своему и своих детей</a:t>
            </a:r>
          </a:p>
          <a:p>
            <a:pPr algn="ctr"/>
            <a:endParaRPr lang="ru-RU" sz="2800" b="1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793" y="813589"/>
            <a:ext cx="18289585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204222"/>
            <a:ext cx="11468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Национальный проект </a:t>
            </a:r>
          </a:p>
          <a:p>
            <a:pPr lvl="0"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50" y="1589217"/>
            <a:ext cx="6096000" cy="14747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1725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аудитории проекта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75"/>
              </a:spcBef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взрослое население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школьники, студенты и молодежь</a:t>
            </a:r>
            <a:endParaRPr lang="ru-RU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0838566"/>
              </p:ext>
            </p:extLst>
          </p:nvPr>
        </p:nvGraphicFramePr>
        <p:xfrm>
          <a:off x="914400" y="3063980"/>
          <a:ext cx="10172700" cy="310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0" y="0"/>
            <a:ext cx="88963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 грамотный человек: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 за состоянием личных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 свои права как потребителя финансовых услуг;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оценивает риски на рынке финансовых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долгосрочные сбережения на случай непредвиденных обстоятельств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распознаёт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признаки финансового мошенничества и т.д.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2471752"/>
            <a:ext cx="50673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учит?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организации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классических вузов до онлайн-университетов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проф.участники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брокеры, биржа, регулятор 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(частные) консультанты и эксперты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«учат» –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мошенники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00700" y="286416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выстроить траекторию обучения?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фундаментальные знания и основные понятия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онлайн-университеты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построения финансового портфеля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специалистов-практиков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нюансы отдельных инструментов или стратегий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профучастников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774" y="169962"/>
            <a:ext cx="8493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Группы по уровню финансовой грамотности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6136" t="43807" r="27365" b="34749"/>
          <a:stretch/>
        </p:blipFill>
        <p:spPr bwMode="auto">
          <a:xfrm>
            <a:off x="819150" y="914400"/>
            <a:ext cx="10172700" cy="4686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35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399" y="303312"/>
            <a:ext cx="1717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Резюме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850" y="949643"/>
            <a:ext cx="10648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личным капиталом и инвестирование – навыки, которым можно научиться с помощью онлайн-инструментов, однако любой навык надо закреплять на практике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человека «не из сферы» есть все возможности получить необходимые знания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есть вещи, которым учиться не надо – как бы соблазнительно не выглядела реклама этих услуг, она не имеет отношения к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теме финграмотности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smtClean="0"/>
              <a:t>Контактная информация: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Адрес</a:t>
            </a:r>
            <a:r>
              <a:rPr lang="ru-RU" sz="2400" dirty="0" smtClean="0"/>
              <a:t>: г. Ярославль, ул. Кооперативная, д. 12а, </a:t>
            </a:r>
            <a:r>
              <a:rPr lang="ru-RU" sz="2400" dirty="0" err="1" smtClean="0"/>
              <a:t>каб</a:t>
            </a:r>
            <a:r>
              <a:rPr lang="ru-RU" sz="2400" dirty="0" smtClean="0"/>
              <a:t>. 37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Телефон</a:t>
            </a:r>
            <a:r>
              <a:rPr lang="ru-RU" sz="2400" dirty="0" smtClean="0"/>
              <a:t>: 8(0482)73-14-80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Сайт: </a:t>
            </a:r>
            <a:r>
              <a:rPr lang="ru-RU" sz="2400" dirty="0">
                <a:hlinkClick r:id="rId2"/>
              </a:rPr>
              <a:t>Ярославский филиал Финансового университета (fa.ru)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E-</a:t>
            </a:r>
            <a:r>
              <a:rPr lang="ru-RU" sz="2400" dirty="0" err="1" smtClean="0"/>
              <a:t>mail</a:t>
            </a:r>
            <a:r>
              <a:rPr lang="ru-RU" sz="2400" dirty="0" smtClean="0"/>
              <a:t>:</a:t>
            </a:r>
            <a:r>
              <a:rPr lang="en-US" sz="2400" dirty="0" smtClean="0"/>
              <a:t> SASirotkin@fa.ru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 smtClean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327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Сергей Сироткин</cp:lastModifiedBy>
  <cp:revision>23</cp:revision>
  <dcterms:created xsi:type="dcterms:W3CDTF">2022-03-17T06:20:17Z</dcterms:created>
  <dcterms:modified xsi:type="dcterms:W3CDTF">2022-04-05T07:30:26Z</dcterms:modified>
</cp:coreProperties>
</file>