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58" r:id="rId3"/>
    <p:sldId id="282" r:id="rId4"/>
    <p:sldId id="283" r:id="rId5"/>
    <p:sldId id="264" r:id="rId6"/>
    <p:sldId id="266" r:id="rId7"/>
    <p:sldId id="274" r:id="rId8"/>
    <p:sldId id="269" r:id="rId9"/>
    <p:sldId id="271" r:id="rId10"/>
    <p:sldId id="276" r:id="rId11"/>
    <p:sldId id="272" r:id="rId12"/>
    <p:sldId id="277" r:id="rId13"/>
    <p:sldId id="278" r:id="rId14"/>
    <p:sldId id="279" r:id="rId15"/>
    <p:sldId id="273" r:id="rId16"/>
    <p:sldId id="280" r:id="rId17"/>
    <p:sldId id="281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7483" autoAdjust="0"/>
  </p:normalViewPr>
  <p:slideViewPr>
    <p:cSldViewPr snapToGrid="0" showGuides="1">
      <p:cViewPr>
        <p:scale>
          <a:sx n="102" d="100"/>
          <a:sy n="102" d="100"/>
        </p:scale>
        <p:origin x="-10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964B-00E3-4D55-A9F5-268783D5A44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0F2EC-C2E5-4434-A245-67DAFDB3B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3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http://svyatitel-nikolay-dsk.ru/index.php/pamyat-i-slava/my-pomnim/2-uncategorised/344-sem-ya-v-russkoj-zhivopisi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F2EC-C2E5-4434-A245-67DAFDB3BB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5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международным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участием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</a:t>
            </a:r>
            <a:r>
              <a:rPr lang="ru-RU" sz="3000" b="1" dirty="0" smtClean="0">
                <a:solidFill>
                  <a:srgbClr val="26457C"/>
                </a:solidFill>
              </a:rPr>
              <a:t>работы с </a:t>
            </a:r>
            <a:r>
              <a:rPr lang="ru-RU" sz="3000" b="1" dirty="0">
                <a:solidFill>
                  <a:srgbClr val="26457C"/>
                </a:solidFill>
              </a:rPr>
              <a:t>текстом как основа формирования функциональной грамотности</a:t>
            </a:r>
            <a:r>
              <a:rPr lang="ru-RU" sz="3000" b="1" dirty="0" smtClean="0">
                <a:solidFill>
                  <a:srgbClr val="26457C"/>
                </a:solidFill>
              </a:rPr>
              <a:t>»</a:t>
            </a:r>
            <a:endParaRPr lang="ru-RU" sz="3000" b="1" dirty="0">
              <a:solidFill>
                <a:srgbClr val="26457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26457C"/>
                </a:solidFill>
                <a:effectLst/>
              </a:rPr>
              <a:t>«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Текст. Образование. Коммуникация: стратегии 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работы </a:t>
            </a:r>
            <a:br>
              <a:rPr lang="ru-RU" sz="3400" b="1" dirty="0" smtClean="0">
                <a:solidFill>
                  <a:srgbClr val="26457C"/>
                </a:solidFill>
                <a:effectLst/>
              </a:rPr>
            </a:br>
            <a:r>
              <a:rPr lang="ru-RU" sz="3400" b="1" dirty="0" smtClean="0">
                <a:solidFill>
                  <a:srgbClr val="26457C"/>
                </a:solidFill>
                <a:effectLst/>
              </a:rPr>
              <a:t>с 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текстом как основа формирования функциональной грамотности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»</a:t>
            </a:r>
            <a:endParaRPr lang="ru-RU" sz="3400" b="1" dirty="0">
              <a:solidFill>
                <a:srgbClr val="26457C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/>
              <a:t>Всероссийская научно-практическая конференция </a:t>
            </a:r>
            <a:br>
              <a:rPr lang="ru-RU" sz="3200" b="1" dirty="0" smtClean="0"/>
            </a:br>
            <a:r>
              <a:rPr lang="ru-RU" sz="3200" b="1" dirty="0" smtClean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 smtClean="0"/>
              <a:t>Всероссийская научно-практическая конференция </a:t>
            </a:r>
            <a:br>
              <a:rPr lang="ru-RU" sz="2400" dirty="0" smtClean="0"/>
            </a:br>
            <a:r>
              <a:rPr lang="ru-RU" sz="2400" dirty="0" smtClean="0"/>
              <a:t>с международным участием</a:t>
            </a:r>
            <a:br>
              <a:rPr lang="ru-RU" sz="2400" dirty="0" smtClean="0"/>
            </a:br>
            <a:r>
              <a:rPr lang="ru-RU" sz="2500" b="1" dirty="0" smtClean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gdiro@yandex.ru" TargetMode="External"/><Relationship Id="rId2" Type="http://schemas.openxmlformats.org/officeDocument/2006/relationships/hyperlink" Target="http://www.iro.yar.ru/index.php?id=3235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618" y="1367188"/>
            <a:ext cx="4557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Винительный </a:t>
            </a:r>
            <a:r>
              <a:rPr lang="ru-RU" b="1" i="1" dirty="0"/>
              <a:t>падеж  </a:t>
            </a:r>
          </a:p>
          <a:p>
            <a:r>
              <a:rPr lang="ru-RU" dirty="0"/>
              <a:t>С предлогом «на»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направление движения (на поверхности): поставить на стол, положить в вазу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предмет сравнения: брат похож на сестру.</a:t>
            </a:r>
          </a:p>
          <a:p>
            <a:r>
              <a:rPr lang="ru-RU" b="1" i="1" dirty="0"/>
              <a:t>Предложный падеж</a:t>
            </a:r>
          </a:p>
          <a:p>
            <a:r>
              <a:rPr lang="ru-RU" dirty="0"/>
              <a:t>С предлогом «в»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место действия, расположения: сидит в доме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характеристика по внешнему виду, одежде: мама в халате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объект действия: держать в руке, помогать в работе</a:t>
            </a:r>
          </a:p>
          <a:p>
            <a:r>
              <a:rPr lang="ru-RU" dirty="0"/>
              <a:t>С предлогом «на»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место действия, расположения: на кухне</a:t>
            </a:r>
          </a:p>
        </p:txBody>
      </p:sp>
      <p:pic>
        <p:nvPicPr>
          <p:cNvPr id="3" name="Picture 2" descr="https://sun1-95.userapi.com/P5vmQlfEEb5v35IN4dDMINB4J0myhG5tXzg6Gw/xLml3l6IZ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494" y="1001027"/>
            <a:ext cx="4024297" cy="28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1-20.userapi.com/xuNPRdj4A34e-8SRJAjJMQyLZ84VKnmzl5HBsQ/6Lu2yVxBf7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944" y="1001027"/>
            <a:ext cx="2611234" cy="30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1-96.userapi.com/FL4aks-Ry9QmqvlTZf8t-3n-_M_UP31NpWB26A/479f_yqKym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554" y="3495240"/>
            <a:ext cx="3850026" cy="26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1-87.userapi.com/zMPQNFuPl6GGv5Gg_kSFYGtq9AiZOfFpXJ7mpg/VoJpV5Ki_-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4698" y="3416914"/>
            <a:ext cx="2213829" cy="27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Бытовой жанр </a:t>
            </a:r>
            <a:r>
              <a:rPr lang="ru-RU" b="1" dirty="0">
                <a:solidFill>
                  <a:srgbClr val="C00000"/>
                </a:solidFill>
              </a:rPr>
              <a:t>в русской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35465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Opyat dvoy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12" y="1568747"/>
            <a:ext cx="3168594" cy="34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503" y="5589054"/>
            <a:ext cx="3210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Решетников Ф. Опять двойка, 1952</a:t>
            </a:r>
          </a:p>
        </p:txBody>
      </p:sp>
      <p:sp>
        <p:nvSpPr>
          <p:cNvPr id="6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Бытовой жанр </a:t>
            </a:r>
            <a:r>
              <a:rPr lang="ru-RU" b="1" dirty="0">
                <a:solidFill>
                  <a:srgbClr val="C00000"/>
                </a:solidFill>
              </a:rPr>
              <a:t>в русской живописи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2659" y="1568745"/>
            <a:ext cx="35850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«Имя прилагательные»: мама (какая?), папа (какой?), бабушка (какая?), братик (какой</a:t>
            </a:r>
            <a:r>
              <a:rPr lang="ru-RU" dirty="0" smtClean="0"/>
              <a:t>?); суп (какой) …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«Местоимения»: мой, твой, наш, ее, его, их.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«Питание» (я за столом, что мы едим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Лексическая тема «Школа» (мой день в школе, мои любимые занятия)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Глаголы прошедшее время</a:t>
            </a:r>
          </a:p>
          <a:p>
            <a:r>
              <a:rPr lang="ru-RU" dirty="0"/>
              <a:t> </a:t>
            </a:r>
          </a:p>
          <a:p>
            <a:pPr lvl="0"/>
            <a:endParaRPr lang="ru-RU" dirty="0"/>
          </a:p>
        </p:txBody>
      </p:sp>
      <p:pic>
        <p:nvPicPr>
          <p:cNvPr id="7" name="Picture 2" descr="Zinaida Serebryakova (1914) At Breakfas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588" y="1568745"/>
            <a:ext cx="4063256" cy="34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67490" y="5169731"/>
            <a:ext cx="366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Серебрякова З. За завтраком, 1914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6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04" y="4571583"/>
            <a:ext cx="5540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В. Васнецов. После побоища Игоря Святославовича с половцами, 1880</a:t>
            </a:r>
          </a:p>
        </p:txBody>
      </p:sp>
      <p:sp>
        <p:nvSpPr>
          <p:cNvPr id="7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Сказочно-былинный жанр </a:t>
            </a:r>
            <a:r>
              <a:rPr lang="ru-RU" b="1" dirty="0">
                <a:solidFill>
                  <a:srgbClr val="C00000"/>
                </a:solidFill>
              </a:rPr>
              <a:t>в русской живописи</a:t>
            </a:r>
          </a:p>
        </p:txBody>
      </p:sp>
      <p:pic>
        <p:nvPicPr>
          <p:cNvPr id="1026" name="Picture 2" descr="vasnecov-posle-poboysch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04" y="1228576"/>
            <a:ext cx="6040401" cy="31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ktor Vasnetsov - Богатыри - Google Art Projec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505" y="1228576"/>
            <a:ext cx="4811671" cy="31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00159" y="4591040"/>
            <a:ext cx="2970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/>
              <a:t>Васнецов В. «Богатыри», 1898 г.</a:t>
            </a:r>
          </a:p>
        </p:txBody>
      </p:sp>
    </p:spTree>
    <p:extLst>
      <p:ext uri="{BB962C8B-B14F-4D97-AF65-F5344CB8AC3E}">
        <p14:creationId xmlns:p14="http://schemas.microsoft.com/office/powerpoint/2010/main" val="26190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ленуш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016" y="1034653"/>
            <a:ext cx="3301182" cy="47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6782" y="5742746"/>
            <a:ext cx="3137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Васнецов В.М., </a:t>
            </a:r>
            <a:r>
              <a:rPr lang="ru-RU" sz="1600" dirty="0"/>
              <a:t>Аленушка, 1881 г.</a:t>
            </a:r>
          </a:p>
        </p:txBody>
      </p:sp>
      <p:pic>
        <p:nvPicPr>
          <p:cNvPr id="3" name="Picture 2" descr="Wiktor Michajlowitsch Wassnezow 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351" y="1151068"/>
            <a:ext cx="3310049" cy="44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6593" y="5736132"/>
            <a:ext cx="3864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Васнецов В.М., Иван-царевич на Сером Волке 1889 </a:t>
            </a:r>
            <a:r>
              <a:rPr lang="ru-RU" sz="1600" dirty="0"/>
              <a:t>г.</a:t>
            </a:r>
          </a:p>
        </p:txBody>
      </p:sp>
      <p:sp>
        <p:nvSpPr>
          <p:cNvPr id="6" name="Заголовок 13"/>
          <p:cNvSpPr txBox="1">
            <a:spLocks/>
          </p:cNvSpPr>
          <p:nvPr/>
        </p:nvSpPr>
        <p:spPr>
          <a:xfrm>
            <a:off x="548640" y="295860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Сказочно-былинный жанр </a:t>
            </a:r>
            <a:r>
              <a:rPr lang="ru-RU" b="1" dirty="0">
                <a:solidFill>
                  <a:srgbClr val="C00000"/>
                </a:solidFill>
              </a:rPr>
              <a:t>в русской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40071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596" y="1899628"/>
            <a:ext cx="31318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Знакомство с типичными </a:t>
            </a:r>
            <a:r>
              <a:rPr lang="ru-RU" dirty="0"/>
              <a:t>русскими национальными </a:t>
            </a:r>
            <a:r>
              <a:rPr lang="ru-RU" dirty="0" smtClean="0"/>
              <a:t>чертами.</a:t>
            </a:r>
          </a:p>
          <a:p>
            <a:pPr indent="361950" algn="just"/>
            <a:r>
              <a:rPr lang="ru-RU" dirty="0" smtClean="0"/>
              <a:t>Грамматические темы: «Глаголы </a:t>
            </a:r>
            <a:r>
              <a:rPr lang="ru-RU" dirty="0"/>
              <a:t>размещения в пространстве (стоять /ставить, лежать /класть, висеть /вешать)», предложный падеж имен существительных, наречия места (справа, слева, сзади и </a:t>
            </a:r>
            <a:r>
              <a:rPr lang="ru-RU" dirty="0" err="1"/>
              <a:t>др</a:t>
            </a:r>
            <a:r>
              <a:rPr lang="ru-RU" dirty="0"/>
              <a:t>), предлоги (около, возле, </a:t>
            </a:r>
            <a:r>
              <a:rPr lang="ru-RU" dirty="0" smtClean="0"/>
              <a:t>у, напротив)</a:t>
            </a:r>
            <a:endParaRPr lang="ru-RU" dirty="0"/>
          </a:p>
        </p:txBody>
      </p:sp>
      <p:sp>
        <p:nvSpPr>
          <p:cNvPr id="3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Сказочно-былинный жанр </a:t>
            </a:r>
            <a:r>
              <a:rPr lang="ru-RU" b="1" dirty="0">
                <a:solidFill>
                  <a:srgbClr val="C00000"/>
                </a:solidFill>
              </a:rPr>
              <a:t>в русской живописи</a:t>
            </a:r>
          </a:p>
        </p:txBody>
      </p:sp>
      <p:pic>
        <p:nvPicPr>
          <p:cNvPr id="4" name="Picture 2" descr="vasnecov-posle-poboysch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22" y="1250093"/>
            <a:ext cx="4545810" cy="23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iktor Vasnetsov - Богатыри - Google Art Projec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431" y="3793533"/>
            <a:ext cx="3640375" cy="23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Аленуш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8349" y="3385778"/>
            <a:ext cx="2065011" cy="29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iktor Michajlowitsch Wassnezow 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480" y="1130807"/>
            <a:ext cx="2290374" cy="309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95860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Пейзаж в </a:t>
            </a:r>
            <a:r>
              <a:rPr lang="ru-RU" b="1" dirty="0">
                <a:solidFill>
                  <a:srgbClr val="C00000"/>
                </a:solidFill>
              </a:rPr>
              <a:t>русской живописи</a:t>
            </a:r>
          </a:p>
        </p:txBody>
      </p:sp>
      <p:pic>
        <p:nvPicPr>
          <p:cNvPr id="3074" name="Picture 2" descr="Mart levit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" y="1301210"/>
            <a:ext cx="4477365" cy="36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885-1889 Birkenha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978" y="1301209"/>
            <a:ext cx="6318505" cy="36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12733" y="5185936"/>
            <a:ext cx="386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Левитан И. Березовая роща 1889 </a:t>
            </a:r>
            <a:r>
              <a:rPr lang="ru-RU" sz="1600" dirty="0"/>
              <a:t>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4790" y="5169059"/>
            <a:ext cx="386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Левитан И. Март. 1885 </a:t>
            </a:r>
            <a:r>
              <a:rPr lang="ru-RU" sz="16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6020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 txBox="1">
            <a:spLocks/>
          </p:cNvSpPr>
          <p:nvPr/>
        </p:nvSpPr>
        <p:spPr>
          <a:xfrm>
            <a:off x="548640" y="295860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Пейзаж в </a:t>
            </a:r>
            <a:r>
              <a:rPr lang="ru-RU" b="1" dirty="0">
                <a:solidFill>
                  <a:srgbClr val="C00000"/>
                </a:solidFill>
              </a:rPr>
              <a:t>русской живописи</a:t>
            </a:r>
          </a:p>
        </p:txBody>
      </p:sp>
      <p:pic>
        <p:nvPicPr>
          <p:cNvPr id="12290" name="Picture 2" descr="Shishkin, Ivan - Morning in a Pine Fore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69" y="1247887"/>
            <a:ext cx="5143826" cy="34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4204" y="5021984"/>
            <a:ext cx="3137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Шишкин И.И. Утро в сосновом лесу., 1889</a:t>
            </a:r>
            <a:endParaRPr lang="ru-RU" sz="1600" dirty="0"/>
          </a:p>
        </p:txBody>
      </p:sp>
      <p:pic>
        <p:nvPicPr>
          <p:cNvPr id="12292" name="Picture 4" descr="Pine Forest by Ivan Shishkin 18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247887"/>
            <a:ext cx="5326930" cy="34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3456" y="4881996"/>
            <a:ext cx="4913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Шишкин И.И.  Сосновый бор. 1895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4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95860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Пейзаж в </a:t>
            </a:r>
            <a:r>
              <a:rPr lang="ru-RU" b="1" dirty="0">
                <a:solidFill>
                  <a:srgbClr val="C00000"/>
                </a:solidFill>
              </a:rPr>
              <a:t>русской живописи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2477262"/>
            <a:ext cx="4346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Слова, обозначающие цвет, названия </a:t>
            </a:r>
            <a:r>
              <a:rPr lang="ru-RU" dirty="0"/>
              <a:t>времен года, месяцев, состояние природы.</a:t>
            </a:r>
          </a:p>
          <a:p>
            <a:pPr indent="355600"/>
            <a:r>
              <a:rPr lang="ru-RU" dirty="0" smtClean="0"/>
              <a:t>Грамматические темы: Времена глаголов (</a:t>
            </a:r>
            <a:r>
              <a:rPr lang="ru-RU" dirty="0"/>
              <a:t>прошлое, настоящее и будущее)</a:t>
            </a:r>
          </a:p>
        </p:txBody>
      </p:sp>
      <p:pic>
        <p:nvPicPr>
          <p:cNvPr id="4" name="Picture 2" descr="Mart levit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623" y="1215148"/>
            <a:ext cx="2757150" cy="22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885-1889 Birkenha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541" y="1215146"/>
            <a:ext cx="3890920" cy="22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hishkin, Ivan - Morning in a Pine Fores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531" y="3697185"/>
            <a:ext cx="3132658" cy="21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ne Forest by Ivan Shishkin 18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9250" y="3653135"/>
            <a:ext cx="3308019" cy="21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 smtClean="0"/>
              <a:t>Контактная информация: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/>
              <a:t>Адрес:</a:t>
            </a:r>
            <a:r>
              <a:rPr lang="ru-RU" sz="2400" dirty="0" smtClean="0"/>
              <a:t> г. Ярославль, ул. Богдановича, 16</a:t>
            </a:r>
          </a:p>
          <a:p>
            <a:pPr marL="0" indent="0">
              <a:buNone/>
            </a:pPr>
            <a:r>
              <a:rPr lang="ru-RU" sz="2400" b="1" dirty="0" smtClean="0"/>
              <a:t>Телефон:</a:t>
            </a:r>
            <a:r>
              <a:rPr lang="ru-RU" sz="2400" dirty="0" smtClean="0"/>
              <a:t> </a:t>
            </a:r>
            <a:r>
              <a:rPr lang="ru-RU" sz="2400" dirty="0"/>
              <a:t>(8-4852) </a:t>
            </a:r>
            <a:r>
              <a:rPr lang="ru-RU" sz="2400" dirty="0" smtClean="0"/>
              <a:t>23-06-34 </a:t>
            </a:r>
          </a:p>
          <a:p>
            <a:pPr marL="0" indent="0">
              <a:buNone/>
            </a:pPr>
            <a:r>
              <a:rPr lang="ru-RU" sz="2400" b="1" dirty="0" smtClean="0"/>
              <a:t>Сайт:</a:t>
            </a:r>
            <a:r>
              <a:rPr lang="ru-RU" sz="2400" dirty="0" smtClean="0"/>
              <a:t>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www.iro.yar.ru/index.php?id=3235</a:t>
            </a:r>
            <a:r>
              <a:rPr lang="ru-RU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/>
              <a:t>E-</a:t>
            </a:r>
            <a:r>
              <a:rPr lang="ru-RU" sz="2400" b="1" dirty="0" err="1" smtClean="0"/>
              <a:t>mail</a:t>
            </a:r>
            <a:r>
              <a:rPr lang="ru-RU" sz="2400" dirty="0" smtClean="0"/>
              <a:t>: </a:t>
            </a:r>
            <a:r>
              <a:rPr lang="en-US" sz="2400" dirty="0" smtClean="0">
                <a:hlinkClick r:id="rId3"/>
              </a:rPr>
              <a:t>kgdiro@yandex.ru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 smtClean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553" y="1457864"/>
            <a:ext cx="80258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Секция 3.</a:t>
            </a:r>
            <a:r>
              <a:rPr lang="ru-RU" sz="1400" dirty="0" smtClean="0"/>
              <a:t> </a:t>
            </a:r>
            <a:r>
              <a:rPr lang="ru-RU" sz="1400" b="1" dirty="0" smtClean="0"/>
              <a:t>Текст как основа коммуникации при обучении русскому языку как иностранному</a:t>
            </a:r>
          </a:p>
          <a:p>
            <a:pPr algn="ctr"/>
            <a:endParaRPr lang="ru-RU" sz="3200" b="1" dirty="0" smtClean="0">
              <a:solidFill>
                <a:srgbClr val="26457C"/>
              </a:solidFill>
            </a:endParaRPr>
          </a:p>
          <a:p>
            <a:pPr algn="ctr"/>
            <a:endParaRPr lang="ru-RU" sz="3200" b="1" dirty="0">
              <a:solidFill>
                <a:srgbClr val="26457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ПРОИЗВЕДЕНИЯ РУССКОЙ ЖИВОПИСИ НА ЗАНЯТИЯХ РУССКОГО ЯЗЫКА КАК ИНОСТРАННОГО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125791" y="4997294"/>
            <a:ext cx="5746661" cy="10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2400" dirty="0" smtClean="0"/>
              <a:t>КИСЕЛЕВА Наталья Витальевна</a:t>
            </a:r>
          </a:p>
          <a:p>
            <a:pPr marL="0" indent="0" algn="r">
              <a:buNone/>
              <a:defRPr/>
            </a:pPr>
            <a:r>
              <a:rPr lang="ru-RU" sz="2400" dirty="0" smtClean="0"/>
              <a:t>ГАУ ДПО ЯО ИРО, доцент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1" y="1214310"/>
            <a:ext cx="105929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dirty="0" smtClean="0"/>
              <a:t>Текст</a:t>
            </a:r>
            <a:r>
              <a:rPr lang="ru-RU" dirty="0" smtClean="0"/>
              <a:t> - «подлинник</a:t>
            </a:r>
            <a:r>
              <a:rPr lang="ru-RU" dirty="0"/>
              <a:t>, подлинная оригинальная речь писателя». </a:t>
            </a:r>
            <a:endParaRPr lang="ru-RU" dirty="0" smtClean="0"/>
          </a:p>
          <a:p>
            <a:pPr indent="361950" algn="r"/>
            <a:r>
              <a:rPr lang="ru-RU" sz="1600" dirty="0" smtClean="0"/>
              <a:t>(«</a:t>
            </a:r>
            <a:r>
              <a:rPr lang="ru-RU" sz="1600" dirty="0"/>
              <a:t>Толковому словарю живого великорусского языка» </a:t>
            </a:r>
            <a:r>
              <a:rPr lang="ru-RU" sz="1600" dirty="0" smtClean="0"/>
              <a:t>В.И. Даль)</a:t>
            </a:r>
            <a:endParaRPr lang="ru-RU" sz="1600" dirty="0"/>
          </a:p>
          <a:p>
            <a:pPr indent="361950"/>
            <a:r>
              <a:rPr lang="ru-RU" b="1" dirty="0" smtClean="0"/>
              <a:t>Текст </a:t>
            </a:r>
            <a:r>
              <a:rPr lang="ru-RU" dirty="0"/>
              <a:t>— это </a:t>
            </a:r>
            <a:r>
              <a:rPr lang="ru-RU" dirty="0" smtClean="0"/>
              <a:t>«всякая </a:t>
            </a:r>
            <a:r>
              <a:rPr lang="ru-RU" dirty="0"/>
              <a:t>записанная речь (литературное произведение, сочинение, документ, а также часть, отрывок из них</a:t>
            </a:r>
            <a:r>
              <a:rPr lang="ru-RU" dirty="0" smtClean="0"/>
              <a:t>)».</a:t>
            </a:r>
          </a:p>
          <a:p>
            <a:pPr indent="361950" algn="r"/>
            <a:r>
              <a:rPr lang="ru-RU" dirty="0" smtClean="0"/>
              <a:t>(«Тол­ковый словарь </a:t>
            </a:r>
            <a:r>
              <a:rPr lang="ru-RU" dirty="0"/>
              <a:t>русского языка» Сергея Ивановича </a:t>
            </a:r>
            <a:r>
              <a:rPr lang="ru-RU" dirty="0" smtClean="0"/>
              <a:t>Ожегова)</a:t>
            </a:r>
          </a:p>
          <a:p>
            <a:pPr indent="361950"/>
            <a:r>
              <a:rPr lang="ru-RU" b="1" dirty="0" smtClean="0"/>
              <a:t>Текст </a:t>
            </a:r>
            <a:r>
              <a:rPr lang="ru-RU" dirty="0" smtClean="0"/>
              <a:t>– «продукт </a:t>
            </a:r>
            <a:r>
              <a:rPr lang="ru-RU" dirty="0"/>
              <a:t>речемыслительной деятельности людей, возникающей и в процессе познания окружающей действительности, и в процессе непосредственной и опосредованной коммуникации</a:t>
            </a:r>
            <a:r>
              <a:rPr lang="ru-RU" dirty="0" smtClean="0"/>
              <a:t>». </a:t>
            </a:r>
          </a:p>
          <a:p>
            <a:pPr indent="361950" algn="r"/>
            <a:r>
              <a:rPr lang="ru-RU" dirty="0" smtClean="0"/>
              <a:t>(</a:t>
            </a:r>
            <a:r>
              <a:rPr lang="ru-RU" dirty="0"/>
              <a:t>Абрамов, Б.А. Текст как закрытая система языковых знаков </a:t>
            </a:r>
            <a:r>
              <a:rPr lang="ru-RU" dirty="0" smtClean="0"/>
              <a:t>)</a:t>
            </a:r>
          </a:p>
          <a:p>
            <a:pPr indent="361950"/>
            <a:r>
              <a:rPr lang="ru-RU" b="1" dirty="0" smtClean="0"/>
              <a:t>Текст</a:t>
            </a:r>
            <a:r>
              <a:rPr lang="ru-RU" dirty="0" smtClean="0"/>
              <a:t> </a:t>
            </a:r>
            <a:r>
              <a:rPr lang="ru-RU" dirty="0"/>
              <a:t>(от лат. </a:t>
            </a:r>
            <a:r>
              <a:rPr lang="ru-RU" dirty="0" err="1"/>
              <a:t>textus</a:t>
            </a:r>
            <a:r>
              <a:rPr lang="ru-RU" dirty="0"/>
              <a:t> — ткань, сплетение, соединение) — объединенная смысловой связью последовательность знаковых единиц, основными свойствами которой явля­ются связность и цельность</a:t>
            </a:r>
            <a:r>
              <a:rPr lang="ru-RU" dirty="0" smtClean="0"/>
              <a:t> </a:t>
            </a:r>
            <a:r>
              <a:rPr lang="ru-RU" dirty="0"/>
              <a:t>дается такое определение </a:t>
            </a:r>
            <a:r>
              <a:rPr lang="ru-RU" dirty="0" smtClean="0"/>
              <a:t>текста. </a:t>
            </a:r>
          </a:p>
          <a:p>
            <a:pPr indent="361950"/>
            <a:r>
              <a:rPr lang="ru-RU" b="1" dirty="0" smtClean="0"/>
              <a:t>Текст</a:t>
            </a:r>
            <a:r>
              <a:rPr lang="ru-RU" dirty="0" smtClean="0"/>
              <a:t> </a:t>
            </a:r>
            <a:r>
              <a:rPr lang="ru-RU" dirty="0"/>
              <a:t>- это «сообщение, существующее в виде такой последовательности знаков, которая обладает формальной связностью, содержательной цельностью и возникающей на основе их взаимодействия формально-семантической структуры </a:t>
            </a:r>
            <a:endParaRPr lang="ru-RU" dirty="0" smtClean="0"/>
          </a:p>
          <a:p>
            <a:pPr indent="361950" algn="r"/>
            <a:r>
              <a:rPr lang="ru-RU" dirty="0" smtClean="0"/>
              <a:t>(В.А</a:t>
            </a:r>
            <a:r>
              <a:rPr lang="ru-RU" dirty="0"/>
              <a:t>. </a:t>
            </a:r>
            <a:r>
              <a:rPr lang="ru-RU" dirty="0" smtClean="0"/>
              <a:t>Лукиным) </a:t>
            </a:r>
            <a:endParaRPr lang="ru-RU" dirty="0"/>
          </a:p>
        </p:txBody>
      </p:sp>
      <p:sp>
        <p:nvSpPr>
          <p:cNvPr id="3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rgbClr val="C00000"/>
                </a:solidFill>
              </a:rPr>
              <a:t>Определение понятия «текст»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0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нтерьер библиотеки помещичьего дома (1910-е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018" y="164983"/>
            <a:ext cx="3775441" cy="28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artwall.ru/files/products/poster_p-722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484" y="3163396"/>
            <a:ext cx="3854519" cy="24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booksite.ru/usadba_new/world/images/8_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342" y="138125"/>
            <a:ext cx="3900107" cy="24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4.googleusercontent.com/-kBG3a3XTceQ/VGOIDxk1FKI/AAAAAAAAz3s/_Xjog2KJ2gc/s900/%25D0%25A1%25D0%25B8%25D0%25BD%25D1%258F%25D0%25BA%2520%25D0%2593%25D0%25B0%25D0%25BB%25D0%25B8%25D0%25BD%25D0%25B0%2520%25D0%2592%25D0%25B8%25D0%25BA%25D1%2582%25D0%25BE%25D1%2580%25D0%25BE%25D0%25B2%25D0%25BD%25D0%25B0%2520%2528%25D0%25A0%25D0%25BE%25D1%2581%25D1%2581%25D0%25B8%25D1%258F%252C%25201945%2529%2520%25C2%25AB%25D0%2598%25D0%25BD%25D1%2582%25D0%25B5%25D1%2580%25D1%258C%25D0%25B5%25D1%2580%25C2%25B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4109" y="2987307"/>
            <a:ext cx="3578002" cy="26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1-95.userapi.com/P5vmQlfEEb5v35IN4dDMINB4J0myhG5tXzg6Gw/xLml3l6IZL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29" y="138125"/>
            <a:ext cx="4024297" cy="28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1-96.userapi.com/FL4aks-Ry9QmqvlTZf8t-3n-_M_UP31NpWB26A/479f_yqKym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08" y="3122632"/>
            <a:ext cx="3850026" cy="26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1-87.userapi.com/zMPQNFuPl6GGv5Gg_kSFYGtq9AiZOfFpXJ7mpg/VoJpV5Ki_-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228" y="1794630"/>
            <a:ext cx="2213829" cy="27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ktor Vasnetsov - Богатыри - Google Art Projec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815" y="2028992"/>
            <a:ext cx="3640375" cy="23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9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</a:rPr>
              <a:t>Интерьер в русской живописи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Интерьер библиотеки помещичьего дома (1910-е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18" y="1090394"/>
            <a:ext cx="5309800" cy="400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artwall.ru/files/products/poster_p-722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440" y="1090394"/>
            <a:ext cx="6259979" cy="40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22419" y="52047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Неизвестный художник «Интерьер с открытым окном»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18" y="5250871"/>
            <a:ext cx="4786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/>
              <a:t>Жуковский С.Ю. </a:t>
            </a:r>
            <a:r>
              <a:rPr lang="ru-RU" sz="1600" b="1" dirty="0" smtClean="0"/>
              <a:t>Интерьер </a:t>
            </a:r>
            <a:r>
              <a:rPr lang="ru-RU" sz="1600" b="1" dirty="0"/>
              <a:t>библиотеки помещичьего </a:t>
            </a:r>
            <a:r>
              <a:rPr lang="ru-RU" sz="1600" b="1" dirty="0" smtClean="0"/>
              <a:t>дома, </a:t>
            </a:r>
            <a:r>
              <a:rPr lang="ru-RU" sz="1600" b="1" dirty="0"/>
              <a:t>1910-е</a:t>
            </a:r>
          </a:p>
        </p:txBody>
      </p:sp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booksite.ru/usadba_new/world/images/8_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05" y="1016453"/>
            <a:ext cx="5950099" cy="37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705" y="495304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Неизвестный </a:t>
            </a:r>
            <a:r>
              <a:rPr lang="ru-RU" sz="1600" b="1" dirty="0"/>
              <a:t>художник. Жилая комната в мезонине дворянского особняка.  Конец 1830-х – начало 1840-х гг.</a:t>
            </a:r>
          </a:p>
        </p:txBody>
      </p:sp>
      <p:pic>
        <p:nvPicPr>
          <p:cNvPr id="4" name="Picture 2" descr="https://lh4.googleusercontent.com/-kBG3a3XTceQ/VGOIDxk1FKI/AAAAAAAAz3s/_Xjog2KJ2gc/s900/%25D0%25A1%25D0%25B8%25D0%25BD%25D1%258F%25D0%25BA%2520%25D0%2593%25D0%25B0%25D0%25BB%25D0%25B8%25D0%25BD%25D0%25B0%2520%25D0%2592%25D0%25B8%25D0%25BA%25D1%2582%25D0%25BE%25D1%2580%25D0%25BE%25D0%25B2%25D0%25BD%25D0%25B0%2520%2528%25D0%25A0%25D0%25BE%25D1%2581%25D1%2581%25D0%25B8%25D1%258F%252C%25201945%2529%2520%25C2%25AB%25D0%2598%25D0%25BD%25D1%2582%25D0%25B5%25D1%2580%25D1%258C%25D0%25B5%25D1%2580%25C2%25B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903" y="1010929"/>
            <a:ext cx="5103457" cy="37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98350" y="4987048"/>
            <a:ext cx="2186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Синяк Г.В. «Интерьер»</a:t>
            </a:r>
          </a:p>
        </p:txBody>
      </p:sp>
      <p:sp>
        <p:nvSpPr>
          <p:cNvPr id="6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</a:rPr>
              <a:t>Интерьер в русской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20577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770" y="2034121"/>
            <a:ext cx="42779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Лексика, связанная </a:t>
            </a:r>
            <a:r>
              <a:rPr lang="ru-RU" dirty="0"/>
              <a:t>с домом, </a:t>
            </a:r>
            <a:r>
              <a:rPr lang="ru-RU" dirty="0" smtClean="0"/>
              <a:t>квартирой.</a:t>
            </a:r>
          </a:p>
          <a:p>
            <a:pPr indent="355600"/>
            <a:r>
              <a:rPr lang="ru-RU" dirty="0" smtClean="0"/>
              <a:t>Грамматические темы </a:t>
            </a:r>
            <a:r>
              <a:rPr lang="ru-RU" dirty="0"/>
              <a:t>«Глаголы размещения в пространстве (стоять /ставить, лежать /класть, висеть /вешать)», предложный падеж имен существительных, наречия места (справа, слева, сзади и </a:t>
            </a:r>
            <a:r>
              <a:rPr lang="ru-RU" dirty="0" smtClean="0"/>
              <a:t>др.), </a:t>
            </a:r>
            <a:r>
              <a:rPr lang="ru-RU" dirty="0"/>
              <a:t>предлоги (около, возле, у)</a:t>
            </a:r>
          </a:p>
        </p:txBody>
      </p:sp>
      <p:pic>
        <p:nvPicPr>
          <p:cNvPr id="3" name="Picture 2" descr="Интерьер библиотеки помещичьего дома (1910-е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356" y="1033942"/>
            <a:ext cx="3217749" cy="243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artwall.ru/files/products/poster_p-722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462" y="3748260"/>
            <a:ext cx="3190644" cy="20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booksite.ru/usadba_new/world/images/8_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754" y="828624"/>
            <a:ext cx="3218595" cy="20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4.googleusercontent.com/-kBG3a3XTceQ/VGOIDxk1FKI/AAAAAAAAz3s/_Xjog2KJ2gc/s900/%25D0%25A1%25D0%25B8%25D0%25BD%25D1%258F%25D0%25BA%2520%25D0%2593%25D0%25B0%25D0%25BB%25D0%25B8%25D0%25BD%25D0%25B0%2520%25D0%2592%25D0%25B8%25D0%25BA%25D1%2582%25D0%25BE%25D1%2580%25D0%25BE%25D0%25B2%25D0%25BD%25D0%25B0%2520%2528%25D0%25A0%25D0%25BE%25D1%2581%25D1%2581%25D0%25B8%25D1%258F%252C%25201945%2529%2520%25C2%25AB%25D0%2598%25D0%25BD%25D1%2582%25D0%25B5%25D1%2580%25D1%258C%25D0%25B5%25D1%2580%25C2%25B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030" y="3267644"/>
            <a:ext cx="3268044" cy="24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</a:rPr>
              <a:t>Интерьер в русской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39078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95.userapi.com/P5vmQlfEEb5v35IN4dDMINB4J0myhG5tXzg6Gw/xLml3l6IZ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54" y="1247365"/>
            <a:ext cx="5442578" cy="38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0699" y="5224467"/>
            <a:ext cx="406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Куликов Иван Семенович «Чаепитие в крестьянской избе»</a:t>
            </a:r>
          </a:p>
        </p:txBody>
      </p:sp>
      <p:sp>
        <p:nvSpPr>
          <p:cNvPr id="4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Бытовой жанр </a:t>
            </a:r>
            <a:r>
              <a:rPr lang="ru-RU" b="1" dirty="0">
                <a:solidFill>
                  <a:srgbClr val="C00000"/>
                </a:solidFill>
              </a:rPr>
              <a:t>в русской живописи</a:t>
            </a:r>
          </a:p>
        </p:txBody>
      </p:sp>
      <p:pic>
        <p:nvPicPr>
          <p:cNvPr id="5" name="Picture 2" descr="https://sun1-20.userapi.com/xuNPRdj4A34e-8SRJAjJMQyLZ84VKnmzl5HBsQ/6Lu2yVxBf7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166" y="1001028"/>
            <a:ext cx="3696540" cy="43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8322" y="5466035"/>
            <a:ext cx="2564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Кустодиев Б.М. На террасе.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38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un1-96.userapi.com/FL4aks-Ry9QmqvlTZf8t-3n-_M_UP31NpWB26A/479f_yqKym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46" y="1139500"/>
            <a:ext cx="5733498" cy="39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4225" y="5258280"/>
            <a:ext cx="336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Заболоцкий Б. Семья </a:t>
            </a:r>
            <a:r>
              <a:rPr lang="ru-RU" dirty="0"/>
              <a:t>за </a:t>
            </a:r>
            <a:r>
              <a:rPr lang="ru-RU" dirty="0" smtClean="0"/>
              <a:t>столом</a:t>
            </a:r>
            <a:endParaRPr lang="ru-RU" dirty="0"/>
          </a:p>
        </p:txBody>
      </p:sp>
      <p:pic>
        <p:nvPicPr>
          <p:cNvPr id="6" name="Picture 2" descr="https://sun1-87.userapi.com/zMPQNFuPl6GGv5Gg_kSFYGtq9AiZOfFpXJ7mpg/VoJpV5Ki_-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473" y="1007602"/>
            <a:ext cx="3503652" cy="441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18652" y="5462518"/>
            <a:ext cx="4775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err="1"/>
              <a:t>Лучанова</a:t>
            </a:r>
            <a:r>
              <a:rPr lang="ru-RU" sz="1600" dirty="0"/>
              <a:t> П. «Семейный портрет. Знакомство», 2014</a:t>
            </a:r>
          </a:p>
        </p:txBody>
      </p:sp>
      <p:sp>
        <p:nvSpPr>
          <p:cNvPr id="8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Бытовой жанр </a:t>
            </a:r>
            <a:r>
              <a:rPr lang="ru-RU" b="1" dirty="0">
                <a:solidFill>
                  <a:srgbClr val="C00000"/>
                </a:solidFill>
              </a:rPr>
              <a:t>в русской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7747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704</Words>
  <Application>Microsoft Office PowerPoint</Application>
  <PresentationFormat>Произвольный</PresentationFormat>
  <Paragraphs>78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Наталья Николаевна Новикова</cp:lastModifiedBy>
  <cp:revision>41</cp:revision>
  <dcterms:created xsi:type="dcterms:W3CDTF">2022-03-17T06:20:17Z</dcterms:created>
  <dcterms:modified xsi:type="dcterms:W3CDTF">2022-04-11T11:00:25Z</dcterms:modified>
</cp:coreProperties>
</file>