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Microsoft YaHei UI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C4711C3-D055-48D3-BF36-FD8B868C6AB0}" styleName="Generic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7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lt1"/>
            </a:lnRef>
          </a:top>
          <a:bottom>
            <a:lnRef idx="1">
              <a:schemeClr val="lt1"/>
            </a:lnRef>
          </a:bottom>
        </a:tcBdr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lt1"/>
            </a:lnRef>
          </a:left>
          <a:right>
            <a:lnRef idx="2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2">
              <a:schemeClr val="l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3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gradFill rotWithShape="1">
            <a:gsLst>
              <a:gs pos="0">
                <a:schemeClr val="accent4">
                  <a:shade val="61000"/>
                  <a:satMod val="130000"/>
                </a:schemeClr>
              </a:gs>
              <a:gs pos="5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9000"/>
                  <a:satMod val="135000"/>
                </a:schemeClr>
              </a:gs>
            </a:gsLst>
            <a:lin ang="16200000" scaled="0"/>
          </a:gra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F0A0EA-C916-463C-A3AD-4CCFBD9124EA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1"/>
      </a:tcTxStyle>
      <a:tcStyle>
        <a:tcBdr>
          <a:top>
            <a:ln w="6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1">
          <a:shade val="40000"/>
        </a:schemeClr>
      </a:tcTxStyle>
      <a:tcStyle>
        <a:tcBdr/>
        <a:fill>
          <a:solidFill>
            <a:schemeClr val="accent1">
              <a:alpha val="4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35"/>
  </p:normalViewPr>
  <p:slideViewPr>
    <p:cSldViewPr>
      <p:cViewPr varScale="1">
        <p:scale>
          <a:sx n="55" d="100"/>
          <a:sy n="55" d="100"/>
        </p:scale>
        <p:origin x="1339" y="48"/>
      </p:cViewPr>
      <p:guideLst>
        <p:guide orient="horz" pos="323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61920" y="-3337574"/>
            <a:ext cx="16962148" cy="1696214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>
                <a:alpha val="49800"/>
              </a:srgbClr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21446072">
            <a:off x="9791053" y="1639579"/>
            <a:ext cx="8254921" cy="82549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9506" y="5570096"/>
            <a:ext cx="11175513" cy="365010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7155"/>
              </a:lnSpc>
              <a:defRPr/>
            </a:pPr>
            <a:r>
              <a:rPr lang="en-US" sz="7155" b="1" spc="193">
                <a:solidFill>
                  <a:srgbClr val="0B3369"/>
                </a:solidFill>
                <a:latin typeface="Microsoft YaHei UI"/>
                <a:ea typeface="Microsoft YaHei UI"/>
                <a:cs typeface="Microsoft YaHei UI"/>
              </a:rPr>
              <a:t>ЖИТЬ В ДОЛГ ИЛИ БЫТЬ ФИНАНСОВО ГРАМОТНЫМ: НА КАКОЙ СТОРОНЕ ТЫ?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47428" y="1304649"/>
            <a:ext cx="1116124" cy="1465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027570" y="1998046"/>
            <a:ext cx="12232860" cy="708547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94351" y="685091"/>
            <a:ext cx="16699297" cy="7627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6055"/>
              </a:lnSpc>
              <a:defRPr/>
            </a:pPr>
            <a:r>
              <a:rPr lang="en-US" sz="6055" b="1" spc="163">
                <a:solidFill>
                  <a:srgbClr val="0B3369"/>
                </a:solidFill>
                <a:latin typeface="Podkova ExtraBold"/>
              </a:rPr>
              <a:t>ЗАДАНИЕ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652626" y="5143500"/>
            <a:ext cx="3265196" cy="47889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9720620">
            <a:off x="14504488" y="4068506"/>
            <a:ext cx="1425329" cy="75103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906135"/>
            <a:ext cx="14449625" cy="304686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5986"/>
              </a:lnSpc>
              <a:defRPr/>
            </a:pPr>
            <a:r>
              <a:rPr lang="en-US" sz="4789" b="1" spc="-95">
                <a:solidFill>
                  <a:srgbClr val="0B3369"/>
                </a:solidFill>
                <a:latin typeface="Roboto Bold"/>
              </a:rPr>
              <a:t>Финансовое решение</a:t>
            </a:r>
            <a:r>
              <a:rPr lang="en-US" sz="4789" b="0" spc="-95">
                <a:solidFill>
                  <a:srgbClr val="0B3369"/>
                </a:solidFill>
                <a:latin typeface="Roboto Bold"/>
              </a:rPr>
              <a:t> – </a:t>
            </a:r>
            <a:r>
              <a:rPr lang="en-US" sz="4789" b="0" spc="-95">
                <a:solidFill>
                  <a:srgbClr val="0B3369"/>
                </a:solidFill>
                <a:latin typeface="Roboto"/>
              </a:rPr>
              <a:t>это выбор одного из направлений действий, которое может оказать влияние на дальнейшее финансовое состояние человека.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9517" y="3277734"/>
            <a:ext cx="4052569" cy="4725174"/>
            <a:chOff x="0" y="0"/>
            <a:chExt cx="16414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226226" y="3277734"/>
            <a:ext cx="4052569" cy="4725174"/>
            <a:chOff x="0" y="0"/>
            <a:chExt cx="1641457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03989" y="3277734"/>
            <a:ext cx="4052569" cy="4725174"/>
            <a:chOff x="0" y="0"/>
            <a:chExt cx="1641457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52330" y="4216859"/>
            <a:ext cx="3555888" cy="238396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lvl="0" algn="ctr">
              <a:lnSpc>
                <a:spcPts val="4740"/>
              </a:lnSpc>
              <a:buClr>
                <a:srgbClr val="0B3369"/>
              </a:buClr>
              <a:defRPr/>
            </a:pPr>
            <a:r>
              <a:rPr lang="en-US" sz="3286">
                <a:solidFill>
                  <a:srgbClr val="0B3369"/>
                </a:solidFill>
                <a:latin typeface="Podkova ExtraBold"/>
              </a:rPr>
              <a:t> 2. </a:t>
            </a:r>
            <a:r>
              <a:rPr lang="en-US" sz="3300">
                <a:solidFill>
                  <a:srgbClr val="0B3369"/>
                </a:solidFill>
                <a:latin typeface="Podkova ExtraBold"/>
              </a:rPr>
              <a:t>Опред</a:t>
            </a:r>
            <a:r>
              <a:rPr lang="en-US" sz="3286">
                <a:solidFill>
                  <a:srgbClr val="0B3369"/>
                </a:solidFill>
                <a:latin typeface="Podkova ExtraBold"/>
              </a:rPr>
              <a:t>еление возможных направлений действий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28700" y="1442803"/>
            <a:ext cx="630943" cy="828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249128" y="1808705"/>
            <a:ext cx="630943" cy="828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942086" y="5076635"/>
            <a:ext cx="1235476" cy="56368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72473" y="4216859"/>
            <a:ext cx="3286656" cy="178389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lvl="0" algn="ctr">
              <a:lnSpc>
                <a:spcPts val="4740"/>
              </a:lnSpc>
              <a:buClr>
                <a:srgbClr val="0B3369"/>
              </a:buClr>
              <a:defRPr/>
            </a:pPr>
            <a:r>
              <a:rPr lang="en-US" sz="3386">
                <a:solidFill>
                  <a:srgbClr val="0B3369"/>
                </a:solidFill>
                <a:latin typeface="Podkova ExtraBold"/>
              </a:rPr>
              <a:t> </a:t>
            </a:r>
            <a:r>
              <a:rPr lang="en-US" sz="3300">
                <a:solidFill>
                  <a:srgbClr val="0B3369"/>
                </a:solidFill>
                <a:latin typeface="Podkova ExtraBold"/>
              </a:rPr>
              <a:t>1. Постановка финансовой цели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74568" y="4216859"/>
            <a:ext cx="3555887" cy="291736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4600"/>
              </a:lnSpc>
              <a:defRPr/>
            </a:pPr>
            <a:r>
              <a:rPr lang="en-US" sz="3286">
                <a:solidFill>
                  <a:srgbClr val="0B3369"/>
                </a:solidFill>
                <a:latin typeface="Podkova ExtraBold"/>
              </a:rPr>
              <a:t> 3. Сбор информации для принятия фин. решения</a:t>
            </a:r>
          </a:p>
          <a:p>
            <a:pPr marL="0" lvl="0" indent="0" algn="ctr">
              <a:lnSpc>
                <a:spcPts val="4600"/>
              </a:lnSpc>
              <a:spcBef>
                <a:spcPct val="0"/>
              </a:spcBef>
              <a:defRPr/>
            </a:pPr>
            <a:endParaRPr lang="en-US" sz="3286">
              <a:solidFill>
                <a:srgbClr val="0B3369"/>
              </a:solidFill>
              <a:latin typeface="Podkova Extra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0624" y="1557103"/>
            <a:ext cx="16699300" cy="76699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6055"/>
              </a:lnSpc>
              <a:defRPr/>
            </a:pPr>
            <a:r>
              <a:rPr lang="en-US" sz="6055" b="0" spc="163">
                <a:solidFill>
                  <a:srgbClr val="0B3369"/>
                </a:solidFill>
                <a:latin typeface="Podkova ExtraBold"/>
              </a:rPr>
              <a:t>ЭТАПЫ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56558" y="5143500"/>
            <a:ext cx="1235476" cy="563686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169008" y="7713476"/>
            <a:ext cx="2164111" cy="2120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9517" y="3277734"/>
            <a:ext cx="4052569" cy="4725174"/>
            <a:chOff x="0" y="0"/>
            <a:chExt cx="16414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272473" y="3986315"/>
            <a:ext cx="3286656" cy="357653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4740"/>
              </a:lnSpc>
              <a:defRPr/>
            </a:pPr>
            <a:r>
              <a:rPr lang="en-US" sz="3386">
                <a:solidFill>
                  <a:srgbClr val="0B3369"/>
                </a:solidFill>
                <a:latin typeface="Podkova ExtraBold"/>
              </a:rPr>
              <a:t> 4. Анализ полученных данных и принятие решения</a:t>
            </a:r>
          </a:p>
          <a:p>
            <a:pPr marL="0" lvl="0" indent="0" algn="ctr">
              <a:lnSpc>
                <a:spcPts val="4740"/>
              </a:lnSpc>
              <a:spcBef>
                <a:spcPct val="0"/>
              </a:spcBef>
              <a:defRPr/>
            </a:pPr>
            <a:endParaRPr lang="en-US" sz="3386">
              <a:solidFill>
                <a:srgbClr val="0B3369"/>
              </a:solidFill>
              <a:latin typeface="Podkova Extra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226226" y="3277734"/>
            <a:ext cx="4052569" cy="4725174"/>
            <a:chOff x="0" y="0"/>
            <a:chExt cx="1641457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03989" y="3277734"/>
            <a:ext cx="4052569" cy="4725174"/>
            <a:chOff x="0" y="0"/>
            <a:chExt cx="1641457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52330" y="4095359"/>
            <a:ext cx="3555888" cy="174346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4600"/>
              </a:lnSpc>
              <a:spcBef>
                <a:spcPct val="0"/>
              </a:spcBef>
              <a:defRPr/>
            </a:pPr>
            <a:r>
              <a:rPr lang="en-US" sz="3286">
                <a:solidFill>
                  <a:srgbClr val="0B3369"/>
                </a:solidFill>
                <a:latin typeface="Podkova ExtraBold"/>
              </a:rPr>
              <a:t>  5. Выполнение принятого решения.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74568" y="4095359"/>
            <a:ext cx="3555887" cy="232449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4600"/>
              </a:lnSpc>
              <a:spcBef>
                <a:spcPct val="0"/>
              </a:spcBef>
              <a:defRPr/>
            </a:pPr>
            <a:r>
              <a:rPr lang="en-US" sz="3286">
                <a:solidFill>
                  <a:srgbClr val="0B3369"/>
                </a:solidFill>
                <a:latin typeface="Podkova ExtraBold"/>
              </a:rPr>
              <a:t>  6. Анализ результатов принятого решения.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28700" y="1442803"/>
            <a:ext cx="630943" cy="828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278795" y="1442803"/>
            <a:ext cx="630943" cy="82820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80625" y="1557103"/>
            <a:ext cx="16699299" cy="76699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6055"/>
              </a:lnSpc>
              <a:defRPr/>
            </a:pPr>
            <a:r>
              <a:rPr lang="en-US" sz="6055" b="0" spc="163">
                <a:solidFill>
                  <a:srgbClr val="0B3369"/>
                </a:solidFill>
                <a:latin typeface="Podkova ExtraBold"/>
              </a:rPr>
              <a:t>ЭТАПЫ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942086" y="5076635"/>
            <a:ext cx="1235476" cy="5636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56558" y="5143500"/>
            <a:ext cx="1235476" cy="563686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300387" y="8013223"/>
            <a:ext cx="2164111" cy="2120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4351" y="4523759"/>
            <a:ext cx="16699298" cy="156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6055" spc="163">
                <a:solidFill>
                  <a:srgbClr val="0B3369"/>
                </a:solidFill>
                <a:latin typeface="Podkova ExtraBold Bold"/>
              </a:rPr>
              <a:t>КАК ИЗБЕЖАТЬ ОШИБОК В МИРЕ ФИНАНСОВ?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86478">
            <a:off x="12014761" y="6464369"/>
            <a:ext cx="4676208" cy="27355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816" y="782190"/>
            <a:ext cx="16265922" cy="82753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6450"/>
              </a:lnSpc>
              <a:spcBef>
                <a:spcPct val="0"/>
              </a:spcBef>
              <a:defRPr/>
            </a:pPr>
            <a:r>
              <a:rPr lang="en-US" sz="4607">
                <a:solidFill>
                  <a:srgbClr val="0B3369"/>
                </a:solidFill>
                <a:latin typeface="Podkova ExtraBold"/>
              </a:rPr>
              <a:t> </a:t>
            </a:r>
            <a:r>
              <a:rPr lang="en-US" sz="4607" b="1">
                <a:solidFill>
                  <a:srgbClr val="0B3369"/>
                </a:solidFill>
                <a:latin typeface="Podkova ExtraBold"/>
              </a:rPr>
              <a:t>Покупка в кредит дешевеющих активов</a:t>
            </a:r>
          </a:p>
        </p:txBody>
      </p:sp>
      <p:grpSp>
        <p:nvGrpSpPr>
          <p:cNvPr id="3" name="Group 3"/>
          <p:cNvGrpSpPr/>
          <p:nvPr/>
        </p:nvGrpSpPr>
        <p:grpSpPr>
          <a:xfrm rot="16200000">
            <a:off x="7708032" y="-4663120"/>
            <a:ext cx="2647389" cy="16455146"/>
            <a:chOff x="0" y="0"/>
            <a:chExt cx="1072302" cy="66650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2302" cy="6665012"/>
            </a:xfrm>
            <a:custGeom>
              <a:avLst/>
              <a:gdLst/>
              <a:ahLst/>
              <a:cxnLst/>
              <a:rect l="l" t="t" r="r" b="b"/>
              <a:pathLst>
                <a:path w="1072302" h="6665012">
                  <a:moveTo>
                    <a:pt x="0" y="0"/>
                  </a:moveTo>
                  <a:lnTo>
                    <a:pt x="1072302" y="0"/>
                  </a:lnTo>
                  <a:lnTo>
                    <a:pt x="1072302" y="6665012"/>
                  </a:lnTo>
                  <a:lnTo>
                    <a:pt x="0" y="666501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11039" y="5217366"/>
            <a:ext cx="16265921" cy="82148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6450"/>
              </a:lnSpc>
              <a:spcBef>
                <a:spcPct val="0"/>
              </a:spcBef>
              <a:defRPr/>
            </a:pPr>
            <a:r>
              <a:rPr lang="en-US" sz="4607">
                <a:solidFill>
                  <a:srgbClr val="0B3369"/>
                </a:solidFill>
                <a:latin typeface="Podkova ExtraBold"/>
              </a:rPr>
              <a:t> </a:t>
            </a:r>
            <a:r>
              <a:rPr lang="en-US" sz="4607" b="1">
                <a:solidFill>
                  <a:srgbClr val="0B3369"/>
                </a:solidFill>
                <a:latin typeface="Podkova ExtraBold"/>
              </a:rPr>
              <a:t>Покупка нового автомобиля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699" y="2361728"/>
            <a:ext cx="16248261" cy="220074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5778"/>
              </a:lnSpc>
              <a:spcBef>
                <a:spcPct val="0"/>
              </a:spcBef>
              <a:defRPr/>
            </a:pPr>
            <a:r>
              <a:rPr lang="en-US" sz="4127">
                <a:solidFill>
                  <a:srgbClr val="FE502D"/>
                </a:solidFill>
                <a:latin typeface="Roboto Bold"/>
              </a:rPr>
              <a:t>Правило:</a:t>
            </a:r>
            <a:r>
              <a:rPr lang="en-US" sz="4127">
                <a:solidFill>
                  <a:srgbClr val="0B3369"/>
                </a:solidFill>
                <a:latin typeface="Roboto"/>
              </a:rPr>
              <a:t> Заемные деньги стоит вкладывать в товары, которые со временем обычно увеличивают стоимость, покрывая тем самым издержки на обслуживание займа. </a:t>
            </a:r>
          </a:p>
        </p:txBody>
      </p:sp>
      <p:grpSp>
        <p:nvGrpSpPr>
          <p:cNvPr id="7" name="Group 7"/>
          <p:cNvGrpSpPr/>
          <p:nvPr/>
        </p:nvGrpSpPr>
        <p:grpSpPr>
          <a:xfrm rot="16200000">
            <a:off x="7547695" y="-477630"/>
            <a:ext cx="2647389" cy="16455146"/>
            <a:chOff x="0" y="0"/>
            <a:chExt cx="1072302" cy="66650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2302" cy="6665012"/>
            </a:xfrm>
            <a:custGeom>
              <a:avLst/>
              <a:gdLst/>
              <a:ahLst/>
              <a:cxnLst/>
              <a:rect l="l" t="t" r="r" b="b"/>
              <a:pathLst>
                <a:path w="1072302" h="6665012">
                  <a:moveTo>
                    <a:pt x="0" y="0"/>
                  </a:moveTo>
                  <a:lnTo>
                    <a:pt x="1072302" y="0"/>
                  </a:lnTo>
                  <a:lnTo>
                    <a:pt x="1072302" y="6665012"/>
                  </a:lnTo>
                  <a:lnTo>
                    <a:pt x="0" y="666501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4153" y="6628878"/>
            <a:ext cx="16248261" cy="220079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5778"/>
              </a:lnSpc>
              <a:spcBef>
                <a:spcPct val="0"/>
              </a:spcBef>
              <a:defRPr/>
            </a:pPr>
            <a:r>
              <a:rPr lang="en-US" sz="4127">
                <a:solidFill>
                  <a:srgbClr val="FE502D"/>
                </a:solidFill>
                <a:latin typeface="Roboto Bold"/>
              </a:rPr>
              <a:t>Правило:</a:t>
            </a:r>
            <a:r>
              <a:rPr lang="en-US" sz="4127">
                <a:solidFill>
                  <a:srgbClr val="0B3369"/>
                </a:solidFill>
                <a:latin typeface="Roboto"/>
              </a:rPr>
              <a:t>  Учитесь искать выгодные предложения. Придется потратить время, чтобы найти хороший автомобиль и получить финансовую выгоду.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300387" y="8013223"/>
            <a:ext cx="2164111" cy="2120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816" y="782190"/>
            <a:ext cx="16265922" cy="82753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6450"/>
              </a:lnSpc>
              <a:spcBef>
                <a:spcPct val="0"/>
              </a:spcBef>
              <a:defRPr/>
            </a:pPr>
            <a:r>
              <a:rPr lang="en-US" sz="4607" b="1">
                <a:solidFill>
                  <a:srgbClr val="0B3369"/>
                </a:solidFill>
                <a:latin typeface="Podkova ExtraBold"/>
              </a:rPr>
              <a:t> </a:t>
            </a:r>
            <a:r>
              <a:rPr lang="ru-RU" altLang="en-US" sz="4607" b="1">
                <a:solidFill>
                  <a:srgbClr val="0B3369"/>
                </a:solidFill>
                <a:latin typeface="Podkova ExtraBold"/>
              </a:rPr>
              <a:t>Копить деньги</a:t>
            </a:r>
            <a:r>
              <a:rPr lang="en-US" altLang="ru-RU" sz="4607" b="1">
                <a:solidFill>
                  <a:srgbClr val="0B3369"/>
                </a:solidFill>
                <a:latin typeface="Podkova ExtraBold"/>
              </a:rPr>
              <a:t>,</a:t>
            </a:r>
            <a:r>
              <a:rPr lang="ru-RU" altLang="en-US" sz="4607" b="1">
                <a:solidFill>
                  <a:srgbClr val="0B3369"/>
                </a:solidFill>
                <a:latin typeface="Podkova ExtraBold"/>
              </a:rPr>
              <a:t> будучи в долгах</a:t>
            </a:r>
          </a:p>
        </p:txBody>
      </p:sp>
      <p:grpSp>
        <p:nvGrpSpPr>
          <p:cNvPr id="3" name="Group 3"/>
          <p:cNvGrpSpPr/>
          <p:nvPr/>
        </p:nvGrpSpPr>
        <p:grpSpPr>
          <a:xfrm rot="16200000">
            <a:off x="7708032" y="-4663120"/>
            <a:ext cx="2647389" cy="16455146"/>
            <a:chOff x="0" y="0"/>
            <a:chExt cx="1072302" cy="66650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2302" cy="6665012"/>
            </a:xfrm>
            <a:custGeom>
              <a:avLst/>
              <a:gdLst/>
              <a:ahLst/>
              <a:cxnLst/>
              <a:rect l="l" t="t" r="r" b="b"/>
              <a:pathLst>
                <a:path w="1072302" h="6665012">
                  <a:moveTo>
                    <a:pt x="0" y="0"/>
                  </a:moveTo>
                  <a:lnTo>
                    <a:pt x="1072302" y="0"/>
                  </a:lnTo>
                  <a:lnTo>
                    <a:pt x="1072302" y="6665012"/>
                  </a:lnTo>
                  <a:lnTo>
                    <a:pt x="0" y="666501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11039" y="5217366"/>
            <a:ext cx="16265921" cy="82148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6450"/>
              </a:lnSpc>
              <a:spcBef>
                <a:spcPct val="0"/>
              </a:spcBef>
              <a:defRPr/>
            </a:pPr>
            <a:r>
              <a:rPr lang="en-US" sz="4607">
                <a:solidFill>
                  <a:srgbClr val="0B3369"/>
                </a:solidFill>
                <a:latin typeface="Podkova ExtraBold"/>
              </a:rPr>
              <a:t>   </a:t>
            </a:r>
            <a:r>
              <a:rPr lang="en-US" sz="4607" b="1">
                <a:solidFill>
                  <a:srgbClr val="0B3369"/>
                </a:solidFill>
                <a:latin typeface="Podkova ExtraBold"/>
              </a:rPr>
              <a:t>Переплата за бренд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699" y="2361728"/>
            <a:ext cx="16248261" cy="220074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5778"/>
              </a:lnSpc>
              <a:spcBef>
                <a:spcPct val="0"/>
              </a:spcBef>
              <a:defRPr/>
            </a:pPr>
            <a:r>
              <a:rPr lang="en-US" sz="4127">
                <a:solidFill>
                  <a:srgbClr val="FE502D"/>
                </a:solidFill>
                <a:latin typeface="Roboto Bold"/>
              </a:rPr>
              <a:t>Правило:</a:t>
            </a:r>
            <a:r>
              <a:rPr lang="en-US" sz="4127">
                <a:solidFill>
                  <a:srgbClr val="0B3369"/>
                </a:solidFill>
                <a:latin typeface="Roboto"/>
              </a:rPr>
              <a:t>  Сделайте своей приоритетной целью – выплату долга по кредитам. Если  вы не увереныи в завтрашнем дне, то вам просто необходима «подушка безопасности».</a:t>
            </a:r>
          </a:p>
        </p:txBody>
      </p:sp>
      <p:grpSp>
        <p:nvGrpSpPr>
          <p:cNvPr id="7" name="Group 7"/>
          <p:cNvGrpSpPr/>
          <p:nvPr/>
        </p:nvGrpSpPr>
        <p:grpSpPr>
          <a:xfrm rot="16200000">
            <a:off x="7547695" y="-477630"/>
            <a:ext cx="2647389" cy="16455146"/>
            <a:chOff x="0" y="0"/>
            <a:chExt cx="1072302" cy="66650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2302" cy="6665012"/>
            </a:xfrm>
            <a:custGeom>
              <a:avLst/>
              <a:gdLst/>
              <a:ahLst/>
              <a:cxnLst/>
              <a:rect l="l" t="t" r="r" b="b"/>
              <a:pathLst>
                <a:path w="1072302" h="6665012">
                  <a:moveTo>
                    <a:pt x="0" y="0"/>
                  </a:moveTo>
                  <a:lnTo>
                    <a:pt x="1072302" y="0"/>
                  </a:lnTo>
                  <a:lnTo>
                    <a:pt x="1072302" y="6665012"/>
                  </a:lnTo>
                  <a:lnTo>
                    <a:pt x="0" y="666501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4153" y="6628878"/>
            <a:ext cx="16248261" cy="220079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5778"/>
              </a:lnSpc>
              <a:spcBef>
                <a:spcPct val="0"/>
              </a:spcBef>
              <a:defRPr/>
            </a:pPr>
            <a:r>
              <a:rPr lang="en-US" sz="4127">
                <a:solidFill>
                  <a:srgbClr val="FE502D"/>
                </a:solidFill>
                <a:latin typeface="Roboto Bold"/>
              </a:rPr>
              <a:t>Правило:</a:t>
            </a:r>
            <a:r>
              <a:rPr lang="en-US" sz="4127">
                <a:solidFill>
                  <a:srgbClr val="0B3369"/>
                </a:solidFill>
                <a:latin typeface="Roboto"/>
              </a:rPr>
              <a:t>   Не оплачивайте рекламу популярного бренда. У многих популярных товаров – лекарств, бытовой техники есть более дешевые и ничем не уступающие альтернативы.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635896" y="4046597"/>
            <a:ext cx="3623404" cy="2193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816" y="782190"/>
            <a:ext cx="16265922" cy="82753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6450"/>
              </a:lnSpc>
              <a:spcBef>
                <a:spcPct val="0"/>
              </a:spcBef>
              <a:defRPr/>
            </a:pPr>
            <a:r>
              <a:rPr lang="en-US" sz="4607">
                <a:solidFill>
                  <a:srgbClr val="0B3369"/>
                </a:solidFill>
                <a:latin typeface="Podkova ExtraBold"/>
              </a:rPr>
              <a:t> </a:t>
            </a:r>
            <a:r>
              <a:rPr lang="en-US" sz="4607" b="1">
                <a:solidFill>
                  <a:srgbClr val="0B3369"/>
                </a:solidFill>
                <a:latin typeface="Podkova ExtraBold"/>
              </a:rPr>
              <a:t>Неаккуратное погашение кредитов </a:t>
            </a:r>
          </a:p>
        </p:txBody>
      </p:sp>
      <p:grpSp>
        <p:nvGrpSpPr>
          <p:cNvPr id="3" name="Group 3"/>
          <p:cNvGrpSpPr/>
          <p:nvPr/>
        </p:nvGrpSpPr>
        <p:grpSpPr>
          <a:xfrm rot="16200000">
            <a:off x="7708032" y="-4663120"/>
            <a:ext cx="2647389" cy="16455146"/>
            <a:chOff x="0" y="0"/>
            <a:chExt cx="1072302" cy="66650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2302" cy="6665012"/>
            </a:xfrm>
            <a:custGeom>
              <a:avLst/>
              <a:gdLst/>
              <a:ahLst/>
              <a:cxnLst/>
              <a:rect l="l" t="t" r="r" b="b"/>
              <a:pathLst>
                <a:path w="1072302" h="6665012">
                  <a:moveTo>
                    <a:pt x="0" y="0"/>
                  </a:moveTo>
                  <a:lnTo>
                    <a:pt x="1072302" y="0"/>
                  </a:lnTo>
                  <a:lnTo>
                    <a:pt x="1072302" y="6665012"/>
                  </a:lnTo>
                  <a:lnTo>
                    <a:pt x="0" y="666501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11039" y="5217366"/>
            <a:ext cx="16265921" cy="82148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6450"/>
              </a:lnSpc>
              <a:spcBef>
                <a:spcPct val="0"/>
              </a:spcBef>
              <a:defRPr/>
            </a:pPr>
            <a:r>
              <a:rPr lang="en-US" sz="4607">
                <a:solidFill>
                  <a:srgbClr val="0B3369"/>
                </a:solidFill>
                <a:latin typeface="Podkova ExtraBold"/>
              </a:rPr>
              <a:t> </a:t>
            </a:r>
            <a:r>
              <a:rPr lang="en-US" sz="4607" b="1">
                <a:solidFill>
                  <a:srgbClr val="0B3369"/>
                </a:solidFill>
                <a:latin typeface="Podkova ExtraBold"/>
              </a:rPr>
              <a:t>Не просить скидку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699" y="2361728"/>
            <a:ext cx="16248261" cy="220074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5778"/>
              </a:lnSpc>
              <a:spcBef>
                <a:spcPct val="0"/>
              </a:spcBef>
              <a:defRPr/>
            </a:pPr>
            <a:r>
              <a:rPr lang="en-US" sz="4127">
                <a:solidFill>
                  <a:srgbClr val="FE502D"/>
                </a:solidFill>
                <a:latin typeface="Roboto Bold"/>
              </a:rPr>
              <a:t>Правило:</a:t>
            </a:r>
            <a:r>
              <a:rPr lang="en-US" sz="4127">
                <a:solidFill>
                  <a:srgbClr val="0B3369"/>
                </a:solidFill>
                <a:latin typeface="Roboto"/>
              </a:rPr>
              <a:t>   Выберете время и изучите свои кредитные договоры. Какие штрафы предусмотрены в случае просрочки, сколько теряете, составьте точный график приемлемых выплат.</a:t>
            </a:r>
          </a:p>
        </p:txBody>
      </p:sp>
      <p:grpSp>
        <p:nvGrpSpPr>
          <p:cNvPr id="7" name="Group 7"/>
          <p:cNvGrpSpPr/>
          <p:nvPr/>
        </p:nvGrpSpPr>
        <p:grpSpPr>
          <a:xfrm rot="16200000">
            <a:off x="7547695" y="-477630"/>
            <a:ext cx="2647389" cy="16455146"/>
            <a:chOff x="0" y="0"/>
            <a:chExt cx="1072302" cy="66650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2302" cy="6665012"/>
            </a:xfrm>
            <a:custGeom>
              <a:avLst/>
              <a:gdLst/>
              <a:ahLst/>
              <a:cxnLst/>
              <a:rect l="l" t="t" r="r" b="b"/>
              <a:pathLst>
                <a:path w="1072302" h="6665012">
                  <a:moveTo>
                    <a:pt x="0" y="0"/>
                  </a:moveTo>
                  <a:lnTo>
                    <a:pt x="1072302" y="0"/>
                  </a:lnTo>
                  <a:lnTo>
                    <a:pt x="1072302" y="6665012"/>
                  </a:lnTo>
                  <a:lnTo>
                    <a:pt x="0" y="666501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4153" y="6628878"/>
            <a:ext cx="16248261" cy="220079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5778"/>
              </a:lnSpc>
              <a:spcBef>
                <a:spcPct val="0"/>
              </a:spcBef>
              <a:defRPr/>
            </a:pPr>
            <a:r>
              <a:rPr lang="en-US" sz="4127">
                <a:solidFill>
                  <a:srgbClr val="FE502D"/>
                </a:solidFill>
                <a:latin typeface="Roboto Bold"/>
              </a:rPr>
              <a:t>Правило:</a:t>
            </a:r>
            <a:r>
              <a:rPr lang="en-US" sz="4127">
                <a:solidFill>
                  <a:srgbClr val="0B3369"/>
                </a:solidFill>
                <a:latin typeface="Roboto"/>
              </a:rPr>
              <a:t>    Всегда добивайтесь более выгодных условий. Практически всегда есть возможность получить более выгодное предложение. Просто научитесь торговаться.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565079" y="7749943"/>
            <a:ext cx="1694221" cy="2142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816" y="782190"/>
            <a:ext cx="16265922" cy="82753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6450"/>
              </a:lnSpc>
              <a:spcBef>
                <a:spcPct val="0"/>
              </a:spcBef>
              <a:defRPr/>
            </a:pPr>
            <a:r>
              <a:rPr lang="en-US" sz="4607">
                <a:solidFill>
                  <a:srgbClr val="0B3369"/>
                </a:solidFill>
                <a:latin typeface="Podkova ExtraBold"/>
              </a:rPr>
              <a:t>  </a:t>
            </a:r>
            <a:r>
              <a:rPr lang="en-US" sz="4607" b="1">
                <a:solidFill>
                  <a:srgbClr val="0B3369"/>
                </a:solidFill>
                <a:latin typeface="Podkova ExtraBold"/>
              </a:rPr>
              <a:t>Платить за то, что можно сделать самому</a:t>
            </a:r>
          </a:p>
        </p:txBody>
      </p:sp>
      <p:grpSp>
        <p:nvGrpSpPr>
          <p:cNvPr id="3" name="Group 3"/>
          <p:cNvGrpSpPr/>
          <p:nvPr/>
        </p:nvGrpSpPr>
        <p:grpSpPr>
          <a:xfrm rot="16200000">
            <a:off x="7708032" y="-4663120"/>
            <a:ext cx="2647389" cy="16455146"/>
            <a:chOff x="0" y="0"/>
            <a:chExt cx="1072302" cy="66650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2302" cy="6665012"/>
            </a:xfrm>
            <a:custGeom>
              <a:avLst/>
              <a:gdLst/>
              <a:ahLst/>
              <a:cxnLst/>
              <a:rect l="l" t="t" r="r" b="b"/>
              <a:pathLst>
                <a:path w="1072302" h="6665012">
                  <a:moveTo>
                    <a:pt x="0" y="0"/>
                  </a:moveTo>
                  <a:lnTo>
                    <a:pt x="1072302" y="0"/>
                  </a:lnTo>
                  <a:lnTo>
                    <a:pt x="1072302" y="6665012"/>
                  </a:lnTo>
                  <a:lnTo>
                    <a:pt x="0" y="666501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699" y="2361728"/>
            <a:ext cx="16248261" cy="220074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5778"/>
              </a:lnSpc>
              <a:spcBef>
                <a:spcPct val="0"/>
              </a:spcBef>
              <a:defRPr/>
            </a:pPr>
            <a:r>
              <a:rPr lang="en-US" sz="4127">
                <a:solidFill>
                  <a:srgbClr val="FE502D"/>
                </a:solidFill>
                <a:latin typeface="Roboto Bold"/>
              </a:rPr>
              <a:t>Правило:</a:t>
            </a:r>
            <a:r>
              <a:rPr lang="en-US" sz="4127">
                <a:solidFill>
                  <a:srgbClr val="0B3369"/>
                </a:solidFill>
                <a:latin typeface="Roboto"/>
              </a:rPr>
              <a:t>   Попробуйте сэкономить и выполнить некоторые задачи самостоятельно. Вполне возможно это не отнимет у вас много времени, а даже принесет удовольствие.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410178" y="5573000"/>
            <a:ext cx="4005636" cy="3925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4351" y="4523759"/>
            <a:ext cx="16699297" cy="154366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6055"/>
              </a:lnSpc>
              <a:defRPr/>
            </a:pPr>
            <a:r>
              <a:rPr lang="en-US" sz="6055" b="1" spc="163">
                <a:solidFill>
                  <a:srgbClr val="0B3369"/>
                </a:solidFill>
                <a:latin typeface="Podkova ExtraBold Bold"/>
              </a:rPr>
              <a:t>КАК ПРАВИЛЬНО СТАВИТЬ ФИНАНСОВУЮ ЦЕЛЬ?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586478">
            <a:off x="12014761" y="6464369"/>
            <a:ext cx="4676208" cy="2735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3816" y="3542936"/>
            <a:ext cx="3825117" cy="4459971"/>
            <a:chOff x="0" y="0"/>
            <a:chExt cx="16414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67282" y="1592796"/>
            <a:ext cx="16265922" cy="78845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6170"/>
              </a:lnSpc>
              <a:spcBef>
                <a:spcPct val="0"/>
              </a:spcBef>
              <a:defRPr/>
            </a:pPr>
            <a:r>
              <a:rPr lang="en-US" sz="4407" b="1">
                <a:solidFill>
                  <a:srgbClr val="0B3369"/>
                </a:solidFill>
                <a:latin typeface="Microsoft YaHei UI"/>
                <a:ea typeface="Microsoft YaHei UI"/>
                <a:cs typeface="Microsoft YaHei UI"/>
              </a:rPr>
              <a:t>Исследования НАФИ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047" y="4545291"/>
            <a:ext cx="3286656" cy="23889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4740"/>
              </a:lnSpc>
              <a:spcBef>
                <a:spcPct val="0"/>
              </a:spcBef>
              <a:defRPr/>
            </a:pPr>
            <a:r>
              <a:rPr lang="en-US" sz="3386">
                <a:solidFill>
                  <a:srgbClr val="0B3369"/>
                </a:solidFill>
                <a:latin typeface="Podkova ExtraBold"/>
              </a:rPr>
              <a:t>планирование личного и семейного бюджета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144000" y="3542936"/>
            <a:ext cx="3825117" cy="4459971"/>
            <a:chOff x="0" y="0"/>
            <a:chExt cx="1641457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34183" y="3542936"/>
            <a:ext cx="3825117" cy="4459971"/>
            <a:chOff x="0" y="0"/>
            <a:chExt cx="1641457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951661" y="3542936"/>
            <a:ext cx="3825117" cy="4459971"/>
            <a:chOff x="0" y="0"/>
            <a:chExt cx="1641457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220891" y="4588295"/>
            <a:ext cx="3286656" cy="178660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4740"/>
              </a:lnSpc>
              <a:spcBef>
                <a:spcPct val="0"/>
              </a:spcBef>
              <a:defRPr/>
            </a:pPr>
            <a:r>
              <a:rPr lang="en-US" sz="3386">
                <a:solidFill>
                  <a:srgbClr val="0B3369"/>
                </a:solidFill>
                <a:latin typeface="Podkova ExtraBold"/>
              </a:rPr>
              <a:t>способность к обдуманным поступкам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78615" y="4588295"/>
            <a:ext cx="3555887" cy="118462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4740"/>
              </a:lnSpc>
              <a:spcBef>
                <a:spcPct val="0"/>
              </a:spcBef>
              <a:defRPr/>
            </a:pPr>
            <a:r>
              <a:rPr lang="en-US" sz="3386">
                <a:solidFill>
                  <a:srgbClr val="0B3369"/>
                </a:solidFill>
                <a:latin typeface="Podkova ExtraBold"/>
              </a:rPr>
              <a:t>своевременная оплата счетов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68798" y="4578770"/>
            <a:ext cx="3555886" cy="227923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4452"/>
              </a:lnSpc>
              <a:spcBef>
                <a:spcPct val="0"/>
              </a:spcBef>
              <a:defRPr/>
            </a:pPr>
            <a:r>
              <a:rPr lang="en-US" sz="3180">
                <a:solidFill>
                  <a:srgbClr val="0B3369"/>
                </a:solidFill>
                <a:latin typeface="Podkova ExtraBold"/>
              </a:rPr>
              <a:t>поддержка положительного платежного баланса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28700" y="1442803"/>
            <a:ext cx="1034852" cy="13583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673064" y="1556677"/>
            <a:ext cx="918975" cy="120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9517" y="3277734"/>
            <a:ext cx="4052569" cy="4725174"/>
            <a:chOff x="0" y="0"/>
            <a:chExt cx="16414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226226" y="3277734"/>
            <a:ext cx="4052569" cy="4725174"/>
            <a:chOff x="0" y="0"/>
            <a:chExt cx="1641457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03989" y="3277734"/>
            <a:ext cx="4052569" cy="4725174"/>
            <a:chOff x="0" y="0"/>
            <a:chExt cx="1641457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1457" cy="1913890"/>
            </a:xfrm>
            <a:custGeom>
              <a:avLst/>
              <a:gdLst/>
              <a:ahLst/>
              <a:cxnLst/>
              <a:rect l="l" t="t" r="r" b="b"/>
              <a:pathLst>
                <a:path w="1641457" h="1913890">
                  <a:moveTo>
                    <a:pt x="0" y="0"/>
                  </a:moveTo>
                  <a:lnTo>
                    <a:pt x="1641457" y="0"/>
                  </a:lnTo>
                  <a:lnTo>
                    <a:pt x="16414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anchor="ctr"/>
            <a:lstStyle/>
            <a:p>
              <a:pPr algn="ctr">
                <a:defRPr/>
              </a:pPr>
              <a:endParaRPr lang="ru-RU" alt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366056" y="4565739"/>
            <a:ext cx="3555888" cy="116831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4600"/>
              </a:lnSpc>
              <a:spcBef>
                <a:spcPct val="0"/>
              </a:spcBef>
              <a:defRPr/>
            </a:pPr>
            <a:r>
              <a:rPr lang="en-US" sz="3286">
                <a:solidFill>
                  <a:srgbClr val="0B3369"/>
                </a:solidFill>
                <a:latin typeface="Podkova ExtraBold"/>
              </a:rPr>
              <a:t> 2. Срок достижения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28700" y="1442803"/>
            <a:ext cx="630943" cy="828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278795" y="1442803"/>
            <a:ext cx="630943" cy="828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942086" y="5076635"/>
            <a:ext cx="1235476" cy="56368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72473" y="4517849"/>
            <a:ext cx="3286656" cy="11685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algn="ctr" defTabSz="914400" rtl="0" eaLnBrk="1" latinLnBrk="0" hangingPunct="1">
              <a:lnSpc>
                <a:spcPts val="4600"/>
              </a:lnSpc>
              <a:buClr>
                <a:srgbClr val="0B3369"/>
              </a:buClr>
              <a:defRPr/>
            </a:pPr>
            <a:r>
              <a:rPr kumimoji="0" lang="en-US" sz="3300" b="0" i="0" u="none" strike="noStrike" kern="1200" cap="none" normalizeH="0" baseline="0">
                <a:solidFill>
                  <a:srgbClr val="0B3369"/>
                </a:solidFill>
                <a:latin typeface="Podkova ExtraBold"/>
              </a:rPr>
              <a:t> </a:t>
            </a:r>
            <a:r>
              <a:rPr lang="en-US" sz="3386">
                <a:solidFill>
                  <a:srgbClr val="0B3369"/>
                </a:solidFill>
                <a:latin typeface="Podkova ExtraBold"/>
              </a:rPr>
              <a:t> </a:t>
            </a:r>
            <a:r>
              <a:rPr lang="en-US" sz="3300">
                <a:solidFill>
                  <a:srgbClr val="0B3369"/>
                </a:solidFill>
                <a:latin typeface="Podkova ExtraBold"/>
              </a:rPr>
              <a:t>1.</a:t>
            </a:r>
            <a:r>
              <a:rPr kumimoji="0" lang="en-US" sz="3300" b="0" i="0" u="none" strike="noStrike" kern="1200" cap="none" normalizeH="0" baseline="0">
                <a:solidFill>
                  <a:srgbClr val="0B3369"/>
                </a:solidFill>
                <a:latin typeface="Podkova ExtraBold"/>
              </a:rPr>
              <a:t>По</a:t>
            </a:r>
            <a:r>
              <a:rPr lang="en-US" sz="3300">
                <a:solidFill>
                  <a:srgbClr val="0B3369"/>
                </a:solidFill>
                <a:latin typeface="Podkova ExtraBold"/>
              </a:rPr>
              <a:t>становка  цели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74568" y="4565739"/>
            <a:ext cx="3555887" cy="116831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4600"/>
              </a:lnSpc>
              <a:spcBef>
                <a:spcPct val="0"/>
              </a:spcBef>
              <a:defRPr/>
            </a:pPr>
            <a:r>
              <a:rPr lang="en-US" sz="3286">
                <a:solidFill>
                  <a:srgbClr val="0B3369"/>
                </a:solidFill>
                <a:latin typeface="Podkova ExtraBold"/>
              </a:rPr>
              <a:t> 3. Активы и пассивы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0624" y="1557103"/>
            <a:ext cx="16699300" cy="76699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6055"/>
              </a:lnSpc>
              <a:defRPr/>
            </a:pPr>
            <a:r>
              <a:rPr lang="en-US" sz="6055" b="1" spc="163">
                <a:solidFill>
                  <a:srgbClr val="0B3369"/>
                </a:solidFill>
                <a:latin typeface="Podkova ExtraBold"/>
              </a:rPr>
              <a:t>ЭТАПЫ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56558" y="5143500"/>
            <a:ext cx="1235476" cy="5636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4714612" y="6048346"/>
            <a:ext cx="2665311" cy="3909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901536" y="2407196"/>
          <a:ext cx="14299247" cy="6012666"/>
        </p:xfrm>
        <a:graphic>
          <a:graphicData uri="http://schemas.openxmlformats.org/drawingml/2006/table">
            <a:tbl>
              <a:tblPr firstRow="1" bandRow="1">
                <a:tableStyleId>{7C4711C3-D055-48D3-BF36-FD8B868C6AB0}</a:tableStyleId>
              </a:tblPr>
              <a:tblGrid>
                <a:gridCol w="3574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4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4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29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en-US" sz="3100">
                          <a:latin typeface="Times New Roman"/>
                          <a:cs typeface="Times New Roman"/>
                        </a:rPr>
                        <a:t>Активы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en-US" sz="3100">
                          <a:latin typeface="Times New Roman"/>
                          <a:cs typeface="Times New Roman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en-US" sz="3100">
                          <a:latin typeface="Times New Roman"/>
                          <a:cs typeface="Times New Roman"/>
                        </a:rPr>
                        <a:t>Пассивы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en-US" sz="3100">
                          <a:latin typeface="Times New Roman"/>
                          <a:cs typeface="Times New Roman"/>
                        </a:rPr>
                        <a:t>Расходы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1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en-US" sz="3200" b="1"/>
                        <a:t>Заработная плата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 sz="3700" b="1"/>
                        <a:t>450</a:t>
                      </a:r>
                      <a:r>
                        <a:rPr lang="en-US" altLang="ru-RU" sz="3700" b="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n-US" altLang="ru-RU" sz="37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3000" b="1"/>
                        <a:t>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 sz="3000" b="1">
                          <a:latin typeface="Microsoft YaHei UI"/>
                          <a:ea typeface="Microsoft YaHei UI"/>
                          <a:cs typeface="Microsoft YaHei UI"/>
                        </a:rPr>
                        <a:t>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17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2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2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3000" b="1"/>
                        <a:t>Одежда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 sz="3000" b="1">
                          <a:latin typeface="Microsoft YaHei UI"/>
                          <a:ea typeface="Microsoft YaHei UI"/>
                          <a:cs typeface="Microsoft YaHei UI"/>
                        </a:rPr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17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2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2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3000" b="1"/>
                        <a:t>Проезд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 sz="3000" b="1">
                          <a:latin typeface="Microsoft YaHei UI"/>
                          <a:ea typeface="Microsoft YaHei UI"/>
                          <a:cs typeface="Microsoft YaHei UI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17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2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2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3000" b="1"/>
                        <a:t>Бытовые расходы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 sz="3000" b="1">
                          <a:latin typeface="Microsoft YaHei UI"/>
                          <a:ea typeface="Microsoft YaHei UI"/>
                          <a:cs typeface="Microsoft YaHei UI"/>
                        </a:rPr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3813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2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2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3000" b="1"/>
                        <a:t>Развлечения и отдых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 sz="3000" b="1">
                          <a:latin typeface="Microsoft YaHei UI"/>
                          <a:ea typeface="Microsoft YaHei UI"/>
                          <a:cs typeface="Microsoft YaHei UI"/>
                        </a:rPr>
                        <a:t>15000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9174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altLang="en-US" sz="3000" b="1"/>
                        <a:t>Итог</a:t>
                      </a:r>
                      <a:r>
                        <a:rPr lang="en-US" altLang="ru-RU" sz="3000" b="1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 sz="3000" b="1"/>
                        <a:t>450</a:t>
                      </a:r>
                      <a:r>
                        <a:rPr lang="en-US" altLang="ru-RU" sz="3000" b="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n-US" altLang="ru-RU" sz="30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 sz="3000" b="1">
                          <a:latin typeface="Microsoft YaHei UI"/>
                          <a:ea typeface="Microsoft YaHei UI"/>
                          <a:cs typeface="Microsoft YaHei UI"/>
                        </a:rPr>
                        <a:t>40000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651698" cy="10287000"/>
          </a:xfrm>
          <a:prstGeom prst="rect">
            <a:avLst/>
          </a:prstGeom>
          <a:solidFill>
            <a:srgbClr val="83CBF6"/>
          </a:solidFill>
        </p:spPr>
      </p:sp>
      <p:grpSp>
        <p:nvGrpSpPr>
          <p:cNvPr id="3" name="Group 3"/>
          <p:cNvGrpSpPr/>
          <p:nvPr/>
        </p:nvGrpSpPr>
        <p:grpSpPr>
          <a:xfrm>
            <a:off x="12070114" y="1797915"/>
            <a:ext cx="4209497" cy="4209497"/>
            <a:chOff x="0" y="0"/>
            <a:chExt cx="5612663" cy="5612663"/>
          </a:xfrm>
        </p:grpSpPr>
        <p:sp>
          <p:nvSpPr>
            <p:cNvPr id="4" name="TextBox 4"/>
            <p:cNvSpPr txBox="1"/>
            <p:nvPr/>
          </p:nvSpPr>
          <p:spPr>
            <a:xfrm>
              <a:off x="1763918" y="2098243"/>
              <a:ext cx="2084827" cy="1301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96"/>
                </a:lnSpc>
              </a:pPr>
              <a:r>
                <a:rPr lang="en-US" sz="5854">
                  <a:solidFill>
                    <a:srgbClr val="000000"/>
                  </a:solidFill>
                  <a:latin typeface="Roboto"/>
                </a:rPr>
                <a:t>80 %</a:t>
              </a: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612663" cy="5612663"/>
              <a:chOff x="0" y="0"/>
              <a:chExt cx="2540000" cy="254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79835"/>
                    </a:lnTo>
                    <a:cubicBezTo>
                      <a:pt x="941356" y="178085"/>
                      <a:pt x="578965" y="385873"/>
                      <a:pt x="382773" y="724520"/>
                    </a:cubicBezTo>
                    <a:cubicBezTo>
                      <a:pt x="186582" y="1063167"/>
                      <a:pt x="186582" y="1480903"/>
                      <a:pt x="382773" y="1819550"/>
                    </a:cubicBezTo>
                    <a:cubicBezTo>
                      <a:pt x="578965" y="2158197"/>
                      <a:pt x="941356" y="2365985"/>
                      <a:pt x="1332725" y="2364235"/>
                    </a:cubicBezTo>
                    <a:cubicBezTo>
                      <a:pt x="1724094" y="2365985"/>
                      <a:pt x="2086485" y="2158197"/>
                      <a:pt x="2282677" y="1819550"/>
                    </a:cubicBezTo>
                    <a:cubicBezTo>
                      <a:pt x="2478868" y="1480903"/>
                      <a:pt x="2478868" y="1063167"/>
                      <a:pt x="2282677" y="724520"/>
                    </a:cubicBezTo>
                    <a:cubicBezTo>
                      <a:pt x="2086485" y="385873"/>
                      <a:pt x="1724094" y="178085"/>
                      <a:pt x="1332725" y="179835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89949" y="1063"/>
                <a:ext cx="2727109" cy="2620389"/>
              </a:xfrm>
              <a:custGeom>
                <a:avLst/>
                <a:gdLst/>
                <a:ahLst/>
                <a:cxnLst/>
                <a:rect l="l" t="t" r="r" b="b"/>
                <a:pathLst>
                  <a:path w="2727109" h="2620389">
                    <a:moveTo>
                      <a:pt x="1455540" y="2540"/>
                    </a:moveTo>
                    <a:cubicBezTo>
                      <a:pt x="1986650" y="42629"/>
                      <a:pt x="2436320" y="409861"/>
                      <a:pt x="2581714" y="922252"/>
                    </a:cubicBezTo>
                    <a:cubicBezTo>
                      <a:pt x="2727109" y="1434643"/>
                      <a:pt x="2537335" y="1983322"/>
                      <a:pt x="2106436" y="2296389"/>
                    </a:cubicBezTo>
                    <a:cubicBezTo>
                      <a:pt x="1675538" y="2609455"/>
                      <a:pt x="1095070" y="2620389"/>
                      <a:pt x="652686" y="2323773"/>
                    </a:cubicBezTo>
                    <a:cubicBezTo>
                      <a:pt x="210303" y="2027157"/>
                      <a:pt x="0" y="1486015"/>
                      <a:pt x="125994" y="968512"/>
                    </a:cubicBezTo>
                    <a:cubicBezTo>
                      <a:pt x="133391" y="937526"/>
                      <a:pt x="156802" y="912867"/>
                      <a:pt x="187362" y="903872"/>
                    </a:cubicBezTo>
                    <a:cubicBezTo>
                      <a:pt x="217921" y="894877"/>
                      <a:pt x="250958" y="902920"/>
                      <a:pt x="273962" y="924956"/>
                    </a:cubicBezTo>
                    <a:cubicBezTo>
                      <a:pt x="296967" y="946993"/>
                      <a:pt x="306422" y="979653"/>
                      <a:pt x="298748" y="1010571"/>
                    </a:cubicBezTo>
                    <a:cubicBezTo>
                      <a:pt x="190393" y="1455624"/>
                      <a:pt x="371253" y="1921006"/>
                      <a:pt x="751703" y="2176096"/>
                    </a:cubicBezTo>
                    <a:cubicBezTo>
                      <a:pt x="1132153" y="2431186"/>
                      <a:pt x="1631355" y="2421782"/>
                      <a:pt x="2001928" y="2152545"/>
                    </a:cubicBezTo>
                    <a:cubicBezTo>
                      <a:pt x="2372501" y="1883308"/>
                      <a:pt x="2535706" y="1411445"/>
                      <a:pt x="2410667" y="970788"/>
                    </a:cubicBezTo>
                    <a:cubicBezTo>
                      <a:pt x="2285628" y="530132"/>
                      <a:pt x="1898911" y="214312"/>
                      <a:pt x="1442158" y="179835"/>
                    </a:cubicBezTo>
                    <a:cubicBezTo>
                      <a:pt x="1410382" y="177580"/>
                      <a:pt x="1382241" y="158494"/>
                      <a:pt x="1368392" y="129806"/>
                    </a:cubicBezTo>
                    <a:cubicBezTo>
                      <a:pt x="1354543" y="101118"/>
                      <a:pt x="1357103" y="67213"/>
                      <a:pt x="1375101" y="40929"/>
                    </a:cubicBezTo>
                    <a:cubicBezTo>
                      <a:pt x="1393099" y="14645"/>
                      <a:pt x="1423786" y="0"/>
                      <a:pt x="1455540" y="2540"/>
                    </a:cubicBezTo>
                    <a:close/>
                  </a:path>
                </a:pathLst>
              </a:custGeom>
              <a:solidFill>
                <a:srgbClr val="FE502D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2454721" y="7076270"/>
            <a:ext cx="3440281" cy="2182030"/>
            <a:chOff x="0" y="0"/>
            <a:chExt cx="4587042" cy="290937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4587042" cy="2909374"/>
              <a:chOff x="0" y="0"/>
              <a:chExt cx="7620000" cy="483305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6351" y="0"/>
                <a:ext cx="7587228" cy="4833098"/>
              </a:xfrm>
              <a:custGeom>
                <a:avLst/>
                <a:gdLst/>
                <a:ahLst/>
                <a:cxnLst/>
                <a:rect l="l" t="t" r="r" b="b"/>
                <a:pathLst>
                  <a:path w="7587228" h="4833098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2206149" y="0"/>
                    </a:moveTo>
                    <a:lnTo>
                      <a:pt x="2206149" y="0"/>
                    </a:lnTo>
                    <a:cubicBezTo>
                      <a:pt x="2150012" y="0"/>
                      <a:pt x="2096173" y="22301"/>
                      <a:pt x="2056478" y="61996"/>
                    </a:cubicBezTo>
                    <a:cubicBezTo>
                      <a:pt x="2016783" y="101691"/>
                      <a:pt x="1994482" y="155529"/>
                      <a:pt x="1994482" y="211667"/>
                    </a:cubicBezTo>
                    <a:lnTo>
                      <a:pt x="1994482" y="282222"/>
                    </a:lnTo>
                    <a:cubicBezTo>
                      <a:pt x="1995003" y="398753"/>
                      <a:pt x="2089617" y="492944"/>
                      <a:pt x="2206149" y="492944"/>
                    </a:cubicBezTo>
                    <a:cubicBezTo>
                      <a:pt x="2322681" y="492944"/>
                      <a:pt x="2417295" y="398753"/>
                      <a:pt x="2417816" y="282222"/>
                    </a:cubicBezTo>
                    <a:lnTo>
                      <a:pt x="2417816" y="211667"/>
                    </a:lnTo>
                    <a:cubicBezTo>
                      <a:pt x="2417816" y="155529"/>
                      <a:pt x="2395515" y="101691"/>
                      <a:pt x="2355820" y="61996"/>
                    </a:cubicBezTo>
                    <a:cubicBezTo>
                      <a:pt x="2316125" y="22301"/>
                      <a:pt x="2262286" y="0"/>
                      <a:pt x="2206149" y="0"/>
                    </a:cubicBezTo>
                    <a:close/>
                    <a:moveTo>
                      <a:pt x="1986933" y="969998"/>
                    </a:moveTo>
                    <a:cubicBezTo>
                      <a:pt x="1988132" y="961884"/>
                      <a:pt x="1976702" y="958709"/>
                      <a:pt x="1973527" y="966258"/>
                    </a:cubicBezTo>
                    <a:lnTo>
                      <a:pt x="1819505" y="1325598"/>
                    </a:lnTo>
                    <a:cubicBezTo>
                      <a:pt x="1797248" y="1377518"/>
                      <a:pt x="1746172" y="1411161"/>
                      <a:pt x="1689682" y="1411111"/>
                    </a:cubicBezTo>
                    <a:lnTo>
                      <a:pt x="1624630" y="1411111"/>
                    </a:lnTo>
                    <a:cubicBezTo>
                      <a:pt x="1612766" y="1411122"/>
                      <a:pt x="1601690" y="1405168"/>
                      <a:pt x="1595155" y="1395265"/>
                    </a:cubicBezTo>
                    <a:cubicBezTo>
                      <a:pt x="1588620" y="1385363"/>
                      <a:pt x="1587500" y="1372839"/>
                      <a:pt x="1592175" y="1361934"/>
                    </a:cubicBezTo>
                    <a:lnTo>
                      <a:pt x="1782816" y="917222"/>
                    </a:lnTo>
                    <a:lnTo>
                      <a:pt x="1852948" y="741821"/>
                    </a:lnTo>
                    <a:cubicBezTo>
                      <a:pt x="1895818" y="634683"/>
                      <a:pt x="1999594" y="564437"/>
                      <a:pt x="2114991" y="564444"/>
                    </a:cubicBezTo>
                    <a:lnTo>
                      <a:pt x="2297307" y="564444"/>
                    </a:lnTo>
                    <a:cubicBezTo>
                      <a:pt x="2412704" y="564437"/>
                      <a:pt x="2516480" y="634683"/>
                      <a:pt x="2559350" y="741821"/>
                    </a:cubicBezTo>
                    <a:lnTo>
                      <a:pt x="2629482" y="917222"/>
                    </a:lnTo>
                    <a:lnTo>
                      <a:pt x="2820053" y="1361934"/>
                    </a:lnTo>
                    <a:cubicBezTo>
                      <a:pt x="2824727" y="1372839"/>
                      <a:pt x="2823607" y="1385363"/>
                      <a:pt x="2817072" y="1395265"/>
                    </a:cubicBezTo>
                    <a:cubicBezTo>
                      <a:pt x="2810537" y="1405168"/>
                      <a:pt x="2799462" y="1411122"/>
                      <a:pt x="2787597" y="1411111"/>
                    </a:cubicBezTo>
                    <a:lnTo>
                      <a:pt x="2722545" y="1411111"/>
                    </a:lnTo>
                    <a:cubicBezTo>
                      <a:pt x="2666107" y="1411105"/>
                      <a:pt x="2615101" y="1377471"/>
                      <a:pt x="2592864" y="1325598"/>
                    </a:cubicBezTo>
                    <a:lnTo>
                      <a:pt x="2438841" y="966258"/>
                    </a:lnTo>
                    <a:cubicBezTo>
                      <a:pt x="2435596" y="958709"/>
                      <a:pt x="2424236" y="961884"/>
                      <a:pt x="2425365" y="969998"/>
                    </a:cubicBezTo>
                    <a:lnTo>
                      <a:pt x="2488371" y="1411111"/>
                    </a:lnTo>
                    <a:lnTo>
                      <a:pt x="2555752" y="2219607"/>
                    </a:lnTo>
                    <a:cubicBezTo>
                      <a:pt x="2556560" y="2229429"/>
                      <a:pt x="2553223" y="2239141"/>
                      <a:pt x="2546548" y="2246392"/>
                    </a:cubicBezTo>
                    <a:cubicBezTo>
                      <a:pt x="2539874" y="2253643"/>
                      <a:pt x="2530470" y="2257771"/>
                      <a:pt x="2520615" y="2257778"/>
                    </a:cubicBezTo>
                    <a:lnTo>
                      <a:pt x="2466781" y="2257778"/>
                    </a:lnTo>
                    <a:cubicBezTo>
                      <a:pt x="2397800" y="2257786"/>
                      <a:pt x="2338923" y="2207921"/>
                      <a:pt x="2327575" y="2139879"/>
                    </a:cubicBezTo>
                    <a:lnTo>
                      <a:pt x="2213205" y="1452880"/>
                    </a:lnTo>
                    <a:cubicBezTo>
                      <a:pt x="2211864" y="1444978"/>
                      <a:pt x="2200575" y="1444978"/>
                      <a:pt x="2199234" y="1452880"/>
                    </a:cubicBezTo>
                    <a:lnTo>
                      <a:pt x="2084793" y="2139879"/>
                    </a:lnTo>
                    <a:cubicBezTo>
                      <a:pt x="2073442" y="2207948"/>
                      <a:pt x="2014525" y="2257821"/>
                      <a:pt x="1945517" y="2257778"/>
                    </a:cubicBezTo>
                    <a:lnTo>
                      <a:pt x="1891683" y="2257778"/>
                    </a:lnTo>
                    <a:cubicBezTo>
                      <a:pt x="1881828" y="2257771"/>
                      <a:pt x="1872424" y="2253643"/>
                      <a:pt x="1865750" y="2246392"/>
                    </a:cubicBezTo>
                    <a:cubicBezTo>
                      <a:pt x="1859075" y="2239141"/>
                      <a:pt x="1855738" y="2229429"/>
                      <a:pt x="1856546" y="2219607"/>
                    </a:cubicBezTo>
                    <a:lnTo>
                      <a:pt x="1923927" y="1411111"/>
                    </a:lnTo>
                    <a:lnTo>
                      <a:pt x="1986933" y="969998"/>
                    </a:lnTo>
                    <a:close/>
                    <a:moveTo>
                      <a:pt x="3793649" y="0"/>
                    </a:moveTo>
                    <a:cubicBezTo>
                      <a:pt x="3676749" y="0"/>
                      <a:pt x="3581982" y="94766"/>
                      <a:pt x="3581982" y="211667"/>
                    </a:cubicBezTo>
                    <a:lnTo>
                      <a:pt x="3581982" y="282222"/>
                    </a:lnTo>
                    <a:cubicBezTo>
                      <a:pt x="3582504" y="398753"/>
                      <a:pt x="3677117" y="492944"/>
                      <a:pt x="3793649" y="492944"/>
                    </a:cubicBezTo>
                    <a:cubicBezTo>
                      <a:pt x="3910181" y="492944"/>
                      <a:pt x="4004794" y="398753"/>
                      <a:pt x="4005316" y="282222"/>
                    </a:cubicBezTo>
                    <a:lnTo>
                      <a:pt x="4005316" y="211667"/>
                    </a:lnTo>
                    <a:cubicBezTo>
                      <a:pt x="4005316" y="94766"/>
                      <a:pt x="3910549" y="0"/>
                      <a:pt x="3793649" y="0"/>
                    </a:cubicBezTo>
                    <a:close/>
                    <a:moveTo>
                      <a:pt x="3574433" y="969998"/>
                    </a:moveTo>
                    <a:cubicBezTo>
                      <a:pt x="3575632" y="961884"/>
                      <a:pt x="3564202" y="958709"/>
                      <a:pt x="3561027" y="966258"/>
                    </a:cubicBezTo>
                    <a:lnTo>
                      <a:pt x="3407004" y="1325598"/>
                    </a:lnTo>
                    <a:cubicBezTo>
                      <a:pt x="3384748" y="1377518"/>
                      <a:pt x="3333672" y="1411161"/>
                      <a:pt x="3277182" y="1411111"/>
                    </a:cubicBezTo>
                    <a:lnTo>
                      <a:pt x="3212130" y="1411111"/>
                    </a:lnTo>
                    <a:cubicBezTo>
                      <a:pt x="3200266" y="1411122"/>
                      <a:pt x="3189190" y="1405168"/>
                      <a:pt x="3182655" y="1395265"/>
                    </a:cubicBezTo>
                    <a:cubicBezTo>
                      <a:pt x="3176120" y="1385363"/>
                      <a:pt x="3175000" y="1372839"/>
                      <a:pt x="3179675" y="1361934"/>
                    </a:cubicBezTo>
                    <a:lnTo>
                      <a:pt x="3370316" y="917222"/>
                    </a:lnTo>
                    <a:lnTo>
                      <a:pt x="3440448" y="741821"/>
                    </a:lnTo>
                    <a:cubicBezTo>
                      <a:pt x="3483318" y="634683"/>
                      <a:pt x="3587095" y="564437"/>
                      <a:pt x="3702491" y="564444"/>
                    </a:cubicBezTo>
                    <a:lnTo>
                      <a:pt x="3884807" y="564444"/>
                    </a:lnTo>
                    <a:cubicBezTo>
                      <a:pt x="4000203" y="564437"/>
                      <a:pt x="4103980" y="634683"/>
                      <a:pt x="4146850" y="741821"/>
                    </a:cubicBezTo>
                    <a:lnTo>
                      <a:pt x="4216982" y="917222"/>
                    </a:lnTo>
                    <a:lnTo>
                      <a:pt x="4407553" y="1361934"/>
                    </a:lnTo>
                    <a:cubicBezTo>
                      <a:pt x="4412228" y="1372839"/>
                      <a:pt x="4411108" y="1385363"/>
                      <a:pt x="4404572" y="1395265"/>
                    </a:cubicBezTo>
                    <a:cubicBezTo>
                      <a:pt x="4398037" y="1405168"/>
                      <a:pt x="4386962" y="1411122"/>
                      <a:pt x="4375097" y="1411111"/>
                    </a:cubicBezTo>
                    <a:lnTo>
                      <a:pt x="4310045" y="1411111"/>
                    </a:lnTo>
                    <a:cubicBezTo>
                      <a:pt x="4253607" y="1411105"/>
                      <a:pt x="4202601" y="1377471"/>
                      <a:pt x="4180364" y="1325598"/>
                    </a:cubicBezTo>
                    <a:lnTo>
                      <a:pt x="4026341" y="966258"/>
                    </a:lnTo>
                    <a:cubicBezTo>
                      <a:pt x="4023096" y="958709"/>
                      <a:pt x="4011736" y="961884"/>
                      <a:pt x="4012865" y="969998"/>
                    </a:cubicBezTo>
                    <a:lnTo>
                      <a:pt x="4075871" y="1411111"/>
                    </a:lnTo>
                    <a:lnTo>
                      <a:pt x="4143252" y="2219607"/>
                    </a:lnTo>
                    <a:cubicBezTo>
                      <a:pt x="4144060" y="2229429"/>
                      <a:pt x="4140722" y="2239141"/>
                      <a:pt x="4134048" y="2246392"/>
                    </a:cubicBezTo>
                    <a:cubicBezTo>
                      <a:pt x="4127374" y="2253643"/>
                      <a:pt x="4117970" y="2257771"/>
                      <a:pt x="4108115" y="2257778"/>
                    </a:cubicBezTo>
                    <a:lnTo>
                      <a:pt x="4054281" y="2257778"/>
                    </a:lnTo>
                    <a:cubicBezTo>
                      <a:pt x="3985300" y="2257786"/>
                      <a:pt x="3926423" y="2207921"/>
                      <a:pt x="3915075" y="2139879"/>
                    </a:cubicBezTo>
                    <a:lnTo>
                      <a:pt x="3800704" y="1452880"/>
                    </a:lnTo>
                    <a:cubicBezTo>
                      <a:pt x="3799364" y="1444978"/>
                      <a:pt x="3788075" y="1444978"/>
                      <a:pt x="3786735" y="1452880"/>
                    </a:cubicBezTo>
                    <a:lnTo>
                      <a:pt x="3672294" y="2139879"/>
                    </a:lnTo>
                    <a:cubicBezTo>
                      <a:pt x="3660942" y="2207948"/>
                      <a:pt x="3602025" y="2257821"/>
                      <a:pt x="3533017" y="2257778"/>
                    </a:cubicBezTo>
                    <a:lnTo>
                      <a:pt x="3479183" y="2257778"/>
                    </a:lnTo>
                    <a:cubicBezTo>
                      <a:pt x="3469328" y="2257771"/>
                      <a:pt x="3459924" y="2253643"/>
                      <a:pt x="3453250" y="2246392"/>
                    </a:cubicBezTo>
                    <a:cubicBezTo>
                      <a:pt x="3446576" y="2239141"/>
                      <a:pt x="3443238" y="2229429"/>
                      <a:pt x="3444046" y="2219607"/>
                    </a:cubicBezTo>
                    <a:lnTo>
                      <a:pt x="3511427" y="1411111"/>
                    </a:lnTo>
                    <a:lnTo>
                      <a:pt x="3574433" y="969998"/>
                    </a:lnTo>
                    <a:close/>
                    <a:moveTo>
                      <a:pt x="5381149" y="0"/>
                    </a:moveTo>
                    <a:cubicBezTo>
                      <a:pt x="5264249" y="0"/>
                      <a:pt x="5169482" y="94766"/>
                      <a:pt x="5169482" y="211667"/>
                    </a:cubicBezTo>
                    <a:lnTo>
                      <a:pt x="5169482" y="282222"/>
                    </a:lnTo>
                    <a:cubicBezTo>
                      <a:pt x="5170004" y="398753"/>
                      <a:pt x="5264617" y="492944"/>
                      <a:pt x="5381149" y="492944"/>
                    </a:cubicBezTo>
                    <a:cubicBezTo>
                      <a:pt x="5497681" y="492944"/>
                      <a:pt x="5592294" y="398753"/>
                      <a:pt x="5592816" y="282222"/>
                    </a:cubicBezTo>
                    <a:lnTo>
                      <a:pt x="5592816" y="211667"/>
                    </a:lnTo>
                    <a:cubicBezTo>
                      <a:pt x="5592816" y="94766"/>
                      <a:pt x="5498049" y="0"/>
                      <a:pt x="5381149" y="0"/>
                    </a:cubicBezTo>
                    <a:close/>
                    <a:moveTo>
                      <a:pt x="5161933" y="969998"/>
                    </a:moveTo>
                    <a:cubicBezTo>
                      <a:pt x="5163132" y="961884"/>
                      <a:pt x="5151702" y="958709"/>
                      <a:pt x="5148527" y="966258"/>
                    </a:cubicBezTo>
                    <a:lnTo>
                      <a:pt x="4994504" y="1325598"/>
                    </a:lnTo>
                    <a:cubicBezTo>
                      <a:pt x="4972248" y="1377518"/>
                      <a:pt x="4921172" y="1411161"/>
                      <a:pt x="4864682" y="1411111"/>
                    </a:cubicBezTo>
                    <a:lnTo>
                      <a:pt x="4799630" y="1411111"/>
                    </a:lnTo>
                    <a:cubicBezTo>
                      <a:pt x="4787766" y="1411122"/>
                      <a:pt x="4776691" y="1405168"/>
                      <a:pt x="4770155" y="1395265"/>
                    </a:cubicBezTo>
                    <a:cubicBezTo>
                      <a:pt x="4763620" y="1385363"/>
                      <a:pt x="4762500" y="1372839"/>
                      <a:pt x="4767174" y="1361934"/>
                    </a:cubicBezTo>
                    <a:lnTo>
                      <a:pt x="4957816" y="917222"/>
                    </a:lnTo>
                    <a:lnTo>
                      <a:pt x="5027948" y="741821"/>
                    </a:lnTo>
                    <a:cubicBezTo>
                      <a:pt x="5070818" y="634683"/>
                      <a:pt x="5174595" y="564437"/>
                      <a:pt x="5289991" y="564444"/>
                    </a:cubicBezTo>
                    <a:lnTo>
                      <a:pt x="5472307" y="564444"/>
                    </a:lnTo>
                    <a:cubicBezTo>
                      <a:pt x="5587703" y="564437"/>
                      <a:pt x="5691480" y="634683"/>
                      <a:pt x="5734350" y="741821"/>
                    </a:cubicBezTo>
                    <a:lnTo>
                      <a:pt x="5804482" y="917222"/>
                    </a:lnTo>
                    <a:lnTo>
                      <a:pt x="5995053" y="1361934"/>
                    </a:lnTo>
                    <a:cubicBezTo>
                      <a:pt x="5999728" y="1372839"/>
                      <a:pt x="5998608" y="1385363"/>
                      <a:pt x="5992072" y="1395265"/>
                    </a:cubicBezTo>
                    <a:cubicBezTo>
                      <a:pt x="5985537" y="1405168"/>
                      <a:pt x="5974462" y="1411122"/>
                      <a:pt x="5962597" y="1411111"/>
                    </a:cubicBezTo>
                    <a:lnTo>
                      <a:pt x="5897545" y="1411111"/>
                    </a:lnTo>
                    <a:cubicBezTo>
                      <a:pt x="5841107" y="1411105"/>
                      <a:pt x="5790101" y="1377471"/>
                      <a:pt x="5767864" y="1325598"/>
                    </a:cubicBezTo>
                    <a:lnTo>
                      <a:pt x="5613841" y="966258"/>
                    </a:lnTo>
                    <a:cubicBezTo>
                      <a:pt x="5610596" y="958709"/>
                      <a:pt x="5599236" y="961884"/>
                      <a:pt x="5600365" y="969998"/>
                    </a:cubicBezTo>
                    <a:lnTo>
                      <a:pt x="5663371" y="1411111"/>
                    </a:lnTo>
                    <a:lnTo>
                      <a:pt x="5730752" y="2219607"/>
                    </a:lnTo>
                    <a:cubicBezTo>
                      <a:pt x="5731560" y="2229429"/>
                      <a:pt x="5728222" y="2239141"/>
                      <a:pt x="5721548" y="2246392"/>
                    </a:cubicBezTo>
                    <a:cubicBezTo>
                      <a:pt x="5714874" y="2253643"/>
                      <a:pt x="5705470" y="2257771"/>
                      <a:pt x="5695615" y="2257778"/>
                    </a:cubicBezTo>
                    <a:lnTo>
                      <a:pt x="5641781" y="2257778"/>
                    </a:lnTo>
                    <a:cubicBezTo>
                      <a:pt x="5572800" y="2257786"/>
                      <a:pt x="5513923" y="2207921"/>
                      <a:pt x="5502575" y="2139879"/>
                    </a:cubicBezTo>
                    <a:lnTo>
                      <a:pt x="5388204" y="1452880"/>
                    </a:lnTo>
                    <a:cubicBezTo>
                      <a:pt x="5386864" y="1444978"/>
                      <a:pt x="5375575" y="1444978"/>
                      <a:pt x="5374235" y="1452880"/>
                    </a:cubicBezTo>
                    <a:lnTo>
                      <a:pt x="5259794" y="2139879"/>
                    </a:lnTo>
                    <a:cubicBezTo>
                      <a:pt x="5248442" y="2207948"/>
                      <a:pt x="5189525" y="2257821"/>
                      <a:pt x="5120517" y="2257778"/>
                    </a:cubicBezTo>
                    <a:lnTo>
                      <a:pt x="5066683" y="2257778"/>
                    </a:lnTo>
                    <a:cubicBezTo>
                      <a:pt x="5056828" y="2257771"/>
                      <a:pt x="5047424" y="2253643"/>
                      <a:pt x="5040750" y="2246392"/>
                    </a:cubicBezTo>
                    <a:cubicBezTo>
                      <a:pt x="5034076" y="2239141"/>
                      <a:pt x="5030738" y="2229429"/>
                      <a:pt x="5031546" y="2219607"/>
                    </a:cubicBezTo>
                    <a:lnTo>
                      <a:pt x="5098927" y="1411111"/>
                    </a:lnTo>
                    <a:lnTo>
                      <a:pt x="5161933" y="969998"/>
                    </a:lnTo>
                    <a:close/>
                    <a:moveTo>
                      <a:pt x="6968649" y="0"/>
                    </a:moveTo>
                    <a:cubicBezTo>
                      <a:pt x="6912511" y="0"/>
                      <a:pt x="6858673" y="22300"/>
                      <a:pt x="6818978" y="61996"/>
                    </a:cubicBezTo>
                    <a:cubicBezTo>
                      <a:pt x="6779282" y="101691"/>
                      <a:pt x="6756982" y="155529"/>
                      <a:pt x="6756982" y="211667"/>
                    </a:cubicBezTo>
                    <a:lnTo>
                      <a:pt x="6756982" y="282222"/>
                    </a:lnTo>
                    <a:cubicBezTo>
                      <a:pt x="6757503" y="398753"/>
                      <a:pt x="6852117" y="492945"/>
                      <a:pt x="6968649" y="492945"/>
                    </a:cubicBezTo>
                    <a:cubicBezTo>
                      <a:pt x="7085181" y="492945"/>
                      <a:pt x="7179795" y="398753"/>
                      <a:pt x="7180316" y="282222"/>
                    </a:cubicBezTo>
                    <a:lnTo>
                      <a:pt x="7180316" y="211667"/>
                    </a:lnTo>
                    <a:cubicBezTo>
                      <a:pt x="7180316" y="155529"/>
                      <a:pt x="7158016" y="101691"/>
                      <a:pt x="7118320" y="61996"/>
                    </a:cubicBezTo>
                    <a:cubicBezTo>
                      <a:pt x="7078625" y="22300"/>
                      <a:pt x="7024787" y="0"/>
                      <a:pt x="6968649" y="0"/>
                    </a:cubicBezTo>
                    <a:close/>
                    <a:moveTo>
                      <a:pt x="6749433" y="969998"/>
                    </a:moveTo>
                    <a:cubicBezTo>
                      <a:pt x="6750632" y="961884"/>
                      <a:pt x="6739203" y="958709"/>
                      <a:pt x="6736028" y="966258"/>
                    </a:cubicBezTo>
                    <a:lnTo>
                      <a:pt x="6582004" y="1325598"/>
                    </a:lnTo>
                    <a:cubicBezTo>
                      <a:pt x="6559748" y="1377518"/>
                      <a:pt x="6508672" y="1411161"/>
                      <a:pt x="6452182" y="1411111"/>
                    </a:cubicBezTo>
                    <a:lnTo>
                      <a:pt x="6387130" y="1411111"/>
                    </a:lnTo>
                    <a:cubicBezTo>
                      <a:pt x="6375266" y="1411122"/>
                      <a:pt x="6364191" y="1405168"/>
                      <a:pt x="6357655" y="1395265"/>
                    </a:cubicBezTo>
                    <a:cubicBezTo>
                      <a:pt x="6351120" y="1385363"/>
                      <a:pt x="6350000" y="1372839"/>
                      <a:pt x="6354674" y="1361934"/>
                    </a:cubicBezTo>
                    <a:lnTo>
                      <a:pt x="6545316" y="917222"/>
                    </a:lnTo>
                    <a:lnTo>
                      <a:pt x="6615448" y="741821"/>
                    </a:lnTo>
                    <a:cubicBezTo>
                      <a:pt x="6658318" y="634683"/>
                      <a:pt x="6762094" y="564437"/>
                      <a:pt x="6877491" y="564444"/>
                    </a:cubicBezTo>
                    <a:lnTo>
                      <a:pt x="7059807" y="564444"/>
                    </a:lnTo>
                    <a:cubicBezTo>
                      <a:pt x="7175204" y="564437"/>
                      <a:pt x="7278980" y="634683"/>
                      <a:pt x="7321850" y="741821"/>
                    </a:cubicBezTo>
                    <a:lnTo>
                      <a:pt x="7391982" y="917222"/>
                    </a:lnTo>
                    <a:lnTo>
                      <a:pt x="7582553" y="1361934"/>
                    </a:lnTo>
                    <a:cubicBezTo>
                      <a:pt x="7587228" y="1372839"/>
                      <a:pt x="7586107" y="1385363"/>
                      <a:pt x="7579572" y="1395265"/>
                    </a:cubicBezTo>
                    <a:cubicBezTo>
                      <a:pt x="7573037" y="1405168"/>
                      <a:pt x="7561962" y="1411122"/>
                      <a:pt x="7550097" y="1411111"/>
                    </a:cubicBezTo>
                    <a:lnTo>
                      <a:pt x="7485045" y="1411111"/>
                    </a:lnTo>
                    <a:cubicBezTo>
                      <a:pt x="7428607" y="1411105"/>
                      <a:pt x="7377601" y="1377471"/>
                      <a:pt x="7355364" y="1325598"/>
                    </a:cubicBezTo>
                    <a:lnTo>
                      <a:pt x="7201341" y="966258"/>
                    </a:lnTo>
                    <a:cubicBezTo>
                      <a:pt x="7198095" y="958709"/>
                      <a:pt x="7186736" y="961884"/>
                      <a:pt x="7187865" y="969998"/>
                    </a:cubicBezTo>
                    <a:lnTo>
                      <a:pt x="7250871" y="1411111"/>
                    </a:lnTo>
                    <a:lnTo>
                      <a:pt x="7318252" y="2219607"/>
                    </a:lnTo>
                    <a:cubicBezTo>
                      <a:pt x="7319060" y="2229429"/>
                      <a:pt x="7315722" y="2239141"/>
                      <a:pt x="7309048" y="2246392"/>
                    </a:cubicBezTo>
                    <a:cubicBezTo>
                      <a:pt x="7302374" y="2253643"/>
                      <a:pt x="7292970" y="2257771"/>
                      <a:pt x="7283115" y="2257778"/>
                    </a:cubicBezTo>
                    <a:lnTo>
                      <a:pt x="7229281" y="2257778"/>
                    </a:lnTo>
                    <a:cubicBezTo>
                      <a:pt x="7160299" y="2257786"/>
                      <a:pt x="7101422" y="2207921"/>
                      <a:pt x="7090075" y="2139879"/>
                    </a:cubicBezTo>
                    <a:lnTo>
                      <a:pt x="6975704" y="1452880"/>
                    </a:lnTo>
                    <a:cubicBezTo>
                      <a:pt x="6974364" y="1444978"/>
                      <a:pt x="6963075" y="1444978"/>
                      <a:pt x="6961735" y="1452880"/>
                    </a:cubicBezTo>
                    <a:lnTo>
                      <a:pt x="6847294" y="2139879"/>
                    </a:lnTo>
                    <a:cubicBezTo>
                      <a:pt x="6835942" y="2207948"/>
                      <a:pt x="6777025" y="2257821"/>
                      <a:pt x="6708017" y="2257778"/>
                    </a:cubicBezTo>
                    <a:lnTo>
                      <a:pt x="6654183" y="2257778"/>
                    </a:lnTo>
                    <a:cubicBezTo>
                      <a:pt x="6644328" y="2257771"/>
                      <a:pt x="6634924" y="2253643"/>
                      <a:pt x="6628250" y="2246392"/>
                    </a:cubicBezTo>
                    <a:cubicBezTo>
                      <a:pt x="6621576" y="2239141"/>
                      <a:pt x="6618238" y="2229429"/>
                      <a:pt x="6619046" y="2219607"/>
                    </a:cubicBezTo>
                    <a:lnTo>
                      <a:pt x="6686427" y="1411111"/>
                    </a:lnTo>
                    <a:lnTo>
                      <a:pt x="6749433" y="969998"/>
                    </a:lnTo>
                    <a:close/>
                    <a:moveTo>
                      <a:pt x="618649" y="2575278"/>
                    </a:moveTo>
                    <a:cubicBezTo>
                      <a:pt x="562511" y="2575278"/>
                      <a:pt x="508673" y="2597578"/>
                      <a:pt x="468978" y="2637274"/>
                    </a:cubicBezTo>
                    <a:cubicBezTo>
                      <a:pt x="429283" y="2676969"/>
                      <a:pt x="406982" y="2730807"/>
                      <a:pt x="406982" y="2786944"/>
                    </a:cubicBezTo>
                    <a:lnTo>
                      <a:pt x="406982" y="2857500"/>
                    </a:lnTo>
                    <a:cubicBezTo>
                      <a:pt x="407503" y="2974031"/>
                      <a:pt x="502117" y="3068222"/>
                      <a:pt x="618649" y="3068222"/>
                    </a:cubicBezTo>
                    <a:cubicBezTo>
                      <a:pt x="735181" y="3068222"/>
                      <a:pt x="829794" y="2974031"/>
                      <a:pt x="830316" y="2857500"/>
                    </a:cubicBezTo>
                    <a:lnTo>
                      <a:pt x="830316" y="2786944"/>
                    </a:lnTo>
                    <a:cubicBezTo>
                      <a:pt x="830316" y="2730807"/>
                      <a:pt x="808015" y="2676969"/>
                      <a:pt x="768320" y="2637274"/>
                    </a:cubicBezTo>
                    <a:cubicBezTo>
                      <a:pt x="728625" y="2597578"/>
                      <a:pt x="674787" y="2575278"/>
                      <a:pt x="618649" y="2575278"/>
                    </a:cubicBezTo>
                    <a:close/>
                    <a:moveTo>
                      <a:pt x="399433" y="3545275"/>
                    </a:moveTo>
                    <a:cubicBezTo>
                      <a:pt x="400632" y="3537162"/>
                      <a:pt x="389202" y="3533987"/>
                      <a:pt x="386027" y="3541536"/>
                    </a:cubicBezTo>
                    <a:lnTo>
                      <a:pt x="232005" y="3900875"/>
                    </a:lnTo>
                    <a:cubicBezTo>
                      <a:pt x="209748" y="3952796"/>
                      <a:pt x="158672" y="3986439"/>
                      <a:pt x="102182" y="3986389"/>
                    </a:cubicBezTo>
                    <a:lnTo>
                      <a:pt x="37130" y="3986389"/>
                    </a:lnTo>
                    <a:cubicBezTo>
                      <a:pt x="25266" y="3986399"/>
                      <a:pt x="14190" y="3980445"/>
                      <a:pt x="7655" y="3970543"/>
                    </a:cubicBezTo>
                    <a:cubicBezTo>
                      <a:pt x="1120" y="3960641"/>
                      <a:pt x="0" y="3948116"/>
                      <a:pt x="4675" y="3937212"/>
                    </a:cubicBezTo>
                    <a:lnTo>
                      <a:pt x="195316" y="3492500"/>
                    </a:lnTo>
                    <a:lnTo>
                      <a:pt x="265448" y="3317099"/>
                    </a:lnTo>
                    <a:cubicBezTo>
                      <a:pt x="308318" y="3209961"/>
                      <a:pt x="412094" y="3139715"/>
                      <a:pt x="527491" y="3139722"/>
                    </a:cubicBezTo>
                    <a:lnTo>
                      <a:pt x="709807" y="3139722"/>
                    </a:lnTo>
                    <a:cubicBezTo>
                      <a:pt x="825204" y="3139715"/>
                      <a:pt x="928980" y="3209961"/>
                      <a:pt x="971850" y="3317099"/>
                    </a:cubicBezTo>
                    <a:lnTo>
                      <a:pt x="1041982" y="3492500"/>
                    </a:lnTo>
                    <a:lnTo>
                      <a:pt x="1232553" y="3937212"/>
                    </a:lnTo>
                    <a:cubicBezTo>
                      <a:pt x="1237228" y="3948116"/>
                      <a:pt x="1236108" y="3960641"/>
                      <a:pt x="1229572" y="3970543"/>
                    </a:cubicBezTo>
                    <a:cubicBezTo>
                      <a:pt x="1223037" y="3980445"/>
                      <a:pt x="1211962" y="3986399"/>
                      <a:pt x="1200097" y="3986389"/>
                    </a:cubicBezTo>
                    <a:lnTo>
                      <a:pt x="1135045" y="3986389"/>
                    </a:lnTo>
                    <a:cubicBezTo>
                      <a:pt x="1078607" y="3986383"/>
                      <a:pt x="1027601" y="3952749"/>
                      <a:pt x="1005364" y="3900875"/>
                    </a:cubicBezTo>
                    <a:lnTo>
                      <a:pt x="851341" y="3541536"/>
                    </a:lnTo>
                    <a:cubicBezTo>
                      <a:pt x="848096" y="3533987"/>
                      <a:pt x="836736" y="3537162"/>
                      <a:pt x="837865" y="3545275"/>
                    </a:cubicBezTo>
                    <a:lnTo>
                      <a:pt x="900871" y="3986389"/>
                    </a:lnTo>
                    <a:lnTo>
                      <a:pt x="968252" y="4794885"/>
                    </a:lnTo>
                    <a:cubicBezTo>
                      <a:pt x="969060" y="4804707"/>
                      <a:pt x="965723" y="4814419"/>
                      <a:pt x="959048" y="4821670"/>
                    </a:cubicBezTo>
                    <a:cubicBezTo>
                      <a:pt x="952374" y="4828921"/>
                      <a:pt x="942970" y="4833049"/>
                      <a:pt x="933115" y="4833055"/>
                    </a:cubicBezTo>
                    <a:lnTo>
                      <a:pt x="879281" y="4833055"/>
                    </a:lnTo>
                    <a:cubicBezTo>
                      <a:pt x="810300" y="4833064"/>
                      <a:pt x="751423" y="4783199"/>
                      <a:pt x="740075" y="4715157"/>
                    </a:cubicBezTo>
                    <a:lnTo>
                      <a:pt x="625705" y="4028158"/>
                    </a:lnTo>
                    <a:cubicBezTo>
                      <a:pt x="624364" y="4020255"/>
                      <a:pt x="613075" y="4020255"/>
                      <a:pt x="611735" y="4028158"/>
                    </a:cubicBezTo>
                    <a:lnTo>
                      <a:pt x="497293" y="4715157"/>
                    </a:lnTo>
                    <a:cubicBezTo>
                      <a:pt x="485941" y="4783225"/>
                      <a:pt x="427025" y="4833098"/>
                      <a:pt x="358017" y="4833055"/>
                    </a:cubicBezTo>
                    <a:lnTo>
                      <a:pt x="304183" y="4833055"/>
                    </a:lnTo>
                    <a:cubicBezTo>
                      <a:pt x="294328" y="4833049"/>
                      <a:pt x="284924" y="4828921"/>
                      <a:pt x="278250" y="4821670"/>
                    </a:cubicBezTo>
                    <a:cubicBezTo>
                      <a:pt x="271575" y="4814419"/>
                      <a:pt x="268238" y="4804707"/>
                      <a:pt x="269046" y="4794885"/>
                    </a:cubicBezTo>
                    <a:lnTo>
                      <a:pt x="336427" y="3986389"/>
                    </a:lnTo>
                    <a:lnTo>
                      <a:pt x="399433" y="3545275"/>
                    </a:lnTo>
                    <a:close/>
                    <a:moveTo>
                      <a:pt x="2206149" y="2575278"/>
                    </a:moveTo>
                    <a:cubicBezTo>
                      <a:pt x="2150012" y="2575278"/>
                      <a:pt x="2096173" y="2597578"/>
                      <a:pt x="2056478" y="2637273"/>
                    </a:cubicBezTo>
                    <a:cubicBezTo>
                      <a:pt x="2016783" y="2676969"/>
                      <a:pt x="1994482" y="2730807"/>
                      <a:pt x="1994482" y="2786944"/>
                    </a:cubicBezTo>
                    <a:lnTo>
                      <a:pt x="1994482" y="2857500"/>
                    </a:lnTo>
                    <a:cubicBezTo>
                      <a:pt x="1995003" y="2974031"/>
                      <a:pt x="2089617" y="3068222"/>
                      <a:pt x="2206149" y="3068222"/>
                    </a:cubicBezTo>
                    <a:cubicBezTo>
                      <a:pt x="2322681" y="3068222"/>
                      <a:pt x="2417295" y="2974031"/>
                      <a:pt x="2417816" y="2857500"/>
                    </a:cubicBezTo>
                    <a:lnTo>
                      <a:pt x="2417816" y="2786944"/>
                    </a:lnTo>
                    <a:cubicBezTo>
                      <a:pt x="2417816" y="2730807"/>
                      <a:pt x="2395515" y="2676969"/>
                      <a:pt x="2355820" y="2637273"/>
                    </a:cubicBezTo>
                    <a:cubicBezTo>
                      <a:pt x="2316125" y="2597578"/>
                      <a:pt x="2262286" y="2575278"/>
                      <a:pt x="2206149" y="2575278"/>
                    </a:cubicBezTo>
                    <a:close/>
                    <a:moveTo>
                      <a:pt x="1986933" y="3545275"/>
                    </a:moveTo>
                    <a:cubicBezTo>
                      <a:pt x="1988132" y="3537162"/>
                      <a:pt x="1976702" y="3533987"/>
                      <a:pt x="1973527" y="3541536"/>
                    </a:cubicBezTo>
                    <a:lnTo>
                      <a:pt x="1819505" y="3900875"/>
                    </a:lnTo>
                    <a:cubicBezTo>
                      <a:pt x="1797248" y="3952796"/>
                      <a:pt x="1746172" y="3986439"/>
                      <a:pt x="1689682" y="3986389"/>
                    </a:cubicBezTo>
                    <a:lnTo>
                      <a:pt x="1624630" y="3986389"/>
                    </a:lnTo>
                    <a:cubicBezTo>
                      <a:pt x="1612766" y="3986399"/>
                      <a:pt x="1601690" y="3980445"/>
                      <a:pt x="1595155" y="3970543"/>
                    </a:cubicBezTo>
                    <a:cubicBezTo>
                      <a:pt x="1588620" y="3960640"/>
                      <a:pt x="1587500" y="3948116"/>
                      <a:pt x="1592175" y="3937212"/>
                    </a:cubicBezTo>
                    <a:lnTo>
                      <a:pt x="1782816" y="3492500"/>
                    </a:lnTo>
                    <a:lnTo>
                      <a:pt x="1852948" y="3317099"/>
                    </a:lnTo>
                    <a:cubicBezTo>
                      <a:pt x="1895818" y="3209961"/>
                      <a:pt x="1999594" y="3139715"/>
                      <a:pt x="2114991" y="3139722"/>
                    </a:cubicBezTo>
                    <a:lnTo>
                      <a:pt x="2297307" y="3139722"/>
                    </a:lnTo>
                    <a:cubicBezTo>
                      <a:pt x="2412704" y="3139715"/>
                      <a:pt x="2516480" y="3209961"/>
                      <a:pt x="2559350" y="3317099"/>
                    </a:cubicBezTo>
                    <a:lnTo>
                      <a:pt x="2629482" y="3492500"/>
                    </a:lnTo>
                    <a:lnTo>
                      <a:pt x="2820053" y="3937212"/>
                    </a:lnTo>
                    <a:cubicBezTo>
                      <a:pt x="2824727" y="3948116"/>
                      <a:pt x="2823607" y="3960640"/>
                      <a:pt x="2817072" y="3970543"/>
                    </a:cubicBezTo>
                    <a:cubicBezTo>
                      <a:pt x="2810537" y="3980445"/>
                      <a:pt x="2799462" y="3986399"/>
                      <a:pt x="2787597" y="3986389"/>
                    </a:cubicBezTo>
                    <a:lnTo>
                      <a:pt x="2722545" y="3986389"/>
                    </a:lnTo>
                    <a:cubicBezTo>
                      <a:pt x="2666107" y="3986383"/>
                      <a:pt x="2615101" y="3952749"/>
                      <a:pt x="2592864" y="3900875"/>
                    </a:cubicBezTo>
                    <a:lnTo>
                      <a:pt x="2438841" y="3541536"/>
                    </a:lnTo>
                    <a:cubicBezTo>
                      <a:pt x="2435596" y="3533987"/>
                      <a:pt x="2424236" y="3537162"/>
                      <a:pt x="2425365" y="3545275"/>
                    </a:cubicBezTo>
                    <a:lnTo>
                      <a:pt x="2488371" y="3986389"/>
                    </a:lnTo>
                    <a:lnTo>
                      <a:pt x="2555752" y="4794885"/>
                    </a:lnTo>
                    <a:cubicBezTo>
                      <a:pt x="2556560" y="4804707"/>
                      <a:pt x="2553223" y="4814419"/>
                      <a:pt x="2546548" y="4821670"/>
                    </a:cubicBezTo>
                    <a:cubicBezTo>
                      <a:pt x="2539874" y="4828921"/>
                      <a:pt x="2530470" y="4833049"/>
                      <a:pt x="2520615" y="4833055"/>
                    </a:cubicBezTo>
                    <a:lnTo>
                      <a:pt x="2466781" y="4833055"/>
                    </a:lnTo>
                    <a:cubicBezTo>
                      <a:pt x="2397800" y="4833064"/>
                      <a:pt x="2338923" y="4783199"/>
                      <a:pt x="2327575" y="4715157"/>
                    </a:cubicBezTo>
                    <a:lnTo>
                      <a:pt x="2213205" y="4028158"/>
                    </a:lnTo>
                    <a:cubicBezTo>
                      <a:pt x="2211864" y="4020255"/>
                      <a:pt x="2200575" y="4020255"/>
                      <a:pt x="2199234" y="4028158"/>
                    </a:cubicBezTo>
                    <a:lnTo>
                      <a:pt x="2084793" y="4715157"/>
                    </a:lnTo>
                    <a:cubicBezTo>
                      <a:pt x="2073442" y="4783225"/>
                      <a:pt x="2014525" y="4833098"/>
                      <a:pt x="1945517" y="4833055"/>
                    </a:cubicBezTo>
                    <a:lnTo>
                      <a:pt x="1891683" y="4833055"/>
                    </a:lnTo>
                    <a:cubicBezTo>
                      <a:pt x="1881828" y="4833049"/>
                      <a:pt x="1872424" y="4828921"/>
                      <a:pt x="1865750" y="4821670"/>
                    </a:cubicBezTo>
                    <a:cubicBezTo>
                      <a:pt x="1859075" y="4814419"/>
                      <a:pt x="1855738" y="4804707"/>
                      <a:pt x="1856546" y="4794885"/>
                    </a:cubicBezTo>
                    <a:lnTo>
                      <a:pt x="1923927" y="3986389"/>
                    </a:lnTo>
                    <a:lnTo>
                      <a:pt x="1986933" y="3545275"/>
                    </a:lnTo>
                    <a:close/>
                    <a:moveTo>
                      <a:pt x="3793649" y="2575278"/>
                    </a:moveTo>
                    <a:cubicBezTo>
                      <a:pt x="3676749" y="2575278"/>
                      <a:pt x="3581982" y="2670044"/>
                      <a:pt x="3581982" y="2786944"/>
                    </a:cubicBezTo>
                    <a:lnTo>
                      <a:pt x="3581982" y="2857500"/>
                    </a:lnTo>
                    <a:cubicBezTo>
                      <a:pt x="3582504" y="2974031"/>
                      <a:pt x="3677117" y="3068222"/>
                      <a:pt x="3793649" y="3068222"/>
                    </a:cubicBezTo>
                    <a:cubicBezTo>
                      <a:pt x="3910181" y="3068222"/>
                      <a:pt x="4004794" y="2974031"/>
                      <a:pt x="4005316" y="2857500"/>
                    </a:cubicBezTo>
                    <a:lnTo>
                      <a:pt x="4005316" y="2786944"/>
                    </a:lnTo>
                    <a:cubicBezTo>
                      <a:pt x="4005316" y="2670044"/>
                      <a:pt x="3910549" y="2575278"/>
                      <a:pt x="3793649" y="2575278"/>
                    </a:cubicBezTo>
                    <a:close/>
                    <a:moveTo>
                      <a:pt x="3574433" y="3545275"/>
                    </a:moveTo>
                    <a:cubicBezTo>
                      <a:pt x="3575632" y="3537162"/>
                      <a:pt x="3564202" y="3533987"/>
                      <a:pt x="3561027" y="3541536"/>
                    </a:cubicBezTo>
                    <a:lnTo>
                      <a:pt x="3407004" y="3900875"/>
                    </a:lnTo>
                    <a:cubicBezTo>
                      <a:pt x="3384748" y="3952796"/>
                      <a:pt x="3333672" y="3986439"/>
                      <a:pt x="3277182" y="3986389"/>
                    </a:cubicBezTo>
                    <a:lnTo>
                      <a:pt x="3212130" y="3986389"/>
                    </a:lnTo>
                    <a:cubicBezTo>
                      <a:pt x="3200266" y="3986399"/>
                      <a:pt x="3189190" y="3980445"/>
                      <a:pt x="3182655" y="3970543"/>
                    </a:cubicBezTo>
                    <a:cubicBezTo>
                      <a:pt x="3176120" y="3960640"/>
                      <a:pt x="3175000" y="3948116"/>
                      <a:pt x="3179675" y="3937212"/>
                    </a:cubicBezTo>
                    <a:lnTo>
                      <a:pt x="3370316" y="3492500"/>
                    </a:lnTo>
                    <a:lnTo>
                      <a:pt x="3440448" y="3317099"/>
                    </a:lnTo>
                    <a:cubicBezTo>
                      <a:pt x="3483318" y="3209961"/>
                      <a:pt x="3587095" y="3139715"/>
                      <a:pt x="3702491" y="3139722"/>
                    </a:cubicBezTo>
                    <a:lnTo>
                      <a:pt x="3884807" y="3139722"/>
                    </a:lnTo>
                    <a:cubicBezTo>
                      <a:pt x="4000203" y="3139714"/>
                      <a:pt x="4103980" y="3209961"/>
                      <a:pt x="4146850" y="3317099"/>
                    </a:cubicBezTo>
                    <a:lnTo>
                      <a:pt x="4216982" y="3492500"/>
                    </a:lnTo>
                    <a:lnTo>
                      <a:pt x="4407553" y="3937212"/>
                    </a:lnTo>
                    <a:cubicBezTo>
                      <a:pt x="4412228" y="3948116"/>
                      <a:pt x="4411108" y="3960641"/>
                      <a:pt x="4404572" y="3970543"/>
                    </a:cubicBezTo>
                    <a:cubicBezTo>
                      <a:pt x="4398037" y="3980445"/>
                      <a:pt x="4386962" y="3986399"/>
                      <a:pt x="4375097" y="3986389"/>
                    </a:cubicBezTo>
                    <a:lnTo>
                      <a:pt x="4310045" y="3986389"/>
                    </a:lnTo>
                    <a:cubicBezTo>
                      <a:pt x="4253607" y="3986383"/>
                      <a:pt x="4202601" y="3952748"/>
                      <a:pt x="4180364" y="3900875"/>
                    </a:cubicBezTo>
                    <a:lnTo>
                      <a:pt x="4026341" y="3541536"/>
                    </a:lnTo>
                    <a:cubicBezTo>
                      <a:pt x="4023096" y="3533987"/>
                      <a:pt x="4011736" y="3537162"/>
                      <a:pt x="4012865" y="3545275"/>
                    </a:cubicBezTo>
                    <a:lnTo>
                      <a:pt x="4075871" y="3986389"/>
                    </a:lnTo>
                    <a:lnTo>
                      <a:pt x="4143252" y="4794885"/>
                    </a:lnTo>
                    <a:cubicBezTo>
                      <a:pt x="4144060" y="4804707"/>
                      <a:pt x="4140722" y="4814419"/>
                      <a:pt x="4134048" y="4821670"/>
                    </a:cubicBezTo>
                    <a:cubicBezTo>
                      <a:pt x="4127374" y="4828921"/>
                      <a:pt x="4117970" y="4833049"/>
                      <a:pt x="4108115" y="4833055"/>
                    </a:cubicBezTo>
                    <a:lnTo>
                      <a:pt x="4054281" y="4833055"/>
                    </a:lnTo>
                    <a:cubicBezTo>
                      <a:pt x="3985300" y="4833064"/>
                      <a:pt x="3926423" y="4783199"/>
                      <a:pt x="3915075" y="4715157"/>
                    </a:cubicBezTo>
                    <a:lnTo>
                      <a:pt x="3800704" y="4028158"/>
                    </a:lnTo>
                    <a:cubicBezTo>
                      <a:pt x="3799364" y="4020255"/>
                      <a:pt x="3788075" y="4020255"/>
                      <a:pt x="3786735" y="4028158"/>
                    </a:cubicBezTo>
                    <a:lnTo>
                      <a:pt x="3672294" y="4715157"/>
                    </a:lnTo>
                    <a:cubicBezTo>
                      <a:pt x="3660942" y="4783225"/>
                      <a:pt x="3602025" y="4833098"/>
                      <a:pt x="3533017" y="4833055"/>
                    </a:cubicBezTo>
                    <a:lnTo>
                      <a:pt x="3479183" y="4833055"/>
                    </a:lnTo>
                    <a:cubicBezTo>
                      <a:pt x="3469328" y="4833049"/>
                      <a:pt x="3459924" y="4828921"/>
                      <a:pt x="3453250" y="4821670"/>
                    </a:cubicBezTo>
                    <a:cubicBezTo>
                      <a:pt x="3446576" y="4814419"/>
                      <a:pt x="3443238" y="4804707"/>
                      <a:pt x="3444046" y="4794885"/>
                    </a:cubicBezTo>
                    <a:lnTo>
                      <a:pt x="3511427" y="3986389"/>
                    </a:lnTo>
                    <a:lnTo>
                      <a:pt x="3574433" y="3545275"/>
                    </a:lnTo>
                    <a:close/>
                    <a:moveTo>
                      <a:pt x="5381149" y="2575278"/>
                    </a:moveTo>
                    <a:cubicBezTo>
                      <a:pt x="5264249" y="2575278"/>
                      <a:pt x="5169482" y="2670044"/>
                      <a:pt x="5169482" y="2786944"/>
                    </a:cubicBezTo>
                    <a:lnTo>
                      <a:pt x="5169482" y="2857500"/>
                    </a:lnTo>
                    <a:cubicBezTo>
                      <a:pt x="5170004" y="2974031"/>
                      <a:pt x="5264617" y="3068222"/>
                      <a:pt x="5381149" y="3068222"/>
                    </a:cubicBezTo>
                    <a:cubicBezTo>
                      <a:pt x="5497681" y="3068222"/>
                      <a:pt x="5592294" y="2974031"/>
                      <a:pt x="5592816" y="2857500"/>
                    </a:cubicBezTo>
                    <a:lnTo>
                      <a:pt x="5592816" y="2786944"/>
                    </a:lnTo>
                    <a:cubicBezTo>
                      <a:pt x="5592816" y="2670044"/>
                      <a:pt x="5498049" y="2575278"/>
                      <a:pt x="5381149" y="2575278"/>
                    </a:cubicBezTo>
                    <a:close/>
                    <a:moveTo>
                      <a:pt x="5161933" y="3545275"/>
                    </a:moveTo>
                    <a:cubicBezTo>
                      <a:pt x="5163132" y="3537162"/>
                      <a:pt x="5151702" y="3533987"/>
                      <a:pt x="5148527" y="3541536"/>
                    </a:cubicBezTo>
                    <a:lnTo>
                      <a:pt x="4994504" y="3900875"/>
                    </a:lnTo>
                    <a:cubicBezTo>
                      <a:pt x="4972248" y="3952796"/>
                      <a:pt x="4921172" y="3986439"/>
                      <a:pt x="4864682" y="3986389"/>
                    </a:cubicBezTo>
                    <a:lnTo>
                      <a:pt x="4799630" y="3986389"/>
                    </a:lnTo>
                    <a:cubicBezTo>
                      <a:pt x="4787766" y="3986399"/>
                      <a:pt x="4776691" y="3980445"/>
                      <a:pt x="4770155" y="3970543"/>
                    </a:cubicBezTo>
                    <a:cubicBezTo>
                      <a:pt x="4763620" y="3960641"/>
                      <a:pt x="4762500" y="3948116"/>
                      <a:pt x="4767174" y="3937212"/>
                    </a:cubicBezTo>
                    <a:lnTo>
                      <a:pt x="4957816" y="3492500"/>
                    </a:lnTo>
                    <a:lnTo>
                      <a:pt x="5027948" y="3317099"/>
                    </a:lnTo>
                    <a:cubicBezTo>
                      <a:pt x="5070818" y="3209961"/>
                      <a:pt x="5174595" y="3139715"/>
                      <a:pt x="5289991" y="3139722"/>
                    </a:cubicBezTo>
                    <a:lnTo>
                      <a:pt x="5472307" y="3139722"/>
                    </a:lnTo>
                    <a:cubicBezTo>
                      <a:pt x="5587703" y="3139714"/>
                      <a:pt x="5691480" y="3209961"/>
                      <a:pt x="5734350" y="3317099"/>
                    </a:cubicBezTo>
                    <a:lnTo>
                      <a:pt x="5804482" y="3492500"/>
                    </a:lnTo>
                    <a:lnTo>
                      <a:pt x="5995053" y="3937212"/>
                    </a:lnTo>
                    <a:cubicBezTo>
                      <a:pt x="5999728" y="3948116"/>
                      <a:pt x="5998608" y="3960641"/>
                      <a:pt x="5992072" y="3970543"/>
                    </a:cubicBezTo>
                    <a:cubicBezTo>
                      <a:pt x="5985537" y="3980445"/>
                      <a:pt x="5974462" y="3986399"/>
                      <a:pt x="5962597" y="3986389"/>
                    </a:cubicBezTo>
                    <a:lnTo>
                      <a:pt x="5897545" y="3986389"/>
                    </a:lnTo>
                    <a:cubicBezTo>
                      <a:pt x="5841107" y="3986383"/>
                      <a:pt x="5790101" y="3952748"/>
                      <a:pt x="5767864" y="3900875"/>
                    </a:cubicBezTo>
                    <a:lnTo>
                      <a:pt x="5613841" y="3541536"/>
                    </a:lnTo>
                    <a:cubicBezTo>
                      <a:pt x="5610596" y="3533987"/>
                      <a:pt x="5599236" y="3537162"/>
                      <a:pt x="5600365" y="3545275"/>
                    </a:cubicBezTo>
                    <a:lnTo>
                      <a:pt x="5663371" y="3986389"/>
                    </a:lnTo>
                    <a:lnTo>
                      <a:pt x="5730752" y="4794885"/>
                    </a:lnTo>
                    <a:cubicBezTo>
                      <a:pt x="5731560" y="4804707"/>
                      <a:pt x="5728222" y="4814419"/>
                      <a:pt x="5721548" y="4821670"/>
                    </a:cubicBezTo>
                    <a:cubicBezTo>
                      <a:pt x="5714874" y="4828921"/>
                      <a:pt x="5705470" y="4833049"/>
                      <a:pt x="5695615" y="4833055"/>
                    </a:cubicBezTo>
                    <a:lnTo>
                      <a:pt x="5641781" y="4833055"/>
                    </a:lnTo>
                    <a:cubicBezTo>
                      <a:pt x="5572800" y="4833064"/>
                      <a:pt x="5513923" y="4783199"/>
                      <a:pt x="5502575" y="4715157"/>
                    </a:cubicBezTo>
                    <a:lnTo>
                      <a:pt x="5388204" y="4028158"/>
                    </a:lnTo>
                    <a:cubicBezTo>
                      <a:pt x="5386864" y="4020255"/>
                      <a:pt x="5375575" y="4020255"/>
                      <a:pt x="5374235" y="4028158"/>
                    </a:cubicBezTo>
                    <a:lnTo>
                      <a:pt x="5259794" y="4715157"/>
                    </a:lnTo>
                    <a:cubicBezTo>
                      <a:pt x="5248442" y="4783225"/>
                      <a:pt x="5189525" y="4833098"/>
                      <a:pt x="5120517" y="4833055"/>
                    </a:cubicBezTo>
                    <a:lnTo>
                      <a:pt x="5066683" y="4833055"/>
                    </a:lnTo>
                    <a:cubicBezTo>
                      <a:pt x="5056828" y="4833049"/>
                      <a:pt x="5047424" y="4828921"/>
                      <a:pt x="5040750" y="4821670"/>
                    </a:cubicBezTo>
                    <a:cubicBezTo>
                      <a:pt x="5034076" y="4814419"/>
                      <a:pt x="5030738" y="4804707"/>
                      <a:pt x="5031546" y="4794885"/>
                    </a:cubicBezTo>
                    <a:lnTo>
                      <a:pt x="5098927" y="3986389"/>
                    </a:lnTo>
                    <a:lnTo>
                      <a:pt x="5161933" y="3545275"/>
                    </a:lnTo>
                    <a:close/>
                  </a:path>
                </a:pathLst>
              </a:custGeom>
              <a:solidFill>
                <a:srgbClr val="FE502D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6366351" y="2575278"/>
                <a:ext cx="12372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1237228" h="2257821">
                    <a:moveTo>
                      <a:pt x="618649" y="0"/>
                    </a:moveTo>
                    <a:cubicBezTo>
                      <a:pt x="562511" y="0"/>
                      <a:pt x="508673" y="22300"/>
                      <a:pt x="468978" y="61995"/>
                    </a:cubicBezTo>
                    <a:cubicBezTo>
                      <a:pt x="429282" y="101691"/>
                      <a:pt x="406982" y="155529"/>
                      <a:pt x="406982" y="211666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5" y="398753"/>
                      <a:pt x="830316" y="282222"/>
                    </a:cubicBezTo>
                    <a:lnTo>
                      <a:pt x="830316" y="211666"/>
                    </a:lnTo>
                    <a:cubicBezTo>
                      <a:pt x="830316" y="155529"/>
                      <a:pt x="808016" y="101691"/>
                      <a:pt x="768320" y="61995"/>
                    </a:cubicBezTo>
                    <a:cubicBezTo>
                      <a:pt x="728625" y="22300"/>
                      <a:pt x="674787" y="0"/>
                      <a:pt x="618649" y="0"/>
                    </a:cubicBezTo>
                    <a:close/>
                    <a:moveTo>
                      <a:pt x="399433" y="969997"/>
                    </a:moveTo>
                    <a:cubicBezTo>
                      <a:pt x="400632" y="961884"/>
                      <a:pt x="389203" y="958709"/>
                      <a:pt x="386028" y="966258"/>
                    </a:cubicBezTo>
                    <a:lnTo>
                      <a:pt x="232004" y="1325597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1"/>
                      <a:pt x="14191" y="1405167"/>
                      <a:pt x="7655" y="1395265"/>
                    </a:cubicBezTo>
                    <a:cubicBezTo>
                      <a:pt x="1120" y="1385363"/>
                      <a:pt x="0" y="1372838"/>
                      <a:pt x="4674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8"/>
                      <a:pt x="1236107" y="1385362"/>
                      <a:pt x="1229572" y="1395265"/>
                    </a:cubicBezTo>
                    <a:cubicBezTo>
                      <a:pt x="1223037" y="1405167"/>
                      <a:pt x="1211962" y="1411121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7"/>
                    </a:cubicBezTo>
                    <a:lnTo>
                      <a:pt x="851341" y="966258"/>
                    </a:lnTo>
                    <a:cubicBezTo>
                      <a:pt x="848095" y="958709"/>
                      <a:pt x="836736" y="961884"/>
                      <a:pt x="837865" y="969997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2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7"/>
                    </a:cubicBezTo>
                    <a:lnTo>
                      <a:pt x="879281" y="2257777"/>
                    </a:lnTo>
                    <a:cubicBezTo>
                      <a:pt x="810299" y="2257786"/>
                      <a:pt x="751422" y="2207921"/>
                      <a:pt x="740075" y="2139879"/>
                    </a:cubicBezTo>
                    <a:lnTo>
                      <a:pt x="625704" y="1452880"/>
                    </a:lnTo>
                    <a:cubicBezTo>
                      <a:pt x="624364" y="1444977"/>
                      <a:pt x="613075" y="1444977"/>
                      <a:pt x="611735" y="1452880"/>
                    </a:cubicBezTo>
                    <a:lnTo>
                      <a:pt x="497294" y="2139879"/>
                    </a:lnTo>
                    <a:cubicBezTo>
                      <a:pt x="485942" y="2207947"/>
                      <a:pt x="427025" y="2257820"/>
                      <a:pt x="358017" y="2257777"/>
                    </a:cubicBezTo>
                    <a:lnTo>
                      <a:pt x="304183" y="2257777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6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1028700" y="1858916"/>
            <a:ext cx="7824093" cy="501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18"/>
              </a:lnSpc>
              <a:spcBef>
                <a:spcPct val="0"/>
              </a:spcBef>
            </a:pPr>
            <a:r>
              <a:rPr lang="en-US" sz="4727">
                <a:solidFill>
                  <a:srgbClr val="0B3369"/>
                </a:solidFill>
                <a:latin typeface="Roboto Bold"/>
              </a:rPr>
              <a:t>80% нас</a:t>
            </a:r>
            <a:r>
              <a:rPr lang="en-US" sz="4727" u="none">
                <a:solidFill>
                  <a:srgbClr val="0B3369"/>
                </a:solidFill>
                <a:latin typeface="Roboto Bold"/>
              </a:rPr>
              <a:t>еления не обладают базовыми знаниями и установками, которые способствуют стабильному финансовому положению человека.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15507" y="7753544"/>
            <a:ext cx="2137286" cy="2094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78136" y="1862197"/>
            <a:ext cx="14449625" cy="355289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5611"/>
              </a:lnSpc>
              <a:defRPr/>
            </a:pPr>
            <a:r>
              <a:rPr lang="en-US" sz="4489" b="1" spc="-89">
                <a:solidFill>
                  <a:srgbClr val="0B3369"/>
                </a:solidFill>
                <a:latin typeface="Roboto Bold"/>
              </a:rPr>
              <a:t>Ф</a:t>
            </a:r>
            <a:r>
              <a:rPr lang="en-US" sz="4489" b="1" u="none" spc="-89">
                <a:solidFill>
                  <a:srgbClr val="0B3369"/>
                </a:solidFill>
                <a:latin typeface="Roboto Bold"/>
              </a:rPr>
              <a:t>инансовая грамотность</a:t>
            </a:r>
            <a:r>
              <a:rPr lang="en-US" sz="4489" b="1" u="none" spc="-89">
                <a:solidFill>
                  <a:srgbClr val="0B3369"/>
                </a:solidFill>
                <a:latin typeface="Roboto"/>
              </a:rPr>
              <a:t> </a:t>
            </a:r>
            <a:r>
              <a:rPr lang="en-US" sz="4489" b="0" u="none" spc="-89">
                <a:solidFill>
                  <a:srgbClr val="0B3369"/>
                </a:solidFill>
                <a:latin typeface="Roboto"/>
              </a:rPr>
              <a:t>–</a:t>
            </a:r>
            <a:r>
              <a:rPr lang="en-US" sz="4489" b="0" u="none" spc="-89">
                <a:solidFill>
                  <a:srgbClr val="0B3369"/>
                </a:solidFill>
                <a:latin typeface="Roboto Italics"/>
              </a:rPr>
              <a:t> </a:t>
            </a:r>
            <a:r>
              <a:rPr lang="en-US" sz="4489" b="0" u="none" spc="-89">
                <a:solidFill>
                  <a:srgbClr val="0B3369"/>
                </a:solidFill>
                <a:latin typeface="Roboto"/>
              </a:rPr>
              <a:t>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365186" y="4026083"/>
            <a:ext cx="4946772" cy="5617508"/>
            <a:chOff x="0" y="0"/>
            <a:chExt cx="6595696" cy="749001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0" y="1683150"/>
              <a:ext cx="5025574" cy="580686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 rot="1880691">
              <a:off x="4332451" y="471426"/>
              <a:ext cx="2126963" cy="11207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11413" y="3290329"/>
            <a:ext cx="5803712" cy="58037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568" b="1568"/>
          <a:stretch>
            <a:fillRect/>
          </a:stretch>
        </p:blipFill>
        <p:spPr>
          <a:xfrm>
            <a:off x="1989896" y="1278387"/>
            <a:ext cx="5623636" cy="63834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02232">
            <a:off x="7387446" y="7763088"/>
            <a:ext cx="2922340" cy="21625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35632">
            <a:off x="8676568" y="391341"/>
            <a:ext cx="2922340" cy="21625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586478">
            <a:off x="12196829" y="6000719"/>
            <a:ext cx="4664928" cy="272898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0252" y="3591579"/>
            <a:ext cx="16699298" cy="247584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6455"/>
              </a:lnSpc>
              <a:defRPr/>
            </a:pPr>
            <a:r>
              <a:rPr lang="en-US" sz="6000" b="1" spc="174">
                <a:solidFill>
                  <a:srgbClr val="0B3369"/>
                </a:solidFill>
                <a:latin typeface="Microsoft YaHei UI"/>
                <a:ea typeface="Microsoft YaHei UI"/>
                <a:cs typeface="Microsoft YaHei UI"/>
              </a:rPr>
              <a:t>ПОЧЕМУ НЕОБХОДИМО БЫТЬ ФИНАНСОВО ГРАМОТНЫМ ЧЕЛОВЕКОМ?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19806" y="427300"/>
            <a:ext cx="14648389" cy="9432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252" y="3761759"/>
            <a:ext cx="16699298" cy="231519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6055"/>
              </a:lnSpc>
              <a:defRPr/>
            </a:pPr>
            <a:r>
              <a:rPr lang="en-US" sz="6055" b="1" spc="163">
                <a:solidFill>
                  <a:srgbClr val="0B3369"/>
                </a:solidFill>
                <a:latin typeface="Podkova ExtraBold"/>
              </a:rPr>
              <a:t>КАКИЕ ПОСЛЕДСТВИЯ МОГУТ БЫТЬ, ЕСЛИ ТЫ НЕ ЯВЛЯЕШЬСЯ ФИНАНСОВО ГРАМОТНЫМ ЧЕЛОВЕКОМ?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586478">
            <a:off x="12014761" y="6464369"/>
            <a:ext cx="4676208" cy="2735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166354" y="5534790"/>
            <a:ext cx="3855230" cy="37235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74725" y="5834063"/>
            <a:ext cx="3445773" cy="34242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l="12080" t="19060" r="5460" b="7800"/>
          <a:stretch>
            <a:fillRect/>
          </a:stretch>
        </p:blipFill>
        <p:spPr>
          <a:xfrm>
            <a:off x="6503078" y="2268942"/>
            <a:ext cx="5281845" cy="4216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rot="1745686">
            <a:off x="12266487" y="4527927"/>
            <a:ext cx="2698403" cy="12311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94351" y="991145"/>
            <a:ext cx="16699297" cy="77098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6055"/>
              </a:lnSpc>
              <a:defRPr/>
            </a:pPr>
            <a:r>
              <a:rPr lang="en-US" sz="6055" b="1" spc="163">
                <a:solidFill>
                  <a:srgbClr val="0B3369"/>
                </a:solidFill>
                <a:latin typeface="Podkova ExtraBold"/>
              </a:rPr>
              <a:t>ФИНАНСОВАЯ ПИРАМИДА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rot="20334686">
            <a:off x="3271297" y="4158687"/>
            <a:ext cx="2698403" cy="1231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430</Words>
  <Application>Microsoft Office PowerPoint</Application>
  <PresentationFormat>Произвольный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Roboto</vt:lpstr>
      <vt:lpstr>Microsoft YaHei UI</vt:lpstr>
      <vt:lpstr>Arial</vt:lpstr>
      <vt:lpstr>Podkova ExtraBold Bold</vt:lpstr>
      <vt:lpstr>Roboto Bold</vt:lpstr>
      <vt:lpstr>Roboto Italics</vt:lpstr>
      <vt:lpstr>Podkova ExtraBold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Презентуйте с Легкостью</dc:title>
  <dc:creator>Андрей</dc:creator>
  <cp:lastModifiedBy>Андрей</cp:lastModifiedBy>
  <cp:revision>6</cp:revision>
  <dcterms:created xsi:type="dcterms:W3CDTF">2006-08-16T00:00:00Z</dcterms:created>
  <dcterms:modified xsi:type="dcterms:W3CDTF">2021-11-14T13:05:42Z</dcterms:modified>
  <cp:version>0906.0100.01</cp:version>
</cp:coreProperties>
</file>