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7" r:id="rId6"/>
    <p:sldId id="262" r:id="rId7"/>
    <p:sldId id="299" r:id="rId8"/>
    <p:sldId id="296" r:id="rId9"/>
    <p:sldId id="295" r:id="rId10"/>
    <p:sldId id="289" r:id="rId11"/>
    <p:sldId id="297" r:id="rId12"/>
    <p:sldId id="278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9" autoAdjust="0"/>
  </p:normalViewPr>
  <p:slideViewPr>
    <p:cSldViewPr snapToGrid="0">
      <p:cViewPr varScale="1">
        <p:scale>
          <a:sx n="45" d="100"/>
          <a:sy n="45" d="100"/>
        </p:scale>
        <p:origin x="48" y="34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pPr/>
              <a:t>5/4/2025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svg"/><Relationship Id="rId7" Type="http://schemas.openxmlformats.org/officeDocument/2006/relationships/image" Target="../media/image20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13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B38B0D13-BD5F-460B-B337-F4A9342026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BE72876B-D3DA-4462-9E24-3354D8D02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14A539B6-6E3F-41BA-ACE2-76E8BB651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=""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=""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=""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AE202E03-5C65-4305-B969-65220AD410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=""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=""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=""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=""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=""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=""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=""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=""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=""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=""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=""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=""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=""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=""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E4B72DA-52CB-4D39-A342-8857B4D95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1D9BCDA-DFB7-41A4-A7C7-CEE86CED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=""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=""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=""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=""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=""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=""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=""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B0DFD584-E5CF-41EF-B51E-679CE22DDF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E5C02DDF-25A6-42C7-9525-F279CE2095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=""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=""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=""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=""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=""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=""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=""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=""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=""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=""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=""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=""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=""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=""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=""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9298DCF7-7DC1-4618-8133-F63847B0AF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53A6567-233D-4A3B-B52B-DE7E5E35A1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4D564EB-CA78-42C6-AD76-3C4E7B3AEA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1CFFBB3A-BDCF-4878-8D04-E8BB9A050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=""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=""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=""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=""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=""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6D8D9106-8780-461D-9091-E074B0A3C9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=""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=""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=""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=""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=""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=""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=""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=""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63D7850-C2A6-43CE-BBE4-8E81A0A59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BAD3E03-2E3B-440C-9105-6F9D33006D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196" y="4434840"/>
            <a:ext cx="5243615" cy="1122202"/>
          </a:xfrm>
        </p:spPr>
        <p:txBody>
          <a:bodyPr/>
          <a:lstStyle/>
          <a:p>
            <a:r>
              <a:rPr lang="ru-RU" dirty="0" smtClean="0"/>
              <a:t>К ВОПРОСУ О ТРАНСФОРМАЦИИ ИСТОРИЧЕСКОЙ ПАМЯТИ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2310" y="5586889"/>
            <a:ext cx="5663821" cy="827559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Анна Владимировна </a:t>
            </a:r>
          </a:p>
          <a:p>
            <a:r>
              <a:rPr lang="ru-RU" dirty="0" smtClean="0"/>
              <a:t>д.и.н., </a:t>
            </a:r>
            <a:r>
              <a:rPr lang="ru-RU" dirty="0" err="1" smtClean="0"/>
              <a:t>завкафедрой</a:t>
            </a:r>
            <a:r>
              <a:rPr lang="ru-RU" dirty="0" smtClean="0"/>
              <a:t> новейшей отечественной истории </a:t>
            </a:r>
            <a:r>
              <a:rPr lang="ru-RU" dirty="0" err="1" smtClean="0"/>
              <a:t>ЯрГУ</a:t>
            </a:r>
            <a:r>
              <a:rPr lang="ru-RU" dirty="0" smtClean="0"/>
              <a:t> им. П.Г. Демидова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248" y="497679"/>
            <a:ext cx="7735483" cy="8463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Возможные векторы трансформации исторической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4808" y="2290624"/>
            <a:ext cx="290749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 smtClean="0"/>
              <a:t>идеализация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81311" y="4415472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Силуэтность</a:t>
            </a:r>
            <a:r>
              <a:rPr lang="ru-RU" dirty="0" smtClean="0"/>
              <a:t> и </a:t>
            </a:r>
            <a:r>
              <a:rPr lang="ru-RU" dirty="0" err="1" smtClean="0"/>
              <a:t>точечность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=""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57979" y="4969357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Историческая фальсификация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DC0E0A-2715-4BF9-8659-0ED8629B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9B1DDDEF-20C4-4F65-BAC9-0A763DF7E02B}"/>
              </a:ext>
            </a:extLst>
          </p:cNvPr>
          <p:cNvSpPr txBox="1">
            <a:spLocks/>
          </p:cNvSpPr>
          <p:nvPr/>
        </p:nvSpPr>
        <p:spPr>
          <a:xfrm>
            <a:off x="5767753" y="1727463"/>
            <a:ext cx="4159273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all" spc="1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упрощение</a:t>
            </a:r>
            <a:endParaRPr kumimoji="0" lang="en-US" sz="2000" b="0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9B1DDDEF-20C4-4F65-BAC9-0A763DF7E02B}"/>
              </a:ext>
            </a:extLst>
          </p:cNvPr>
          <p:cNvSpPr txBox="1">
            <a:spLocks/>
          </p:cNvSpPr>
          <p:nvPr/>
        </p:nvSpPr>
        <p:spPr>
          <a:xfrm>
            <a:off x="7775375" y="2786982"/>
            <a:ext cx="5049672" cy="396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all" spc="1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мифологизация</a:t>
            </a:r>
            <a:endParaRPr kumimoji="0" lang="en-US" sz="2000" b="0" i="0" u="none" strike="noStrike" kern="1200" cap="all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4339" y="3334043"/>
            <a:ext cx="4983562" cy="382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символизация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6720" y="3812345"/>
            <a:ext cx="3795823" cy="374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err="1" smtClean="0"/>
              <a:t>идеологизация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=""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04911" y="5517543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Историческая амнезия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19F29B-F233-48AF-8261-F33A4E079E3E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354842"/>
            <a:ext cx="7724633" cy="5704764"/>
          </a:xfrm>
        </p:spPr>
        <p:txBody>
          <a:bodyPr>
            <a:normAutofit/>
          </a:bodyPr>
          <a:lstStyle/>
          <a:p>
            <a:pPr algn="ctr" defTabSz="0">
              <a:lnSpc>
                <a:spcPct val="100000"/>
              </a:lnSpc>
            </a:pPr>
            <a:r>
              <a:rPr lang="ru-RU" b="1" dirty="0" smtClean="0"/>
              <a:t>Историческая память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Что изменяется?</a:t>
            </a:r>
            <a:br>
              <a:rPr lang="ru-RU" dirty="0" smtClean="0"/>
            </a:br>
            <a:r>
              <a:rPr lang="ru-RU" dirty="0" smtClean="0"/>
              <a:t>	 </a:t>
            </a:r>
            <a:br>
              <a:rPr lang="ru-RU" dirty="0" smtClean="0"/>
            </a:br>
            <a:r>
              <a:rPr lang="ru-RU" dirty="0" smtClean="0"/>
              <a:t>Для чего / почему?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Можно ли избежать трансформации?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5" y="6356349"/>
            <a:ext cx="2993935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ru-RU" dirty="0" smtClean="0"/>
              <a:t>Историческая память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3196" y="2126395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 smtClean="0"/>
              <a:t>ЗАПОМИНАНИЕ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9356" y="2044508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ЗАБЫВАНИЕ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95081" y="2654404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ru-RU" strike="sngStrike" dirty="0" smtClean="0"/>
              <a:t>СОСТОЯНИЕ</a:t>
            </a:r>
            <a:endParaRPr lang="en-US" strike="sngStrike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49801" y="2627108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ПРОЦЕСС</a:t>
            </a: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=""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=""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=""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02758" y="3298124"/>
            <a:ext cx="6196083" cy="65972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ИСТОРИЧЕСКОЙ ПАМЯТИ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9934" y="3835021"/>
            <a:ext cx="11000095" cy="22791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Субъект</a:t>
            </a:r>
          </a:p>
          <a:p>
            <a:r>
              <a:rPr lang="ru-RU" sz="1800" dirty="0" smtClean="0"/>
              <a:t>Объект </a:t>
            </a:r>
          </a:p>
          <a:p>
            <a:r>
              <a:rPr lang="ru-RU" sz="1800" dirty="0" smtClean="0"/>
              <a:t>Источники</a:t>
            </a:r>
          </a:p>
          <a:p>
            <a:r>
              <a:rPr lang="ru-RU" sz="1800" dirty="0" smtClean="0"/>
              <a:t>Уровни/формы проявления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739" y="436729"/>
            <a:ext cx="7055893" cy="1787858"/>
          </a:xfrm>
        </p:spPr>
        <p:txBody>
          <a:bodyPr>
            <a:normAutofit/>
          </a:bodyPr>
          <a:lstStyle/>
          <a:p>
            <a:r>
              <a:rPr lang="ru-RU" dirty="0" smtClean="0"/>
              <a:t>Субъект исторической памяти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формы проявления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8490" y="3193576"/>
            <a:ext cx="5568286" cy="297521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ЧЕЛОВЕК                                ГРУППА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Личная память 		 личная память </a:t>
            </a:r>
          </a:p>
          <a:p>
            <a:r>
              <a:rPr lang="ru-RU" sz="1800" dirty="0" smtClean="0"/>
              <a:t>			                + </a:t>
            </a:r>
          </a:p>
          <a:p>
            <a:r>
              <a:rPr lang="ru-RU" sz="1800" dirty="0" smtClean="0"/>
              <a:t>			коллективная память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9885" y="6356349"/>
            <a:ext cx="3157709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766783" y="3603009"/>
            <a:ext cx="223140" cy="777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43971" y="3591636"/>
            <a:ext cx="223140" cy="777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456597" y="1446662"/>
            <a:ext cx="122830" cy="272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04717"/>
            <a:ext cx="8421688" cy="1037229"/>
          </a:xfrm>
        </p:spPr>
        <p:txBody>
          <a:bodyPr>
            <a:normAutofit/>
          </a:bodyPr>
          <a:lstStyle/>
          <a:p>
            <a:r>
              <a:rPr lang="ru-RU" dirty="0" smtClean="0"/>
              <a:t>Трансформация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388" y="1692321"/>
            <a:ext cx="5158853" cy="450377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 smtClean="0"/>
              <a:t>МЕЖПОКОЛЕННАЯ ТРАНСФОРМАЦИЯ</a:t>
            </a:r>
            <a:endParaRPr lang="en-US" dirty="0" smtClean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740" y="2060812"/>
            <a:ext cx="4847954" cy="832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Смещение акцентов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новое восприятие </a:t>
            </a:r>
            <a:r>
              <a:rPr lang="ru-RU" sz="1800" dirty="0" err="1" smtClean="0"/>
              <a:t>миллениалов</a:t>
            </a:r>
            <a:endParaRPr lang="en-US" sz="1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1618" y="2303816"/>
            <a:ext cx="4031945" cy="365125"/>
          </a:xfrm>
        </p:spPr>
        <p:txBody>
          <a:bodyPr>
            <a:normAutofit fontScale="92500"/>
          </a:bodyPr>
          <a:lstStyle/>
          <a:p>
            <a:r>
              <a:rPr lang="ru-RU" sz="1700" dirty="0" smtClean="0"/>
              <a:t>РАЗНОНАПРАВЛЕННАЯ ПАМЯТЬ</a:t>
            </a:r>
            <a:endParaRPr lang="en-US" sz="1700" dirty="0" smtClean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024" y="4660625"/>
            <a:ext cx="5390866" cy="798479"/>
          </a:xfrm>
        </p:spPr>
        <p:txBody>
          <a:bodyPr>
            <a:normAutofit/>
          </a:bodyPr>
          <a:lstStyle/>
          <a:p>
            <a:r>
              <a:rPr lang="ru-RU" sz="1700" b="1" dirty="0" smtClean="0"/>
              <a:t>ДИФФЕРЕНЦИАЦИЯ / ДИВЕРСИФИКАЦИЯ ПАМЯТИ</a:t>
            </a:r>
            <a:endParaRPr lang="en-US" sz="1700" b="1" dirty="0"/>
          </a:p>
        </p:txBody>
      </p:sp>
      <p:sp>
        <p:nvSpPr>
          <p:cNvPr id="80" name="Date Placeholder 79">
            <a:extLst>
              <a:ext uri="{FF2B5EF4-FFF2-40B4-BE49-F238E27FC236}">
                <a16:creationId xmlns=""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=""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=""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 txBox="1">
            <a:spLocks/>
          </p:cNvSpPr>
          <p:nvPr/>
        </p:nvSpPr>
        <p:spPr>
          <a:xfrm>
            <a:off x="955344" y="2868305"/>
            <a:ext cx="4633016" cy="744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700" spc="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НАЦИОНАЛЬНО-ГОСУДАРСТВЕННАЯ ТРАНСФОРМАЦИЯ</a:t>
            </a:r>
            <a:endParaRPr lang="en-US" sz="1700" spc="1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8364" y="3520351"/>
            <a:ext cx="559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влияние каналов распространения информации</a:t>
            </a:r>
          </a:p>
          <a:p>
            <a:pPr lvl="0"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«война памяти»</a:t>
            </a:r>
            <a:endParaRPr lang="en-US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975212" y="4189863"/>
            <a:ext cx="218364" cy="46402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46711" y="2756847"/>
            <a:ext cx="4681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Продуктивная межкультурная динамика исторических памятей. Транснациональный уровень </a:t>
            </a:r>
          </a:p>
          <a:p>
            <a:pPr algn="ctr"/>
            <a:r>
              <a:rPr lang="ru-RU" dirty="0" smtClean="0"/>
              <a:t>«Политика памяти»</a:t>
            </a:r>
            <a:endParaRPr lang="en-US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8941558" y="4123900"/>
            <a:ext cx="218364" cy="46402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Placeholder 6">
            <a:extLst>
              <a:ext uri="{FF2B5EF4-FFF2-40B4-BE49-F238E27FC236}">
                <a16:creationId xmlns=""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1063" y="4662900"/>
            <a:ext cx="5390866" cy="7984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/>
              <a:t>ИНТЕГРАЦИЯ</a:t>
            </a:r>
          </a:p>
          <a:p>
            <a:pPr>
              <a:spcBef>
                <a:spcPts val="0"/>
              </a:spcBef>
            </a:pPr>
            <a:r>
              <a:rPr lang="ru-RU" sz="1700" b="1" dirty="0" smtClean="0"/>
              <a:t>ГЛОБАЛИЗАЦИЯ ИСТОРИЧЕСКОЙ ПАМЯТИ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614149"/>
            <a:ext cx="8421688" cy="873457"/>
          </a:xfrm>
        </p:spPr>
        <p:txBody>
          <a:bodyPr/>
          <a:lstStyle/>
          <a:p>
            <a:r>
              <a:rPr lang="ru-RU" dirty="0" smtClean="0"/>
              <a:t>ОБЪЕКТЫ Исторической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048" y="2183643"/>
            <a:ext cx="4589797" cy="7446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ИСТОРИЧЕСКОЕ СОБЫТИЕ / ЯВЛЕНИЕ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3708" y="3136329"/>
            <a:ext cx="8898340" cy="780578"/>
          </a:xfrm>
        </p:spPr>
        <p:txBody>
          <a:bodyPr>
            <a:normAutofit/>
          </a:bodyPr>
          <a:lstStyle/>
          <a:p>
            <a:r>
              <a:rPr lang="ru-RU" dirty="0" smtClean="0"/>
              <a:t>КОМПЛЕКС ИСТОРИЧЕСКИХ ДАННЫХ, ИСТОРИЧЕСКИЕ (СОЦИАЛЬНЫЕ) ФАКТЫ, НАУЧНЫЕ ФАКТЫ, МИФЫ, ЛЕГЕНДЫ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69540" y="4353636"/>
            <a:ext cx="4031945" cy="436728"/>
          </a:xfrm>
        </p:spPr>
        <p:txBody>
          <a:bodyPr>
            <a:normAutofit/>
          </a:bodyPr>
          <a:lstStyle/>
          <a:p>
            <a:r>
              <a:rPr lang="ru-RU" i="1" dirty="0" smtClean="0"/>
              <a:t>ПАМЯТЬ О ХХ ВЕКЕ</a:t>
            </a:r>
            <a:endParaRPr lang="en-US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6411" y="4804012"/>
            <a:ext cx="7602997" cy="1419367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dirty="0" smtClean="0"/>
              <a:t>СОЦИАЛЬНЫЙ И ГОСУДАРСТВЕННЫЙ ЗАПРОС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ЗАДАЧА НАЦИОНАЛЬНОЙ И ПОЛИТИЧЕСКОЙ ИДЕНТИФИКАЦИИ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НАЛИЧЕ БОЛЬШОГО И РАЗНООБРАЗНОГО СПЕКТРА ИСТОЧНИКОВ</a:t>
            </a:r>
            <a:endParaRPr lang="en-US" dirty="0"/>
          </a:p>
          <a:p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=""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=""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711054" y="6288111"/>
            <a:ext cx="4114800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=""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9052" y="2128669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ПЕРСОНАЛИИ</a:t>
            </a:r>
            <a:endParaRPr lang="en-US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725839" y="2797791"/>
            <a:ext cx="504967" cy="32754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7833815" y="2568054"/>
            <a:ext cx="630072" cy="54363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331" y="4156405"/>
            <a:ext cx="3924869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возникновения исторической памяти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ЭМОЦИОНАЛЬНО-ЛИЧНОСТНЫЙ КОМПОНЕНТ ПАМЯТИ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63197" y="2843122"/>
            <a:ext cx="5433204" cy="814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АКТУАЛИЗАЦИЯ ПРОШЛОГО В СВЯЗИ С ТЕКУЩИМИ СОБЫТИЯМИ, ЗАДАЧАМИ, ЦЕЛЯМИ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Date Placeholder 19">
            <a:extLst>
              <a:ext uri="{FF2B5EF4-FFF2-40B4-BE49-F238E27FC236}">
                <a16:creationId xmlns="" xmlns:a16="http://schemas.microsoft.com/office/drawing/2014/main" id="{A74D661B-510C-4CF2-BF77-3EAFB649883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=""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6776" y="2256241"/>
            <a:ext cx="5598377" cy="7326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 smtClean="0"/>
              <a:t>ПОИСК ИНДЕНТИЧНОСТИ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614149"/>
            <a:ext cx="8421688" cy="873457"/>
          </a:xfrm>
        </p:spPr>
        <p:txBody>
          <a:bodyPr/>
          <a:lstStyle/>
          <a:p>
            <a:r>
              <a:rPr lang="ru-RU" dirty="0" smtClean="0"/>
              <a:t>Факторы, влияющие на  Историческую память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8048" y="2115403"/>
            <a:ext cx="4589797" cy="436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ВНУТРЕННИЕ</a:t>
            </a:r>
            <a:endParaRPr lang="en-US" dirty="0"/>
          </a:p>
        </p:txBody>
      </p:sp>
      <p:sp>
        <p:nvSpPr>
          <p:cNvPr id="80" name="Date Placeholder 79">
            <a:extLst>
              <a:ext uri="{FF2B5EF4-FFF2-40B4-BE49-F238E27FC236}">
                <a16:creationId xmlns=""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81" name="Footer Placeholder 80">
            <a:extLst>
              <a:ext uri="{FF2B5EF4-FFF2-40B4-BE49-F238E27FC236}">
                <a16:creationId xmlns=""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711054" y="6288111"/>
            <a:ext cx="4114800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</p:txBody>
      </p:sp>
      <p:sp>
        <p:nvSpPr>
          <p:cNvPr id="82" name="Slide Number Placeholder 81">
            <a:extLst>
              <a:ext uri="{FF2B5EF4-FFF2-40B4-BE49-F238E27FC236}">
                <a16:creationId xmlns=""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39052" y="2128669"/>
            <a:ext cx="4031945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ВНЕШНИЕ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1886" y="3070746"/>
            <a:ext cx="5323822" cy="1801504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dirty="0" smtClean="0"/>
              <a:t>СУБЪЕКТИВНЫЙ ОПЫТ, ЛИЧНЫЕ ОСОБЕННОСТИ ВОСПРИЯТИЯ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ПСИХОЛОГИЧЕСКИЕ ОСОБЕННОСТИ ПАМЯТИ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СОЦИО-КУЛЬТУРНЫЕ СТЕРЕОТИПЫ СОЗНАНИЯ И ПОВЕДЕНИЯ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28346" y="3084394"/>
            <a:ext cx="4626591" cy="2033515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ru-RU" dirty="0" smtClean="0"/>
              <a:t>СТРЕМЛЕНИЕ РАЗЛИЧНЫХ СОЦИАЛЬНЫХ ИНСТИТУТОВ, ПРЕЖДЕ ВСЕГО ГОСУДАРСТВА, ВЛИЯТЬ НА ИСТОРИЧЕСКУЮ ПАМЯТЬ В СВЯЗИ С ПОЛИТИЧЕСКОЙ И ИДЕОЛОГИЧЕСКОЙ АКТУАЛЬНОСТЬЮ ИСТОРИЧЕСКОЙ ПАМЯТИ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024" y="1152771"/>
            <a:ext cx="6632811" cy="8463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исторической памяти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noProof="1" smtClean="0"/>
              <a:t>Интеграции/консолидации</a:t>
            </a:r>
            <a:endParaRPr lang="en-US" noProof="1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2988860"/>
            <a:ext cx="5433204" cy="3275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noProof="1" smtClean="0"/>
              <a:t>дезинтеграции</a:t>
            </a:r>
            <a:endParaRPr lang="en-US" noProof="1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76845" y="3862315"/>
            <a:ext cx="5433204" cy="926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noProof="1" smtClean="0"/>
              <a:t>Самодидентификации, ценностная, формирования коллективной идентичности</a:t>
            </a:r>
            <a:endParaRPr lang="en-US" noProof="1"/>
          </a:p>
        </p:txBody>
      </p:sp>
      <p:sp>
        <p:nvSpPr>
          <p:cNvPr id="32" name="Date Placeholder 31">
            <a:extLst>
              <a:ext uri="{FF2B5EF4-FFF2-40B4-BE49-F238E27FC236}">
                <a16:creationId xmlns="" xmlns:a16="http://schemas.microsoft.com/office/drawing/2014/main" id="{D5DB19F8-B538-4965-BA90-ED372B99F5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/>
          <a:p>
            <a:r>
              <a:rPr lang="ru-RU" dirty="0" smtClean="0"/>
              <a:t>05.05.2025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/>
          <a:p>
            <a:r>
              <a:rPr lang="ru-RU" dirty="0" err="1" smtClean="0"/>
              <a:t>Урядова</a:t>
            </a:r>
            <a:r>
              <a:rPr lang="ru-RU" dirty="0" smtClean="0"/>
              <a:t> А.В. К вопросу о трансформации памяти 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65472" y="3441511"/>
            <a:ext cx="5433204" cy="3275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noProof="1" smtClean="0"/>
              <a:t>социализации</a:t>
            </a:r>
            <a:endParaRPr lang="en-US" noProof="1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91367" y="4904096"/>
            <a:ext cx="5518765" cy="3502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noProof="1" smtClean="0"/>
              <a:t>Легитимации социального порядка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1845F9-C5F4-4AA5-BA9E-EC2182E9148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30e9df3-be65-4c73-a93b-d1236ebd677e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16c05727-aa75-4e4a-9b5f-8a80a1165891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Широкоэкранный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Tenorite</vt:lpstr>
      <vt:lpstr>Monoline</vt:lpstr>
      <vt:lpstr>К ВОПРОСУ О ТРАНСФОРМАЦИИ ИСТОРИЧЕСКОЙ ПАМЯТИ</vt:lpstr>
      <vt:lpstr>Историческая память   Что изменяется?    Для чего / почему?   Можно ли избежать трансформации?    </vt:lpstr>
      <vt:lpstr>Историческая память</vt:lpstr>
      <vt:lpstr>Субъект исторической памяти   формы проявления</vt:lpstr>
      <vt:lpstr>Трансформация памяти</vt:lpstr>
      <vt:lpstr>ОБЪЕКТЫ Исторической памяти</vt:lpstr>
      <vt:lpstr>Причины возникновения исторической памяти</vt:lpstr>
      <vt:lpstr>Факторы, влияющие на  Историческую память</vt:lpstr>
      <vt:lpstr>Функции исторической памяти</vt:lpstr>
      <vt:lpstr>Возможные векторы трансформации исторической памяти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2023-07-24T01:11:48Z</dcterms:created>
  <dcterms:modified xsi:type="dcterms:W3CDTF">2025-05-04T14:21:50Z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