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1" r:id="rId2"/>
  </p:sldMasterIdLst>
  <p:notesMasterIdLst>
    <p:notesMasterId r:id="rId36"/>
  </p:notesMasterIdLst>
  <p:sldIdLst>
    <p:sldId id="273" r:id="rId3"/>
    <p:sldId id="472" r:id="rId4"/>
    <p:sldId id="428" r:id="rId5"/>
    <p:sldId id="449" r:id="rId6"/>
    <p:sldId id="450" r:id="rId7"/>
    <p:sldId id="473" r:id="rId8"/>
    <p:sldId id="433" r:id="rId9"/>
    <p:sldId id="434" r:id="rId10"/>
    <p:sldId id="480" r:id="rId11"/>
    <p:sldId id="481" r:id="rId12"/>
    <p:sldId id="482" r:id="rId13"/>
    <p:sldId id="469" r:id="rId14"/>
    <p:sldId id="484" r:id="rId15"/>
    <p:sldId id="485" r:id="rId16"/>
    <p:sldId id="477" r:id="rId17"/>
    <p:sldId id="470" r:id="rId18"/>
    <p:sldId id="474" r:id="rId19"/>
    <p:sldId id="478" r:id="rId20"/>
    <p:sldId id="479" r:id="rId21"/>
    <p:sldId id="493" r:id="rId22"/>
    <p:sldId id="498" r:id="rId23"/>
    <p:sldId id="494" r:id="rId24"/>
    <p:sldId id="495" r:id="rId25"/>
    <p:sldId id="486" r:id="rId26"/>
    <p:sldId id="487" r:id="rId27"/>
    <p:sldId id="488" r:id="rId28"/>
    <p:sldId id="489" r:id="rId29"/>
    <p:sldId id="490" r:id="rId30"/>
    <p:sldId id="491" r:id="rId31"/>
    <p:sldId id="475" r:id="rId32"/>
    <p:sldId id="468" r:id="rId33"/>
    <p:sldId id="476" r:id="rId34"/>
    <p:sldId id="492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4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3FB1E-6103-4BD3-B435-AA5851A9EA7D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07F04-CAA6-4AC0-A27C-CEFD226A56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19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52EB7E-7552-4049-A1E3-5205426EAF5E}" type="slidenum">
              <a:rPr lang="ru-RU" altLang="ru-RU">
                <a:latin typeface="Calibri" panose="020F0502020204030204" pitchFamily="34" charset="0"/>
              </a:rPr>
              <a:pPr/>
              <a:t>1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919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2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14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273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07680" y="2404440"/>
            <a:ext cx="7768320" cy="1645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subTitle"/>
          </p:nvPr>
        </p:nvSpPr>
        <p:spPr>
          <a:xfrm>
            <a:off x="1507680" y="4050720"/>
            <a:ext cx="7768320" cy="1096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370331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382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884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849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296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524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065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10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204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48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428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346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4989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495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1662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384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5446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91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56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41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03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810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71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01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49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5EF8B-5576-4561-A073-D7B05F503B73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4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5EF8B-5576-4561-A073-D7B05F503B73}" type="datetimeFigureOut">
              <a:rPr lang="ru-RU" smtClean="0"/>
              <a:t>24.12.2021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30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iro.yar.ru/index.php?id=5059" TargetMode="Externa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iro.yar.ru/index.php?id=2780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152400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524000" y="558958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Прямоугольник 12"/>
          <p:cNvSpPr>
            <a:spLocks noChangeArrowheads="1"/>
          </p:cNvSpPr>
          <p:nvPr/>
        </p:nvSpPr>
        <p:spPr bwMode="auto">
          <a:xfrm>
            <a:off x="1524000" y="1318354"/>
            <a:ext cx="89995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Родительский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 за организацией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горячего питания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 в образовательных организациях</a:t>
            </a:r>
          </a:p>
        </p:txBody>
      </p:sp>
      <p:sp>
        <p:nvSpPr>
          <p:cNvPr id="15366" name="Прямоугольник 13"/>
          <p:cNvSpPr>
            <a:spLocks noChangeArrowheads="1"/>
          </p:cNvSpPr>
          <p:nvPr/>
        </p:nvSpPr>
        <p:spPr bwMode="auto">
          <a:xfrm>
            <a:off x="641757" y="4212596"/>
            <a:ext cx="73834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Ведущий: 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Иерусалимцева Ольга Васильевна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старший преподаватель кафедры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инклюзивного образования ГАУ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ДПО ЯО «Институт развития образования»,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руководитель Регионального методического объединения координаторов питания Ярославской области</a:t>
            </a:r>
          </a:p>
        </p:txBody>
      </p:sp>
      <p:sp>
        <p:nvSpPr>
          <p:cNvPr id="3079" name="Прямоугольник 4"/>
          <p:cNvSpPr>
            <a:spLocks noChangeArrowheads="1"/>
          </p:cNvSpPr>
          <p:nvPr/>
        </p:nvSpPr>
        <p:spPr bwMode="auto">
          <a:xfrm>
            <a:off x="4519247" y="5220256"/>
            <a:ext cx="74096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</a:t>
            </a:r>
            <a:r>
              <a:rPr lang="ru-RU" alt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21.12.2021, время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14.00-15.30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8492" y="5937373"/>
            <a:ext cx="2610583" cy="67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419" y="311761"/>
            <a:ext cx="82867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5481" y="185817"/>
            <a:ext cx="11041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Государственное автономное учреждение дополнительного профессионального образования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Ярославской области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Институт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образования»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5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" y="201424"/>
            <a:ext cx="9812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Режим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питания детей в общеобразовательной организации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6201" y="765919"/>
            <a:ext cx="5616324" cy="511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13325" y="5842744"/>
            <a:ext cx="502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Приложение 10 СанПиН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2.3. /2.4.3590-20 – «Санитарно-эпидемиологические требования к организации общественного питания населения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228" y="958850"/>
            <a:ext cx="6210972" cy="467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2900" y="5631812"/>
            <a:ext cx="5702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МР 2.4.0180-20 "Родительский контроль за организацией питания детей в общеобразовательных организациях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48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981" y="176024"/>
            <a:ext cx="805701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Формирование культуры правильного питания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детей школьного возраста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117262"/>
            <a:ext cx="896112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образовательной организации создаются благоприятные условия для приема пищи, включая интерьер обеденного зала, сервировку столов, микроклимат, освещенность, т.д.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Питание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должно быть сбалансированным и разнообразным. Одни и те же блюда но должны повторяться в течение дня и двух смежных дней.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приеме пищи дети не должны спешить. При быстрой еде пища плохо измельчается, недостаточно обрабатывается слюной, что ведет к повышенной нагрузке на слизистую желудка. В результате ухудшается перевариваемость и усвояемость пищи. Торопливая еда формирует у детей патологический стереотип поведения.</a:t>
            </a:r>
          </a:p>
          <a:p>
            <a:pPr lvl="1"/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1560" y="4477719"/>
            <a:ext cx="3064278" cy="156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15207" y="5730546"/>
            <a:ext cx="4354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Всероссийской программы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«Разговор о правильном питании»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74086" y="6193070"/>
            <a:ext cx="2935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</a:t>
            </a:r>
            <a:r>
              <a:rPr lang="en-US" b="1" dirty="0" smtClean="0"/>
              <a:t>www.prav-pit.ru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9473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037" y="60415"/>
            <a:ext cx="999722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Общие положения родительского контроля за организацией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горячего питания детей в образовательном учреждении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14354" y="2499359"/>
            <a:ext cx="4677645" cy="438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5675" y="1014522"/>
            <a:ext cx="723867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Родители (законные представители) обучающихся являются участниками образовательного процесса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(ст.41 ФЗ «Об образовании в Российской Федерации»).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Родители (законные представители)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обучающихся имеют право знакомится с содержанием образования, защищать права и интересы, высказывать свое мнение о предлагаемых услугах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ст.44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ФЗ «Об образовании в Российской Федерации»).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Защита прав обучающихся осуществляется обучающимися самостоятельно или через своих законных представителей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(ст.45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ФЗ «Об образовании в Российской Федерации»).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Родители - законные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представители потребителей школьного питания, имеющие право на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«безопасную»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услугу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ст.7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ФЗ «О защите прав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потребителя).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084778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аконные представители не только имеют право, но и обязаны осуществлять защиту прав и законных интересов своих несовершеннолетних детей.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037" y="60415"/>
            <a:ext cx="999722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Общие положения родительского контроля за организацией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горячего питания детей в образовательном учреждении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5675" y="1014522"/>
            <a:ext cx="9691285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150" dirty="0" smtClean="0">
                <a:latin typeface="Times New Roman" pitchFamily="18" charset="0"/>
                <a:cs typeface="Times New Roman" pitchFamily="18" charset="0"/>
              </a:rPr>
              <a:t>Мониторинг </a:t>
            </a:r>
            <a:r>
              <a:rPr lang="ru-RU" sz="2150" dirty="0">
                <a:latin typeface="Times New Roman" pitchFamily="18" charset="0"/>
                <a:cs typeface="Times New Roman" pitchFamily="18" charset="0"/>
              </a:rPr>
              <a:t>горячего питания проводится с целью оценки эффективности организации горячего здорового питания обучающихся в общеобразовательных организациях, повышения доступности здорового питания, формирования у обучающихся навыков здорового питания</a:t>
            </a:r>
            <a:r>
              <a:rPr lang="ru-RU" sz="21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150" dirty="0" smtClean="0">
                <a:latin typeface="Times New Roman" pitchFamily="18" charset="0"/>
                <a:cs typeface="Times New Roman" pitchFamily="18" charset="0"/>
              </a:rPr>
              <a:t>    Показателями </a:t>
            </a:r>
            <a:r>
              <a:rPr lang="ru-RU" sz="2150" dirty="0">
                <a:latin typeface="Times New Roman" pitchFamily="18" charset="0"/>
                <a:cs typeface="Times New Roman" pitchFamily="18" charset="0"/>
              </a:rPr>
              <a:t>мониторинга горячего питания, наряду с другими, является наличие родительского (общественного контроля) за организацией питания детей.</a:t>
            </a:r>
          </a:p>
          <a:p>
            <a:pPr algn="just"/>
            <a:r>
              <a:rPr lang="ru-RU" sz="2150" i="1" dirty="0" smtClean="0">
                <a:latin typeface="Times New Roman" pitchFamily="18" charset="0"/>
                <a:cs typeface="Times New Roman" pitchFamily="18" charset="0"/>
              </a:rPr>
              <a:t>Задачи родительского контроля: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150" dirty="0" smtClean="0">
                <a:latin typeface="Times New Roman" pitchFamily="18" charset="0"/>
                <a:cs typeface="Times New Roman" pitchFamily="18" charset="0"/>
              </a:rPr>
              <a:t>Повышение качества и эффективности организации питания обучающихся в общеобразовательных организациях путем привлечения внимания родителей.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150" dirty="0" smtClean="0">
                <a:latin typeface="Times New Roman" pitchFamily="18" charset="0"/>
                <a:cs typeface="Times New Roman" pitchFamily="18" charset="0"/>
              </a:rPr>
              <a:t>Выявление пищевых предпочтений и их корректировка с целью формирования у обучающихся навыков здорового питания.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150" dirty="0" smtClean="0">
                <a:latin typeface="Times New Roman" pitchFamily="18" charset="0"/>
                <a:cs typeface="Times New Roman" pitchFamily="18" charset="0"/>
              </a:rPr>
              <a:t>Подготовка предложений, направленных на улучшение системы организации питания.</a:t>
            </a:r>
          </a:p>
          <a:p>
            <a:pPr algn="just"/>
            <a:r>
              <a:rPr lang="ru-RU" sz="2150" dirty="0" smtClean="0">
                <a:latin typeface="Times New Roman" pitchFamily="18" charset="0"/>
                <a:cs typeface="Times New Roman" pitchFamily="18" charset="0"/>
              </a:rPr>
              <a:t>Для организации эффективного родительского контроля школьного питания необходимо создать условия для участия родителей (законных представителей) в контроле за организацией питания обучающихся.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7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677" y="26350"/>
            <a:ext cx="95873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мониторинга качества организации питания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 участием родителей (законных представителей)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3188" y="1174492"/>
            <a:ext cx="85074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осуществляется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соответствии и на основании МР 2.4.0180-20 "Родительский контроль за организацией питания детей в общеобразовательных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организациях»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сопровождении ответственного представителя образовательной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организации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порядке, установленном локально-нормативным актом образовательной организации о порядке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проведения мероприятий по родительскому контролю за организацией питания обучающихся, в том числе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порядке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доступа законных представителей обучающихся в помещения для приема пищи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Количество членов комиссии, при одновременном посещении помещения для приема пищи, не должно нарушать режим питания обучающихся.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3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546" y="141692"/>
            <a:ext cx="106468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Порядок проведения мероприятий по родительскому контролю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 организацией питания обучающихся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9446" y="5790486"/>
            <a:ext cx="744029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Методические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рекомендации МР 2.4.0180-20 </a:t>
            </a:r>
            <a:endParaRPr lang="ru-RU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Родительский контроль за организацией </a:t>
            </a:r>
            <a:endParaRPr lang="ru-RU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горячего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питания детей в образовательных организациях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1632" y="5096053"/>
            <a:ext cx="9874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9740" y="1288498"/>
            <a:ext cx="4322260" cy="556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8763" y="1095799"/>
            <a:ext cx="7440294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i="1" u="sng" dirty="0" smtClean="0">
                <a:latin typeface="Times New Roman" pitchFamily="18" charset="0"/>
                <a:cs typeface="Times New Roman" pitchFamily="18" charset="0"/>
              </a:rPr>
              <a:t>Этапы проведения:</a:t>
            </a:r>
          </a:p>
          <a:p>
            <a:pPr marL="342900" indent="-342900"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Прием заявлений от родителей (законных представителей)</a:t>
            </a:r>
          </a:p>
          <a:p>
            <a:pPr marL="342900" indent="-342900"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Формирование общественных комиссий по контролю за качеством организации питания при Управляющих советах общеобразовательных организаций или Советах родителей</a:t>
            </a:r>
          </a:p>
          <a:p>
            <a:pPr marL="342900" indent="-342900"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Обучение комиссий их общественным компетенциям.</a:t>
            </a:r>
          </a:p>
          <a:p>
            <a:pPr marL="342900" indent="-342900"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Образовательная организация утверждает/согласовывает положение, график работы и формы актов проверки комиссии.</a:t>
            </a:r>
          </a:p>
          <a:p>
            <a:pPr marL="342900" indent="-342900">
              <a:buAutoNum type="arabicPeriod"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организация обеспечивает доступность</a:t>
            </a:r>
          </a:p>
          <a:p>
            <a:pPr marL="342900" indent="-342900">
              <a:buAutoNum type="arabicPeriod"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организация проводит мероприятия по предложениям членов комиссии и родителей.</a:t>
            </a:r>
          </a:p>
          <a:p>
            <a:endParaRPr lang="ru-RU" sz="2100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13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677" y="26350"/>
            <a:ext cx="9666236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Порядок доступа законных представителей обучающихся 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 помещения для приема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пищи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утвержден протоколом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заседания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Оперативного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штаба Министерства просвещения Российской Федерации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организации горячего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питания от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23 апреля 2021 г. 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ГД-34/01пр)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3188" y="1551682"/>
            <a:ext cx="938372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родители, входящие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в состав комиссии по контролю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за организацией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питания, должны иметь личные медицинские книжки с результатами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обследования;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уведомить (письменно или устно) руководителя общеобразовательной организации о желании участвовать в мониторинге горячего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питания;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при каждом посещении допуск членов комиссии родительского контроля в школьную столовую осуществляется после проведения термометрии, предоставления сведения результатов тестирования (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ПЦР-тест отрицательный);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должны быть обеспечены санитарной одеждой;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осуществляется при сопровождении представителя администрации;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(законные представители) обучающихся обязаны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выполнять установленные образовательной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организацией правила внутреннего распорядка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имеют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право руководствоваться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МР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2.4.0180-20 "Родительский контроль за организацией питания детей в общеобразовательных организациях".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9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973" y="35113"/>
            <a:ext cx="1068728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При проведении мероприятий родительского контроля 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 организацией питания детей в организованных организациях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0880" y="976117"/>
            <a:ext cx="1147255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могут быть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оценены: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своевременность посещения обучающихся столовой в соответствие с утвержденным графиком приема пищи;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-соответствие реализуемых блюд утвержденному меню;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санитарно-техническое содержание обеденного зала (помещения для приема пищи), состояние обеденной мебели, столовой посуды, наличие салфеток и т.п.;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проведение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уборки обеденного зала по завершении каждого приема пищи;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условия соблюдения правил личной гигиены обучающимися;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наличие и состояние санитарной одежды у сотрудников, осуществляющих раздачу готовых блюд;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объем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вид пищевых отходов после приема пищи;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наличие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лабораторных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исследований качества и безопасности поступающей пищевой продукции и готовых блюд;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вкусовые предпочтения детей, удовлетворенность ассортиментом и качеством потребляемых блюд по результатам выборочного опроса детей с согласия их родителей или иных законных представителей;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условия для организации питания обучающихся с учетом особенностей здоровья;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питьевого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режима;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информирование родителей и детей о здоровом питании;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органолептические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показатели пищевой продукции с дегустацией блюда или рациона из ассортимента текущего дня, заранее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заказанное за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счет родительских средств.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43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122" y="0"/>
            <a:ext cx="104042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При проведении мероприятий родительского контроля 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 организацией питания детей в организованных организациях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122" y="1540804"/>
            <a:ext cx="1003495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Родители (законные представители) обучающихся </a:t>
            </a:r>
            <a:r>
              <a:rPr lang="ru-RU" sz="2200" b="1" i="1" u="sng" dirty="0">
                <a:latin typeface="Times New Roman" pitchFamily="18" charset="0"/>
                <a:cs typeface="Times New Roman" pitchFamily="18" charset="0"/>
              </a:rPr>
              <a:t>могут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задавать вопросы и получать ответы от представителя администрации общеобразовательной организации и от представителя организатора питания в рамках их компетенций;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запрашивать сведения результатов работы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бракеражной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комиссии;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участвовать в проведение мероприятий по информированности о здоровом питании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(законные представители) обучающихся </a:t>
            </a:r>
            <a:r>
              <a:rPr lang="ru-RU" sz="2200" b="1" i="1" u="sng" dirty="0">
                <a:latin typeface="Times New Roman" pitchFamily="18" charset="0"/>
                <a:cs typeface="Times New Roman" pitchFamily="18" charset="0"/>
              </a:rPr>
              <a:t>не в праве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проходить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производственную зону приготовления пищи, в целях соблюдения правил по технике безопасности и не нарушения производственного процесса;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отвлекать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обучающихся во время приема пищи;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находиться в столовой вне графика,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утвержденного руководителем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общеобразовательной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32016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290" y="100796"/>
            <a:ext cx="78623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Организация родительского контроля может осуществляться в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форме:</a:t>
            </a:r>
          </a:p>
          <a:p>
            <a:pPr marL="285750" indent="-285750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анкетирования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родителей и детей (приложение 1 к МР2.4.0180-20)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участии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работе общешкольной комиссии (приложение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 к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МР2.4.0180-20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61634" y="0"/>
            <a:ext cx="4130366" cy="444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1293" y="2011815"/>
            <a:ext cx="3886200" cy="446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621792" y="4528011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приложение 1 к </a:t>
            </a:r>
            <a:r>
              <a:rPr lang="ru-RU" dirty="0" smtClean="0"/>
              <a:t>МР2.4.0180-20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91173" y="6479848"/>
            <a:ext cx="3485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приложение </a:t>
            </a:r>
            <a:r>
              <a:rPr lang="ru-RU" dirty="0" smtClean="0"/>
              <a:t>2 к </a:t>
            </a:r>
            <a:r>
              <a:rPr lang="ru-RU" dirty="0"/>
              <a:t>МР2.4.0180-20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7890" y="2639431"/>
            <a:ext cx="38979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Итоги проверок обсуждаются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общеродительских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собраниях и могут явиться основанием для обращений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адрес администрации образовательной организации, ее учредителя и (или) оператора питания,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органов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контроля (надзора).</a:t>
            </a:r>
          </a:p>
        </p:txBody>
      </p:sp>
    </p:spTree>
    <p:extLst>
      <p:ext uri="{BB962C8B-B14F-4D97-AF65-F5344CB8AC3E}">
        <p14:creationId xmlns:p14="http://schemas.microsoft.com/office/powerpoint/2010/main" val="177437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1127" y="1376686"/>
            <a:ext cx="93011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Нормативно-правовая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база при организации питания детей в образовательной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организации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Принципы организации здорового питания, режим питания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положения организации родительск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ого контроля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Порядок доступа законных представителей обучающихся в о помещение для приема пищи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Положение о родительском контроле организации питания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обучающихся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Рекомендации родителям по организации питания  детей в семье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Методическое обеспечение специалистов, ответственных за организацию питания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образовательных организациях Ярославской области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3" y="199668"/>
            <a:ext cx="8218488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0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160" y="146804"/>
            <a:ext cx="1132855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Локальные акты, регламентирующие проведение мероприятий 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 родительскому контролю за организацией питания обучающихся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4347" y="1356598"/>
            <a:ext cx="87025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Приказ «О родительском контроле за организацией питания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обучающихся в 2020-2021 году»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Положение о родительском контроле организации питания обучающихся в ___(ОО)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 мероприятий по родительскому контролю за организацией горячего питания.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Порядок доступа законных представителей обучающихся в организацию общественного питания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1860" y="4922040"/>
            <a:ext cx="1117110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Федеральный закон от № 273-ФЗ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рекомендации МР 2.4.0180-20 «Родительский контроль за организацией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горячего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питания детей в образовательных организациях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Порядок доступа законных представителей обучающихся в помещения для приема пищи (утвержден протоколом заседания Оперативного штаба Министерства просвещения Российской Федерации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по организации горячего питания от 23 апреля 2021 г. № ГД-34/01пр)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25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514" y="109246"/>
            <a:ext cx="9588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Положение о родительском контроле организации питания обучающихся (пример)</a:t>
            </a:r>
          </a:p>
        </p:txBody>
      </p:sp>
      <p:pic>
        <p:nvPicPr>
          <p:cNvPr id="3" name="image1.jpe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824" y="1470753"/>
            <a:ext cx="4845305" cy="5387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9333" y="2699132"/>
            <a:ext cx="4587205" cy="181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85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514" y="109246"/>
            <a:ext cx="9588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Положение о родительском контроле организации питания обучающихся (пример)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941" y="1063353"/>
            <a:ext cx="4479099" cy="379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941" y="4862600"/>
            <a:ext cx="4660158" cy="18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49155" y="1196702"/>
            <a:ext cx="4869143" cy="39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5151" y="1596390"/>
            <a:ext cx="4863148" cy="11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5151" y="2777478"/>
            <a:ext cx="4863148" cy="24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4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514" y="109246"/>
            <a:ext cx="9588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Положение о родительском контроле организации питания обучающихся (пример)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280" y="1287463"/>
            <a:ext cx="6602413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85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23" y="953452"/>
            <a:ext cx="5115430" cy="590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4987" y="-5640"/>
            <a:ext cx="10393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Положение 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доступе законных представителей обучающихся в организацию общественного питания (пример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4689" y="825357"/>
            <a:ext cx="4614838" cy="600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55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73" y="-99151"/>
            <a:ext cx="10393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Положение о доступе законных представителей обучающихся в организацию общественного питания (пример)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1669" y="941705"/>
            <a:ext cx="4501953" cy="606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8613" y="1489659"/>
            <a:ext cx="4340199" cy="439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58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7.jpe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" y="1299527"/>
            <a:ext cx="4055110" cy="478123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1278" y="1493520"/>
            <a:ext cx="605313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04990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Положение о доступе законных представителей обучающихся в организацию общественного питания (пример)</a:t>
            </a:r>
          </a:p>
        </p:txBody>
      </p:sp>
    </p:spTree>
    <p:extLst>
      <p:ext uri="{BB962C8B-B14F-4D97-AF65-F5344CB8AC3E}">
        <p14:creationId xmlns:p14="http://schemas.microsoft.com/office/powerpoint/2010/main" val="354858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732" y="0"/>
            <a:ext cx="4600187" cy="658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6842" y="33784"/>
            <a:ext cx="4718238" cy="669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58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" y="167640"/>
            <a:ext cx="912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Рекомендации родителям: роль и значение питания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560" y="862667"/>
            <a:ext cx="1025652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Рациональное питание обеспечивает хорошее физическое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нервно-психическое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детей, повышает сопротивляемость по отношению к инфекционным заболеваниям, улучшает работоспособность и выносливость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Питание ребенка необходимо построить с учетом того, чтобы он получал с пищей ясе вещества, которые входят в состав его тканей и органов (белки, жиры, углеводы, минеральные соли, витамины и воду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Белок является пластическим материалом, входит в состав всех органов и тканей, поддерживает нормальное состояние иммунитета, играет исключительно важную роль в функциональных процессах организма.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Жиры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входят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состав органов и тканей человека, они необходимы для покрытия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энергозатрат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участвуют в теплорегуляции, обеспечивают нормальное состояние иммунитета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Углеводы - главный источник энергии в организме. Они участвуют в обмене веществ, способствуют правильному использованию белка и жира.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Минеральные вещества принимают участие во всех обменных процессах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организма.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Железо входит в состав гемоглобина, способствует переносу кислорода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ткани.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Соли натрия и калия служат регуляторами воды в тканях.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Витамины А, Д, В1, В2, РР, С.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Вода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58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" y="60960"/>
            <a:ext cx="912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Рекомендации родителям: режим питания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640" y="584180"/>
            <a:ext cx="1056132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Для того, чтобы пища хорошо усваивалась, она должна быть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разнообразной, безопасной, правильно и вкусно приготовленной, - только такую пищу ребенок съедает с удовольствием, т.е. с аппетитом.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Аппетит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зависит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режима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питания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Режим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питания предусматривает определенные часы приема пищи и интервалы между ними, количественное и качественное распределение ее в течение дня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Интервалы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между приемами пищи должны соответствовать в среднем 3,5-4 часа.</a:t>
            </a:r>
          </a:p>
          <a:p>
            <a:pPr lvl="1"/>
            <a:r>
              <a:rPr lang="ru-RU" sz="2000" i="1" u="sng" dirty="0">
                <a:latin typeface="Times New Roman" pitchFamily="18" charset="0"/>
                <a:cs typeface="Times New Roman" pitchFamily="18" charset="0"/>
              </a:rPr>
              <a:t>При приготовлении пищи дома рекомендуется: </a:t>
            </a:r>
            <a:endParaRPr lang="ru-RU" sz="20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Контролировать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потребление жира: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исключать жареные блюда, приготовление во фритюре;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использовать дополнительный жир при приготовлении;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ограничивать употребление колбасных изделий, мясных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копченостей;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использовать в питании нежирные сорта рыбы, снимать шкуру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птицы;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применять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жирные сорта мяса, молока и молочных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продуктов.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2. Контролировать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потребление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caxapa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основные источники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caxapa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варенье, шоколад, конфеты, кондитерские изделия, сладкие газированные напитки;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сладкие блюда, с большим содержанием сахара необходимо принимать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ограниченно.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Контролировать потребление соли: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норма потребления соли составляет 3 - 5 г в сутки в готовых блюдах;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основные правила: готовить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без соли,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солить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готовое блюдо перед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употреблением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77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865" y="194684"/>
            <a:ext cx="95296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Нормативно-правовая база при организации питания детей в образовательной организации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4089" y="1140864"/>
            <a:ext cx="96957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1. Санитарные правила:</a:t>
            </a:r>
          </a:p>
          <a:p>
            <a:pPr indent="45720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-  СанПиН 2.3. /2.4.3590-20 – «Санитарно-эпидемиологические требования к организации общественного питания населения»;</a:t>
            </a:r>
          </a:p>
          <a:p>
            <a:pPr indent="45720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-	СП 2.4.3648-20 «Санитарно-эпидемиологические требования к организациям воспитания и обучения, отдыха и оздоровления детей и молодёжи»;</a:t>
            </a:r>
          </a:p>
          <a:p>
            <a:pPr indent="45720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- СанПиН 2.1.4.1074-01 «Питьевая вода. Гигиенические требования к обеспечению безопасности центральных систем питьевого водоснабжения»; ТР ТС «О безопасности упакованной питьевой воды, включая природную минеральную воду».</a:t>
            </a:r>
          </a:p>
          <a:p>
            <a:pPr indent="45720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- СП 3.1. / 2.4. 3598-20 «Санитарно –эпидемиологические требования к устройству, содержанию и организации работы образовательных организаций и других объектов социальной инфраструктуры для детей и молодёжи в условиях распространения новой коронавирусной инфекции (COVID – 19)».</a:t>
            </a:r>
          </a:p>
          <a:p>
            <a:pPr marL="285750" indent="4572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3.1. 3597- 20 «Профилактика новой коронавирусной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инфекции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(COVID – 19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)»</a:t>
            </a:r>
          </a:p>
          <a:p>
            <a:pPr marL="285750" indent="4572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СанПиН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1.1. 1058 – 01 «Организация и проведение производственного контроля за соблюдением санитарных правил и выполнением санитарно – противоэпидемических (профилактических) мероприятий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00779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184" y="202085"/>
            <a:ext cx="10473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Региональное методическое объединение координаторов питания «ПИТ»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000" y="6288169"/>
            <a:ext cx="45264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www.iro.yar.ru/index.php?id=5059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26015" y="1348946"/>
            <a:ext cx="53747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Цель РМО «ПИТ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»:</a:t>
            </a:r>
            <a:endParaRPr lang="ru-RU" sz="2400" i="1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актуализация знаний нормативно-правового, научного, учебно-методического обеспечения и их практического применения в процессе организации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контроля качества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питания в ОО и ДОО, а также содействие развитию системы методического сопровождения в муниципальных районах Ярославской области.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722" y="1073080"/>
            <a:ext cx="4496636" cy="499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64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4670" y="61546"/>
            <a:ext cx="4551926" cy="542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56111" y="5380891"/>
            <a:ext cx="4360485" cy="122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1" y="200756"/>
            <a:ext cx="2051178" cy="289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73099" y="200756"/>
            <a:ext cx="50127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Рациональное питание детей в образовательной организации: методическое пособие / сост. О. В. Иерусалимцева, Ю П. Вербицкая. — Ярославль : ГАУ ДПО ЯО ИРО, 2018. — 72 с. — (Безопасность жизнедеятельности).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978-5-907070-14-1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ISBN 978-5-907070-16-5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Пособие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содержит материал по основам организации рационального питания детей и подростков, практические рекомендации по организации питания детей с учетом контроля качества питания, в том числе детей с избыточной массой тела и аллергией. Представлен также терминологический словарь-справочник.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Пособие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адресовано руководителям и педагогам образовательных организаций, воспитателям и методистам, всем лицам, заинтересованным в организации правильного питания детей и подростков.</a:t>
            </a:r>
          </a:p>
        </p:txBody>
      </p:sp>
      <p:pic>
        <p:nvPicPr>
          <p:cNvPr id="15366" name="Picture 6" descr="http://www.iro.yar.ru/fileadmin/_processed_/5/3/csm_2019-bzh-pitanie-titul_a81f7089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" y="3382940"/>
            <a:ext cx="1967380" cy="279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89300" y="3314300"/>
            <a:ext cx="48855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Организация работы с родителями по вопросам рационального питания детей : методическое пособие / сост. Ю. П. Вербицкая, О. В. Иерусалимцева. — Ярославль : ГАУ ДПО ЯО ИРО, 2019. — 48 с.— (Безопасность жизнедеятельности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методическом пособии представлены теоретические и практические материалы по организации работы с родителями по формированию культуры питания детей, а также современные методы и формы взаимодействия педагога образовательной организации с родителями детей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Пособие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предназначено в помощь руководителям и педагогам образовательных организаций, воспитателям и методистам, всем заинтересованным в организации профилактической и просветительской работы с родителями по вопросам правильного питания детей лицам.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7698" y="6395336"/>
            <a:ext cx="4023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Текст издания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www.iro.yar.ru/index.php?id=2780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38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5555" y="203231"/>
            <a:ext cx="2019154" cy="286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596" y="81311"/>
            <a:ext cx="94335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Иерусалимцева О. В., Яланузян И. Ю. Организация и контроль качества питания детей в образовательной организации: методические рекомендации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 О.В. Иерусалимцева, И. Ю. Яланузян. — Ярославль : ГАУ ДПО ЯО ИРО, 2020. — 58 с. — (Безопасность жизнедеятельности) ISBN 978-5-907070-14-1 ISBN 978-5-907070-46-2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Пособие содержит методические рекомендации по организации питания детей с учетом нормативно-правового обеспечения, практические рекомендации по организации контроля работы пищевого и медицинского блоков, а также требования к пищевым продуктам детского питания. 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Представлены технико-технологические карты блюд с повышенной пищевой и биологической ценностью для общеобразовательных организаций. Пособие адресовано руководителям, ответственным за организацию питания в образовательных организациях, поварам и медицинским сестрам, всем лицам, заинтересованным в организации правильного питания детей и подростков. 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30888" y="6445238"/>
            <a:ext cx="4061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ww.iro.yar.ru/index.php?id=5063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6" y="3391723"/>
            <a:ext cx="943356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Питание детей в образовательных организациях Ярославской области: методические рекомендации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 Иерусалимцева О.В., Яланузян И.Ю. — Ярославль: ГАУ ДПО ЯО ИРО, 2021. — 224 с.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Пособие содержит методические рекомендации по организации питания детей с учетом состояния здоровья, описаны основные критерии качества продуктов детского питания и требования к обработке продуктов питания детей в соответствии действующими санитарно-эпидемиологическими требованиями. Представлены технологические и технико-технологические карты блюд, в том числе и блюд с повышенной пищевой и биологической ценностью для общеобразовательных организаций.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Пособие адресовано руководителям, ответственным за организацию питания в образовательных организациях, поварам и медицинским сестрам, всем лицам, заинтересованным в организации правильного питания детей и подростков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8304" y="3341237"/>
            <a:ext cx="1973656" cy="28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4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7152" y="1689854"/>
            <a:ext cx="302807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внимание !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963" y="480375"/>
            <a:ext cx="110950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483" y="93979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9755" y="6035358"/>
            <a:ext cx="26098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3806" y="4258717"/>
            <a:ext cx="7433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Ведущий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Иерусалимцева Ольга Васильевна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старший преподаватель кафедры инклюзивного образования ГАУ ДПО ЯО «Институт развития образования», руководитель Регионального методического объединения координаторов питания Ярославской области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0" y="5662930"/>
            <a:ext cx="9156700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" y="1287264"/>
            <a:ext cx="9156700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53806" y="560482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6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865" y="194684"/>
            <a:ext cx="95296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Нормативно-правовая база при организации питания детей в образовательной организации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4088" y="1140864"/>
            <a:ext cx="999619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2. Технические регламенты Таможенного союза: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 ТС 021/2011 ст. 4.9 «Общие требования к указанию в маркировке пищевой ценности пищевой продукции»  от 09.12.2011 № 880.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 ТС 021/2011  ст. 4.6.«Требования к указанию в маркировке даты изготовления пищевой продукции»  от 09.12.2011 № 880.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 ТС 021/2011 ст. 4.9 «Общие требования к указанию в маркировке пищевой ценности пищевой продукции»  от 09.12.2011 № 880.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 ТС  021/2011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безопасности пищевой продукции». «Требования к маркировке пищевой продукции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  ТС 021/2011  «О безопасности пищевой продукции» от 09.12.2011 № 880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ТС 022/2011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Пищевая продукция в части её маркировки (Утверждён решением Комиссии Таможенного союза от 09.12.2011  № 881).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 ТС 023/ 2011 «Технический регламент на соковую продукцию из фруктов и овощей» (Утверждён решением совета ЕЭК от 09.12.2011 № 882).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 ТС 024/2011 «Технический регламент Таможенного союза на масложировую продукцию» ( Утверждён решением Комиссии Таможенного союза от 09.12.2011 № 883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5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865" y="8072"/>
            <a:ext cx="95296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Нормативно-правовая база при организации питания детей в образовательной организации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7475" y="962179"/>
            <a:ext cx="1048139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2. Технические регламенты Таможенного союза: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ТС 029/2012 «Требования безопасности пищевых добавок,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ароматизаторов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технологических вспомогательных средств»  от 20.07. 2012 г № 58.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 ТС 033/2013 «О безопасности молока и молочной продукции» (Принят решением Совета ЕЭК от 09.10.2013 № 67).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 ТС 034/2013 «О безопасности мяса и мясной продукции» (Принят решением Совета ЕЭК  от 09.10.2013 № 68).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 ЕАЭС 040/2016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Евразийского экономического союза «О безопасности рыбы и рыбной продукции» (Утверждён решением совета ЕЭК от 18.10.2016 № 162).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 ТС 005/2011 «О безопасности упаковки»  (Утверждён решением Комиссии Таможенного союза от 16.08.2011 № 769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 ЕФЭС 044/2017 «О безопасности упакованной питьевой воды, включая природную минеральную воду» от 23.06.2017 № 45</a:t>
            </a:r>
          </a:p>
          <a:p>
            <a:pPr lvl="0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3. Федеральные законы и Региональные акты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ФЗ от 02.01.2020 №29-ФЗ «О качестве и безопасности пищевых продуктов»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Приказ Минздрава России № 330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Приказ Минздрава России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29.09.2020 № 1008н «Об утверждении порядка обеспечения пациентов лечебным питанием»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0585" y="5276949"/>
            <a:ext cx="368511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Региональные акты</a:t>
            </a:r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538" y="1310858"/>
            <a:ext cx="6180462" cy="554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5252" y="1439202"/>
            <a:ext cx="5628010" cy="351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865" y="8072"/>
            <a:ext cx="95296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Нормативно-правовая база при организации питания детей в образовательной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135180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865" y="0"/>
            <a:ext cx="95296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Нормативно-правовая база при организации питания детей в образовательной организации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7002" y="956492"/>
            <a:ext cx="9672738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u="sng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100" u="sng" dirty="0">
                <a:latin typeface="Times New Roman" pitchFamily="18" charset="0"/>
                <a:cs typeface="Times New Roman" pitchFamily="18" charset="0"/>
              </a:rPr>
              <a:t>Технологические карты (ТК), технико-технологические карты (ТТК)</a:t>
            </a:r>
          </a:p>
          <a:p>
            <a:r>
              <a:rPr lang="ru-RU" sz="2100" u="sng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100" u="sng" dirty="0">
                <a:latin typeface="Times New Roman" pitchFamily="18" charset="0"/>
                <a:cs typeface="Times New Roman" pitchFamily="18" charset="0"/>
              </a:rPr>
              <a:t>Утвержденное примерное двухнедельное меню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на все возрастные группы</a:t>
            </a:r>
          </a:p>
          <a:p>
            <a:r>
              <a:rPr lang="ru-RU" sz="2100" u="sng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100" u="sng" dirty="0">
                <a:latin typeface="Times New Roman" pitchFamily="18" charset="0"/>
                <a:cs typeface="Times New Roman" pitchFamily="18" charset="0"/>
              </a:rPr>
              <a:t>.Ежедневное меню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(отступление от примерного меню разрешено на 5%, но с сохранением дневной калорийности).</a:t>
            </a:r>
          </a:p>
          <a:p>
            <a:r>
              <a:rPr lang="ru-RU" sz="2100" u="sng" dirty="0" smtClean="0">
                <a:latin typeface="Times New Roman" pitchFamily="18" charset="0"/>
                <a:cs typeface="Times New Roman" pitchFamily="18" charset="0"/>
              </a:rPr>
              <a:t>7.Журналы </a:t>
            </a:r>
            <a:r>
              <a:rPr lang="ru-RU" sz="2100" u="sng" dirty="0">
                <a:latin typeface="Times New Roman" pitchFamily="18" charset="0"/>
                <a:cs typeface="Times New Roman" pitchFamily="18" charset="0"/>
              </a:rPr>
              <a:t>контроля питания:</a:t>
            </a:r>
          </a:p>
          <a:p>
            <a:pPr indent="457200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гигиенический журнал (сотрудники);</a:t>
            </a:r>
          </a:p>
          <a:p>
            <a:pPr indent="457200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журнал учёта температурного режима холодильного оборудования;</a:t>
            </a:r>
          </a:p>
          <a:p>
            <a:pPr indent="457200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журнал учёта температуры и влажности в складских помещениях;</a:t>
            </a:r>
          </a:p>
          <a:p>
            <a:pPr indent="457200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журнал бракеража скоропортящейся пищевой продукции;</a:t>
            </a:r>
          </a:p>
          <a:p>
            <a:pPr indent="457200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бракеража готовой пищевой продукции;</a:t>
            </a:r>
          </a:p>
          <a:p>
            <a:r>
              <a:rPr lang="ru-RU" sz="2100" u="sng" dirty="0" smtClean="0">
                <a:latin typeface="Times New Roman" pitchFamily="18" charset="0"/>
                <a:cs typeface="Times New Roman" pitchFamily="18" charset="0"/>
              </a:rPr>
              <a:t>8. Приложения </a:t>
            </a:r>
            <a:r>
              <a:rPr lang="ru-RU" sz="2100" u="sng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100" u="sng" dirty="0" smtClean="0">
                <a:latin typeface="Times New Roman" pitchFamily="18" charset="0"/>
                <a:cs typeface="Times New Roman" pitchFamily="18" charset="0"/>
              </a:rPr>
              <a:t>СанПиН </a:t>
            </a:r>
            <a:r>
              <a:rPr lang="ru-RU" sz="2100" u="sng" dirty="0">
                <a:latin typeface="Times New Roman" pitchFamily="18" charset="0"/>
                <a:cs typeface="Times New Roman" pitchFamily="18" charset="0"/>
              </a:rPr>
              <a:t>2.3. /</a:t>
            </a:r>
            <a:r>
              <a:rPr lang="ru-RU" sz="2100" u="sng" dirty="0" smtClean="0">
                <a:latin typeface="Times New Roman" pitchFamily="18" charset="0"/>
                <a:cs typeface="Times New Roman" pitchFamily="18" charset="0"/>
              </a:rPr>
              <a:t>2.4.3590-20 (таблицы):</a:t>
            </a:r>
            <a:endParaRPr lang="ru-RU" sz="2100" u="sng" dirty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среднесуточные наборы пищевой продукции для организации питания детей от 7 до 18 лет (приложение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таблица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2)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marL="342900" indent="457200">
              <a:buFontTx/>
              <a:buChar char="-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меню приготовляемых блюд (приложение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8)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marL="342900" indent="457200">
              <a:buFontTx/>
              <a:buChar char="-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рекомендуемая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масса порций для детей в зависимости от возраста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приложение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9)</a:t>
            </a:r>
          </a:p>
          <a:p>
            <a:pPr indent="457200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суммарные объёмы блюд по приёмам пищи (приложение 9, таблица 3)</a:t>
            </a:r>
          </a:p>
          <a:p>
            <a:pPr indent="45720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2857" y="4824694"/>
            <a:ext cx="1521278" cy="185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43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865" y="0"/>
            <a:ext cx="95296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Нормативно-правовая база при организации питания детей в образовательной организации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2593" y="954107"/>
            <a:ext cx="992777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u="sng" dirty="0" smtClean="0">
                <a:latin typeface="Times New Roman" pitchFamily="18" charset="0"/>
                <a:cs typeface="Times New Roman" pitchFamily="18" charset="0"/>
              </a:rPr>
              <a:t>8. Приложения </a:t>
            </a:r>
            <a:r>
              <a:rPr lang="ru-RU" sz="2100" u="sng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100" u="sng" dirty="0" smtClean="0">
                <a:latin typeface="Times New Roman" pitchFamily="18" charset="0"/>
                <a:cs typeface="Times New Roman" pitchFamily="18" charset="0"/>
              </a:rPr>
              <a:t>СанПиН </a:t>
            </a:r>
            <a:r>
              <a:rPr lang="ru-RU" sz="2100" u="sng" dirty="0">
                <a:latin typeface="Times New Roman" pitchFamily="18" charset="0"/>
                <a:cs typeface="Times New Roman" pitchFamily="18" charset="0"/>
              </a:rPr>
              <a:t>2.3. /</a:t>
            </a:r>
            <a:r>
              <a:rPr lang="ru-RU" sz="2100" u="sng" dirty="0" smtClean="0">
                <a:latin typeface="Times New Roman" pitchFamily="18" charset="0"/>
                <a:cs typeface="Times New Roman" pitchFamily="18" charset="0"/>
              </a:rPr>
              <a:t>2.4.3590-20 (таблицы):</a:t>
            </a:r>
            <a:endParaRPr lang="ru-RU" sz="2100" u="sng" dirty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потребность в пищевых веществах, энергии, витаминах и минеральных веществах (суточная) (приложение 10, таблица 1)</a:t>
            </a:r>
          </a:p>
          <a:p>
            <a:pPr indent="457200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распределение в процентном отношении потребления пищевых веществ и энергии по приёмам пищи в зависимости от времени пребывания в организации (приложение 10, таблица 3)</a:t>
            </a:r>
          </a:p>
          <a:p>
            <a:pPr indent="457200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таблица замены пищевой продукции в граммах с учётом их пищевой ценности (приложение 11)</a:t>
            </a:r>
          </a:p>
          <a:p>
            <a:pPr indent="457200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количество приёмов пищи в зависимости от режима функционирования организации и режима обучения (приложение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11)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ведомость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контроля за рационом питания (приложение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13)</a:t>
            </a:r>
          </a:p>
          <a:p>
            <a:r>
              <a:rPr lang="ru-RU" sz="2100" u="sng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100" u="sng" dirty="0">
                <a:latin typeface="Times New Roman" pitchFamily="18" charset="0"/>
                <a:cs typeface="Times New Roman" pitchFamily="18" charset="0"/>
              </a:rPr>
              <a:t>Результаты (протоколы) лабораторных исследований готовых блюд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(плановых) и (производственных);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10 . </a:t>
            </a:r>
            <a:r>
              <a:rPr lang="ru-RU" sz="2100" u="sng" dirty="0">
                <a:latin typeface="Times New Roman" pitchFamily="18" charset="0"/>
                <a:cs typeface="Times New Roman" pitchFamily="18" charset="0"/>
              </a:rPr>
              <a:t>Результаты (протоколы) лабораторных исследований продукции растениеводства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на содержание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нитратов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2100" u="sng" dirty="0">
                <a:latin typeface="Times New Roman" pitchFamily="18" charset="0"/>
                <a:cs typeface="Times New Roman" pitchFamily="18" charset="0"/>
              </a:rPr>
              <a:t>Предписания санитарной </a:t>
            </a:r>
            <a:r>
              <a:rPr lang="ru-RU" sz="2100" u="sng" dirty="0" smtClean="0">
                <a:latin typeface="Times New Roman" pitchFamily="18" charset="0"/>
                <a:cs typeface="Times New Roman" pitchFamily="18" charset="0"/>
              </a:rPr>
              <a:t>службы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2100" u="sng" dirty="0">
                <a:latin typeface="Times New Roman" pitchFamily="18" charset="0"/>
                <a:cs typeface="Times New Roman" pitchFamily="18" charset="0"/>
              </a:rPr>
              <a:t>Акты мониторинга организации питания детей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с методическими указаниями.</a:t>
            </a:r>
          </a:p>
          <a:p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4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82057" y="33905"/>
            <a:ext cx="11103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Принципы организации здорового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питания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3264" y="782224"/>
            <a:ext cx="847543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Здоровое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питание -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питание, ежедневный рацион которого основывается на принципах здорового питания, отвечает требованиям безопасности и создает условия для физического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интеллектуального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развития,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жизнедеятельности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человека и будущих поколений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Принципами здоровое о питания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являются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защита жизни и здоровья потребителей пищевых продуктов;</a:t>
            </a:r>
          </a:p>
          <a:p>
            <a:pPr marL="285750" indent="-285750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энергетическая ценность ежедневного рациона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энергозатратам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химический состав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ежедневного рациона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физиологическим потребностям человека;</a:t>
            </a:r>
          </a:p>
          <a:p>
            <a:pPr marL="285750" indent="-285750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наличие в ежедневном рационе пищевых продуктов с о сниженным содержанием насыщенных жиров, простых сахаров, соли, т.д.;</a:t>
            </a:r>
          </a:p>
          <a:p>
            <a:pPr marL="285750" indent="-285750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разнообразие здорового питания и режима питания;</a:t>
            </a:r>
          </a:p>
          <a:p>
            <a:pPr marL="285750" indent="-285750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технологическая и кулинарная обработка пищевых продуктов;</a:t>
            </a:r>
          </a:p>
          <a:p>
            <a:pPr marL="285750" indent="-285750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соблюдение Са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ПиН;</a:t>
            </a:r>
          </a:p>
          <a:p>
            <a:pPr marL="285750" indent="-285750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использование фальсифицированных пищевых продуктов.</a:t>
            </a:r>
          </a:p>
          <a:p>
            <a:pPr marL="285750" indent="-285750"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48275" y="1363979"/>
            <a:ext cx="3250405" cy="440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048275" y="5957053"/>
            <a:ext cx="3017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Федеральный закон от 01.03.2020 № 47-ФЗ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«О внесение изменений в ФЗ «О качестве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безопасности пищевых продуктов»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6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4195</TotalTime>
  <Words>3192</Words>
  <Application>Microsoft Office PowerPoint</Application>
  <PresentationFormat>Широкоэкранный</PresentationFormat>
  <Paragraphs>248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Trebuchet MS</vt:lpstr>
      <vt:lpstr>Wingdings</vt:lpstr>
      <vt:lpstr>Wingdings 3</vt:lpstr>
      <vt:lpstr>Тема Office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224</cp:revision>
  <dcterms:created xsi:type="dcterms:W3CDTF">2018-06-01T07:45:05Z</dcterms:created>
  <dcterms:modified xsi:type="dcterms:W3CDTF">2021-12-24T12:47:17Z</dcterms:modified>
</cp:coreProperties>
</file>