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1"/>
  </p:sldMasterIdLst>
  <p:sldIdLst>
    <p:sldId id="276" r:id="rId2"/>
    <p:sldId id="277" r:id="rId3"/>
    <p:sldId id="278" r:id="rId4"/>
    <p:sldId id="258" r:id="rId5"/>
    <p:sldId id="279" r:id="rId6"/>
    <p:sldId id="259" r:id="rId7"/>
    <p:sldId id="261" r:id="rId8"/>
    <p:sldId id="257" r:id="rId9"/>
    <p:sldId id="260" r:id="rId10"/>
    <p:sldId id="280" r:id="rId11"/>
    <p:sldId id="283" r:id="rId12"/>
    <p:sldId id="281" r:id="rId13"/>
    <p:sldId id="282" r:id="rId14"/>
    <p:sldId id="267" r:id="rId15"/>
    <p:sldId id="284" r:id="rId16"/>
    <p:sldId id="265" r:id="rId17"/>
    <p:sldId id="272" r:id="rId18"/>
    <p:sldId id="273" r:id="rId19"/>
    <p:sldId id="285" r:id="rId20"/>
    <p:sldId id="275" r:id="rId21"/>
    <p:sldId id="26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>
        <p:scale>
          <a:sx n="77" d="100"/>
          <a:sy n="77" d="100"/>
        </p:scale>
        <p:origin x="-14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1C7C3-1757-4EDC-8006-655BC83FAF6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647A9-2386-478E-97BB-7CCD8F76DE9B}">
      <dgm:prSet phldrT="[Текст]"/>
      <dgm:spPr/>
      <dgm:t>
        <a:bodyPr/>
        <a:lstStyle/>
        <a:p>
          <a:r>
            <a:rPr lang="ru-RU" dirty="0" smtClean="0"/>
            <a:t>Служба ранней помощи</a:t>
          </a:r>
          <a:endParaRPr lang="ru-RU" dirty="0"/>
        </a:p>
      </dgm:t>
    </dgm:pt>
    <dgm:pt modelId="{73201921-6F9D-4C65-ABF7-896CA22A22A5}" type="parTrans" cxnId="{3F7F6320-D8CF-4387-BC94-1788552BF9F0}">
      <dgm:prSet/>
      <dgm:spPr/>
      <dgm:t>
        <a:bodyPr/>
        <a:lstStyle/>
        <a:p>
          <a:endParaRPr lang="ru-RU"/>
        </a:p>
      </dgm:t>
    </dgm:pt>
    <dgm:pt modelId="{B46A9F91-5738-4C1B-9F2C-D0C422714A60}" type="sibTrans" cxnId="{3F7F6320-D8CF-4387-BC94-1788552BF9F0}">
      <dgm:prSet/>
      <dgm:spPr/>
      <dgm:t>
        <a:bodyPr/>
        <a:lstStyle/>
        <a:p>
          <a:endParaRPr lang="ru-RU"/>
        </a:p>
      </dgm:t>
    </dgm:pt>
    <dgm:pt modelId="{C80C12AB-8603-4031-BB36-E4C5DC2CD280}">
      <dgm:prSet phldrT="[Текст]"/>
      <dgm:spPr/>
      <dgm:t>
        <a:bodyPr/>
        <a:lstStyle/>
        <a:p>
          <a:r>
            <a:rPr lang="ru-RU" dirty="0" smtClean="0"/>
            <a:t>Семьи с детьми раннего возраста (от 2 мес. – 3 лет)</a:t>
          </a:r>
          <a:endParaRPr lang="ru-RU" dirty="0"/>
        </a:p>
      </dgm:t>
    </dgm:pt>
    <dgm:pt modelId="{8E5A3A9D-08B1-4C60-BCC6-F6F81BBEFA54}" type="parTrans" cxnId="{BAEDE480-30FD-42DF-887A-D45C1A241C4E}">
      <dgm:prSet/>
      <dgm:spPr/>
      <dgm:t>
        <a:bodyPr/>
        <a:lstStyle/>
        <a:p>
          <a:endParaRPr lang="ru-RU"/>
        </a:p>
      </dgm:t>
    </dgm:pt>
    <dgm:pt modelId="{A446B78F-D597-4D4B-9404-2BFFD91E15E7}" type="sibTrans" cxnId="{BAEDE480-30FD-42DF-887A-D45C1A241C4E}">
      <dgm:prSet/>
      <dgm:spPr/>
      <dgm:t>
        <a:bodyPr/>
        <a:lstStyle/>
        <a:p>
          <a:endParaRPr lang="ru-RU"/>
        </a:p>
      </dgm:t>
    </dgm:pt>
    <dgm:pt modelId="{8ECE4115-1CC7-4001-9595-9069B51B78C3}">
      <dgm:prSet phldrT="[Текст]"/>
      <dgm:spPr/>
      <dgm:t>
        <a:bodyPr/>
        <a:lstStyle/>
        <a:p>
          <a:r>
            <a:rPr lang="ru-RU" dirty="0" smtClean="0"/>
            <a:t>Консультационный пункт</a:t>
          </a:r>
          <a:endParaRPr lang="ru-RU" dirty="0"/>
        </a:p>
      </dgm:t>
    </dgm:pt>
    <dgm:pt modelId="{442D1E5E-C0D2-461F-B8C3-A589093AB7ED}" type="parTrans" cxnId="{DEC7133F-894F-4451-B22B-8F48A977C402}">
      <dgm:prSet/>
      <dgm:spPr/>
      <dgm:t>
        <a:bodyPr/>
        <a:lstStyle/>
        <a:p>
          <a:endParaRPr lang="ru-RU"/>
        </a:p>
      </dgm:t>
    </dgm:pt>
    <dgm:pt modelId="{EB8279F0-CE81-41B1-8564-1E603655769B}" type="sibTrans" cxnId="{DEC7133F-894F-4451-B22B-8F48A977C402}">
      <dgm:prSet/>
      <dgm:spPr/>
      <dgm:t>
        <a:bodyPr/>
        <a:lstStyle/>
        <a:p>
          <a:endParaRPr lang="ru-RU"/>
        </a:p>
      </dgm:t>
    </dgm:pt>
    <dgm:pt modelId="{A6A7FA56-33D0-4C36-A854-6C1935717EF9}">
      <dgm:prSet phldrT="[Текст]"/>
      <dgm:spPr/>
      <dgm:t>
        <a:bodyPr/>
        <a:lstStyle/>
        <a:p>
          <a:r>
            <a:rPr lang="ru-RU" dirty="0" smtClean="0"/>
            <a:t>Семьи с детьми дошкольного возраста, не посещающими ДОУ</a:t>
          </a:r>
          <a:endParaRPr lang="ru-RU" dirty="0"/>
        </a:p>
      </dgm:t>
    </dgm:pt>
    <dgm:pt modelId="{4E9B2FDE-3B46-4BCA-89B3-D255D87DF7D3}" type="parTrans" cxnId="{9094E7B8-DD20-4422-ABD1-A2FCF7C29C20}">
      <dgm:prSet/>
      <dgm:spPr/>
      <dgm:t>
        <a:bodyPr/>
        <a:lstStyle/>
        <a:p>
          <a:endParaRPr lang="ru-RU"/>
        </a:p>
      </dgm:t>
    </dgm:pt>
    <dgm:pt modelId="{7BD9455C-000F-431F-AD21-D8C789C51B8E}" type="sibTrans" cxnId="{9094E7B8-DD20-4422-ABD1-A2FCF7C29C20}">
      <dgm:prSet/>
      <dgm:spPr/>
      <dgm:t>
        <a:bodyPr/>
        <a:lstStyle/>
        <a:p>
          <a:endParaRPr lang="ru-RU"/>
        </a:p>
      </dgm:t>
    </dgm:pt>
    <dgm:pt modelId="{77A981D6-3DE0-45AD-ABE7-B186C6F3992E}">
      <dgm:prSet phldrT="[Текст]"/>
      <dgm:spPr/>
      <dgm:t>
        <a:bodyPr/>
        <a:lstStyle/>
        <a:p>
          <a:r>
            <a:rPr lang="ru-RU" dirty="0" smtClean="0"/>
            <a:t>В ДОУ</a:t>
          </a:r>
          <a:endParaRPr lang="ru-RU" dirty="0"/>
        </a:p>
      </dgm:t>
    </dgm:pt>
    <dgm:pt modelId="{2FF6B774-2EC8-4A8A-9DC7-0CABB9607CB0}" type="parTrans" cxnId="{36624FE0-0410-4EAA-8353-6458D4E6968F}">
      <dgm:prSet/>
      <dgm:spPr/>
      <dgm:t>
        <a:bodyPr/>
        <a:lstStyle/>
        <a:p>
          <a:endParaRPr lang="ru-RU"/>
        </a:p>
      </dgm:t>
    </dgm:pt>
    <dgm:pt modelId="{A0A1E898-AD4F-41F4-8403-A24EDB9CB994}" type="sibTrans" cxnId="{36624FE0-0410-4EAA-8353-6458D4E6968F}">
      <dgm:prSet/>
      <dgm:spPr/>
      <dgm:t>
        <a:bodyPr/>
        <a:lstStyle/>
        <a:p>
          <a:endParaRPr lang="ru-RU"/>
        </a:p>
      </dgm:t>
    </dgm:pt>
    <dgm:pt modelId="{B553C951-0DBF-46E7-9051-20F5C9011477}">
      <dgm:prSet phldrT="[Текст]"/>
      <dgm:spPr/>
      <dgm:t>
        <a:bodyPr/>
        <a:lstStyle/>
        <a:p>
          <a:r>
            <a:rPr lang="ru-RU" dirty="0" smtClean="0"/>
            <a:t>Семьи с детьми раннего и дошкольного возраста, посещающими ДОУ</a:t>
          </a:r>
          <a:endParaRPr lang="ru-RU" dirty="0"/>
        </a:p>
      </dgm:t>
    </dgm:pt>
    <dgm:pt modelId="{C87279E5-3641-468C-AB00-7F28727C6467}" type="parTrans" cxnId="{C317D2FD-BE79-4E38-B6C6-B673970F9AC1}">
      <dgm:prSet/>
      <dgm:spPr/>
      <dgm:t>
        <a:bodyPr/>
        <a:lstStyle/>
        <a:p>
          <a:endParaRPr lang="ru-RU"/>
        </a:p>
      </dgm:t>
    </dgm:pt>
    <dgm:pt modelId="{9D2E6049-FDC5-4C39-BB49-A9BF74518BE7}" type="sibTrans" cxnId="{C317D2FD-BE79-4E38-B6C6-B673970F9AC1}">
      <dgm:prSet/>
      <dgm:spPr/>
      <dgm:t>
        <a:bodyPr/>
        <a:lstStyle/>
        <a:p>
          <a:endParaRPr lang="ru-RU"/>
        </a:p>
      </dgm:t>
    </dgm:pt>
    <dgm:pt modelId="{6422EDE8-CD7D-43B4-9CD5-3AC0A99DBD0E}" type="pres">
      <dgm:prSet presAssocID="{2F71C7C3-1757-4EDC-8006-655BC83FAF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81D28-C5BA-4F4E-A932-637DEB8FF27C}" type="pres">
      <dgm:prSet presAssocID="{208647A9-2386-478E-97BB-7CCD8F76DE9B}" presName="composite" presStyleCnt="0"/>
      <dgm:spPr/>
    </dgm:pt>
    <dgm:pt modelId="{7EE76972-4B2A-4C66-97BE-66F3568D1BCC}" type="pres">
      <dgm:prSet presAssocID="{208647A9-2386-478E-97BB-7CCD8F76DE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C0264-DCF3-4785-98F5-3B0C6C6950A4}" type="pres">
      <dgm:prSet presAssocID="{208647A9-2386-478E-97BB-7CCD8F76DE9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6D9EB-6193-432E-B5F2-66F67ABDD3CE}" type="pres">
      <dgm:prSet presAssocID="{B46A9F91-5738-4C1B-9F2C-D0C422714A60}" presName="space" presStyleCnt="0"/>
      <dgm:spPr/>
    </dgm:pt>
    <dgm:pt modelId="{E148D8E0-908B-4C2F-9741-0AF2A9F5FD7E}" type="pres">
      <dgm:prSet presAssocID="{8ECE4115-1CC7-4001-9595-9069B51B78C3}" presName="composite" presStyleCnt="0"/>
      <dgm:spPr/>
    </dgm:pt>
    <dgm:pt modelId="{AA7B3DA1-7035-4976-8530-5A27C8724FEC}" type="pres">
      <dgm:prSet presAssocID="{8ECE4115-1CC7-4001-9595-9069B51B78C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BE122-7FAC-4DCF-A42E-3B6C0076CEAC}" type="pres">
      <dgm:prSet presAssocID="{8ECE4115-1CC7-4001-9595-9069B51B78C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4C6E5-4B77-48C5-AF66-7A0AEDD9D8B3}" type="pres">
      <dgm:prSet presAssocID="{EB8279F0-CE81-41B1-8564-1E603655769B}" presName="space" presStyleCnt="0"/>
      <dgm:spPr/>
    </dgm:pt>
    <dgm:pt modelId="{CCC601B0-9A33-4089-BFAC-7B39CE783D92}" type="pres">
      <dgm:prSet presAssocID="{77A981D6-3DE0-45AD-ABE7-B186C6F3992E}" presName="composite" presStyleCnt="0"/>
      <dgm:spPr/>
    </dgm:pt>
    <dgm:pt modelId="{69DE7A3E-2129-476D-BB6B-2EB464374B48}" type="pres">
      <dgm:prSet presAssocID="{77A981D6-3DE0-45AD-ABE7-B186C6F399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424C-0975-4646-9C83-579AABB8105E}" type="pres">
      <dgm:prSet presAssocID="{77A981D6-3DE0-45AD-ABE7-B186C6F3992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4E6C7-87C4-4192-A864-6B9DD4B73036}" type="presOf" srcId="{8ECE4115-1CC7-4001-9595-9069B51B78C3}" destId="{AA7B3DA1-7035-4976-8530-5A27C8724FEC}" srcOrd="0" destOrd="0" presId="urn:microsoft.com/office/officeart/2005/8/layout/hList1"/>
    <dgm:cxn modelId="{76C00164-C808-4FC5-9BE5-E660F9E19F6F}" type="presOf" srcId="{208647A9-2386-478E-97BB-7CCD8F76DE9B}" destId="{7EE76972-4B2A-4C66-97BE-66F3568D1BCC}" srcOrd="0" destOrd="0" presId="urn:microsoft.com/office/officeart/2005/8/layout/hList1"/>
    <dgm:cxn modelId="{3F7F6320-D8CF-4387-BC94-1788552BF9F0}" srcId="{2F71C7C3-1757-4EDC-8006-655BC83FAF64}" destId="{208647A9-2386-478E-97BB-7CCD8F76DE9B}" srcOrd="0" destOrd="0" parTransId="{73201921-6F9D-4C65-ABF7-896CA22A22A5}" sibTransId="{B46A9F91-5738-4C1B-9F2C-D0C422714A60}"/>
    <dgm:cxn modelId="{29551F6A-6D65-4C62-AA48-3DF329C515E6}" type="presOf" srcId="{2F71C7C3-1757-4EDC-8006-655BC83FAF64}" destId="{6422EDE8-CD7D-43B4-9CD5-3AC0A99DBD0E}" srcOrd="0" destOrd="0" presId="urn:microsoft.com/office/officeart/2005/8/layout/hList1"/>
    <dgm:cxn modelId="{9094E7B8-DD20-4422-ABD1-A2FCF7C29C20}" srcId="{8ECE4115-1CC7-4001-9595-9069B51B78C3}" destId="{A6A7FA56-33D0-4C36-A854-6C1935717EF9}" srcOrd="0" destOrd="0" parTransId="{4E9B2FDE-3B46-4BCA-89B3-D255D87DF7D3}" sibTransId="{7BD9455C-000F-431F-AD21-D8C789C51B8E}"/>
    <dgm:cxn modelId="{36624FE0-0410-4EAA-8353-6458D4E6968F}" srcId="{2F71C7C3-1757-4EDC-8006-655BC83FAF64}" destId="{77A981D6-3DE0-45AD-ABE7-B186C6F3992E}" srcOrd="2" destOrd="0" parTransId="{2FF6B774-2EC8-4A8A-9DC7-0CABB9607CB0}" sibTransId="{A0A1E898-AD4F-41F4-8403-A24EDB9CB994}"/>
    <dgm:cxn modelId="{D73A8339-7ED4-4E2C-BC84-9F354691B5A4}" type="presOf" srcId="{77A981D6-3DE0-45AD-ABE7-B186C6F3992E}" destId="{69DE7A3E-2129-476D-BB6B-2EB464374B48}" srcOrd="0" destOrd="0" presId="urn:microsoft.com/office/officeart/2005/8/layout/hList1"/>
    <dgm:cxn modelId="{0976000F-33C7-4D3A-8E4B-7488252490A7}" type="presOf" srcId="{C80C12AB-8603-4031-BB36-E4C5DC2CD280}" destId="{19DC0264-DCF3-4785-98F5-3B0C6C6950A4}" srcOrd="0" destOrd="0" presId="urn:microsoft.com/office/officeart/2005/8/layout/hList1"/>
    <dgm:cxn modelId="{2E54AE17-8B79-45C2-96AC-55CF199E3132}" type="presOf" srcId="{A6A7FA56-33D0-4C36-A854-6C1935717EF9}" destId="{417BE122-7FAC-4DCF-A42E-3B6C0076CEAC}" srcOrd="0" destOrd="0" presId="urn:microsoft.com/office/officeart/2005/8/layout/hList1"/>
    <dgm:cxn modelId="{0C94B6CA-49F7-4B24-BC83-17EFCB10F4B7}" type="presOf" srcId="{B553C951-0DBF-46E7-9051-20F5C9011477}" destId="{FD8E424C-0975-4646-9C83-579AABB8105E}" srcOrd="0" destOrd="0" presId="urn:microsoft.com/office/officeart/2005/8/layout/hList1"/>
    <dgm:cxn modelId="{DEC7133F-894F-4451-B22B-8F48A977C402}" srcId="{2F71C7C3-1757-4EDC-8006-655BC83FAF64}" destId="{8ECE4115-1CC7-4001-9595-9069B51B78C3}" srcOrd="1" destOrd="0" parTransId="{442D1E5E-C0D2-461F-B8C3-A589093AB7ED}" sibTransId="{EB8279F0-CE81-41B1-8564-1E603655769B}"/>
    <dgm:cxn modelId="{BAEDE480-30FD-42DF-887A-D45C1A241C4E}" srcId="{208647A9-2386-478E-97BB-7CCD8F76DE9B}" destId="{C80C12AB-8603-4031-BB36-E4C5DC2CD280}" srcOrd="0" destOrd="0" parTransId="{8E5A3A9D-08B1-4C60-BCC6-F6F81BBEFA54}" sibTransId="{A446B78F-D597-4D4B-9404-2BFFD91E15E7}"/>
    <dgm:cxn modelId="{C317D2FD-BE79-4E38-B6C6-B673970F9AC1}" srcId="{77A981D6-3DE0-45AD-ABE7-B186C6F3992E}" destId="{B553C951-0DBF-46E7-9051-20F5C9011477}" srcOrd="0" destOrd="0" parTransId="{C87279E5-3641-468C-AB00-7F28727C6467}" sibTransId="{9D2E6049-FDC5-4C39-BB49-A9BF74518BE7}"/>
    <dgm:cxn modelId="{DF1D5946-7192-4AB9-83E0-EA0AEBA8BAB3}" type="presParOf" srcId="{6422EDE8-CD7D-43B4-9CD5-3AC0A99DBD0E}" destId="{7B181D28-C5BA-4F4E-A932-637DEB8FF27C}" srcOrd="0" destOrd="0" presId="urn:microsoft.com/office/officeart/2005/8/layout/hList1"/>
    <dgm:cxn modelId="{5FBFCD41-EFA3-4D28-9915-2E8C39861746}" type="presParOf" srcId="{7B181D28-C5BA-4F4E-A932-637DEB8FF27C}" destId="{7EE76972-4B2A-4C66-97BE-66F3568D1BCC}" srcOrd="0" destOrd="0" presId="urn:microsoft.com/office/officeart/2005/8/layout/hList1"/>
    <dgm:cxn modelId="{C3DC49EB-9495-4F48-B125-938A7552FD79}" type="presParOf" srcId="{7B181D28-C5BA-4F4E-A932-637DEB8FF27C}" destId="{19DC0264-DCF3-4785-98F5-3B0C6C6950A4}" srcOrd="1" destOrd="0" presId="urn:microsoft.com/office/officeart/2005/8/layout/hList1"/>
    <dgm:cxn modelId="{CD3DC5F2-ECC5-4ECD-BDA3-6D56E785A117}" type="presParOf" srcId="{6422EDE8-CD7D-43B4-9CD5-3AC0A99DBD0E}" destId="{D456D9EB-6193-432E-B5F2-66F67ABDD3CE}" srcOrd="1" destOrd="0" presId="urn:microsoft.com/office/officeart/2005/8/layout/hList1"/>
    <dgm:cxn modelId="{E44ED13B-80D1-4340-924C-B48C71DB0880}" type="presParOf" srcId="{6422EDE8-CD7D-43B4-9CD5-3AC0A99DBD0E}" destId="{E148D8E0-908B-4C2F-9741-0AF2A9F5FD7E}" srcOrd="2" destOrd="0" presId="urn:microsoft.com/office/officeart/2005/8/layout/hList1"/>
    <dgm:cxn modelId="{A2EA8795-3CD5-4B29-A56E-13DD434548A5}" type="presParOf" srcId="{E148D8E0-908B-4C2F-9741-0AF2A9F5FD7E}" destId="{AA7B3DA1-7035-4976-8530-5A27C8724FEC}" srcOrd="0" destOrd="0" presId="urn:microsoft.com/office/officeart/2005/8/layout/hList1"/>
    <dgm:cxn modelId="{47C8CB3A-F566-4B3B-B399-5F99EB4679F8}" type="presParOf" srcId="{E148D8E0-908B-4C2F-9741-0AF2A9F5FD7E}" destId="{417BE122-7FAC-4DCF-A42E-3B6C0076CEAC}" srcOrd="1" destOrd="0" presId="urn:microsoft.com/office/officeart/2005/8/layout/hList1"/>
    <dgm:cxn modelId="{1279E7F9-7A59-4038-A8B1-3453D96D7C4F}" type="presParOf" srcId="{6422EDE8-CD7D-43B4-9CD5-3AC0A99DBD0E}" destId="{5864C6E5-4B77-48C5-AF66-7A0AEDD9D8B3}" srcOrd="3" destOrd="0" presId="urn:microsoft.com/office/officeart/2005/8/layout/hList1"/>
    <dgm:cxn modelId="{1F3736FC-CD6E-4F3A-A67C-87A30B0F3126}" type="presParOf" srcId="{6422EDE8-CD7D-43B4-9CD5-3AC0A99DBD0E}" destId="{CCC601B0-9A33-4089-BFAC-7B39CE783D92}" srcOrd="4" destOrd="0" presId="urn:microsoft.com/office/officeart/2005/8/layout/hList1"/>
    <dgm:cxn modelId="{9930F41E-E0BF-4EEC-B139-C1249AEABEBE}" type="presParOf" srcId="{CCC601B0-9A33-4089-BFAC-7B39CE783D92}" destId="{69DE7A3E-2129-476D-BB6B-2EB464374B48}" srcOrd="0" destOrd="0" presId="urn:microsoft.com/office/officeart/2005/8/layout/hList1"/>
    <dgm:cxn modelId="{5F3EBE3F-514F-4F49-B869-0B6903FDDA24}" type="presParOf" srcId="{CCC601B0-9A33-4089-BFAC-7B39CE783D92}" destId="{FD8E424C-0975-4646-9C83-579AABB810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МДОУ «Детский сад № 130»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6324600" cy="4616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Особенности организации работы по воспитанию и обучению детей с нарушениями слуха в группах комбинированной направленности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Ярославль, 2022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9512" y="529100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>
                <a:cs typeface="Times New Roman" pitchFamily="18" charset="0"/>
              </a:rPr>
              <a:t>Особенности организации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smtClean="0">
                <a:cs typeface="Times New Roman" pitchFamily="18" charset="0"/>
              </a:rPr>
              <a:t>Развивающей предметно – пространственной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среды</a:t>
            </a:r>
            <a:endParaRPr lang="ru-RU" sz="2000" b="1" dirty="0">
              <a:cs typeface="Times New Roman" pitchFamily="18" charset="0"/>
            </a:endParaRPr>
          </a:p>
        </p:txBody>
      </p:sp>
      <p:pic>
        <p:nvPicPr>
          <p:cNvPr id="5" name="Picture 2" descr="E:\photo-work\SAM_1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478434" cy="24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photo-work\SAM_1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3747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E:\photo-work\SAM_1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3585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Отдельные кабинеты специалистов ДОУ</a:t>
            </a:r>
          </a:p>
          <a:p>
            <a:r>
              <a:rPr lang="ru-RU" dirty="0" err="1" smtClean="0"/>
              <a:t>Мультимедийная</a:t>
            </a:r>
            <a:r>
              <a:rPr lang="ru-RU" dirty="0" smtClean="0"/>
              <a:t> и компьютерная техника</a:t>
            </a:r>
          </a:p>
          <a:p>
            <a:r>
              <a:rPr lang="ru-RU" dirty="0" smtClean="0"/>
              <a:t>Методическая база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Материально-технические условия</a:t>
            </a:r>
            <a:endParaRPr lang="ru-RU" dirty="0"/>
          </a:p>
        </p:txBody>
      </p:sp>
      <p:pic>
        <p:nvPicPr>
          <p:cNvPr id="2051" name="Picture 3" descr="C:\Users\Dsad03\Desktop\ght\20220920_12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3501008" cy="2616031"/>
          </a:xfrm>
          <a:prstGeom prst="rect">
            <a:avLst/>
          </a:prstGeom>
          <a:noFill/>
        </p:spPr>
      </p:pic>
      <p:pic>
        <p:nvPicPr>
          <p:cNvPr id="2052" name="Picture 4" descr="C:\Users\Dsad03\Desktop\ght\20220923_125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20888"/>
            <a:ext cx="2636912" cy="1970359"/>
          </a:xfrm>
          <a:prstGeom prst="rect">
            <a:avLst/>
          </a:prstGeom>
          <a:noFill/>
        </p:spPr>
      </p:pic>
      <p:pic>
        <p:nvPicPr>
          <p:cNvPr id="2053" name="Picture 5" descr="C:\Users\Dsad03\Desktop\ght\Q5EJiaXjCc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01008"/>
            <a:ext cx="2268252" cy="3024336"/>
          </a:xfrm>
          <a:prstGeom prst="rect">
            <a:avLst/>
          </a:prstGeom>
          <a:noFill/>
        </p:spPr>
      </p:pic>
      <p:pic>
        <p:nvPicPr>
          <p:cNvPr id="2054" name="Picture 6" descr="C:\Users\Dsad03\Downloads\20220926_093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09120"/>
            <a:ext cx="2650644" cy="1980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1000" y="651121"/>
            <a:ext cx="8381260" cy="463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Участники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образовательного процесса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844823"/>
            <a:ext cx="9505056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Совместная деятельность детей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Изобразительная деятельность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Droid Sans Fallback"/>
              <a:cs typeface="Times New Roman" pitchFamily="18" charset="0"/>
            </a:endParaRP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Музыкально-художественная деятельность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Droid Sans Fallback"/>
              <a:cs typeface="Times New Roman" pitchFamily="18" charset="0"/>
            </a:endParaRP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Двигательная деятельность</a:t>
            </a: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Режимные моменты</a:t>
            </a:r>
          </a:p>
          <a:p>
            <a:pPr marL="341313" indent="-341313"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Познавательно-коммуникативная деятельность (для детей с высоким уровнем понимания речи)</a:t>
            </a:r>
          </a:p>
        </p:txBody>
      </p:sp>
      <p:pic>
        <p:nvPicPr>
          <p:cNvPr id="6" name="Picture 8" descr="E:\photo-work\SAM_1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2651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:\photo-work\SAM_1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53136"/>
            <a:ext cx="2592288" cy="194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Dsad03\Desktop\ght\j2c0wym-K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013176"/>
            <a:ext cx="2332503" cy="1574439"/>
          </a:xfrm>
          <a:prstGeom prst="rect">
            <a:avLst/>
          </a:prstGeom>
          <a:noFill/>
        </p:spPr>
      </p:pic>
      <p:pic>
        <p:nvPicPr>
          <p:cNvPr id="3077" name="Picture 5" descr="C:\Users\Dsad03\Desktop\ght\fV9FM15HY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05064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331236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Учитель-дефектолог (сурдопедагог)</a:t>
            </a:r>
          </a:p>
          <a:p>
            <a:r>
              <a:rPr lang="ru-RU" dirty="0" smtClean="0"/>
              <a:t>Проводит педагогическую диагностику </a:t>
            </a:r>
            <a:r>
              <a:rPr lang="ru-RU" dirty="0"/>
              <a:t>слухоречевого </a:t>
            </a:r>
            <a:r>
              <a:rPr lang="ru-RU" dirty="0" smtClean="0"/>
              <a:t>и психофизического развития ребенка;</a:t>
            </a:r>
          </a:p>
          <a:p>
            <a:r>
              <a:rPr lang="ru-RU" dirty="0" smtClean="0"/>
              <a:t>определяет дальнейший маршрут развития;</a:t>
            </a:r>
          </a:p>
          <a:p>
            <a:r>
              <a:rPr lang="ru-RU" dirty="0" smtClean="0"/>
              <a:t>осуществляет коррекционно-развивающую деятельность</a:t>
            </a:r>
          </a:p>
          <a:p>
            <a:r>
              <a:rPr lang="ru-RU" dirty="0" smtClean="0"/>
              <a:t>консультирует родителей</a:t>
            </a:r>
          </a:p>
          <a:p>
            <a:pPr marL="45720" indent="0">
              <a:buNone/>
            </a:pPr>
            <a:r>
              <a:rPr lang="ru-RU" dirty="0" smtClean="0"/>
              <a:t>по вопросам взаимодействия  </a:t>
            </a:r>
          </a:p>
          <a:p>
            <a:pPr marL="45720" indent="0">
              <a:buNone/>
            </a:pPr>
            <a:r>
              <a:rPr lang="ru-RU" dirty="0" smtClean="0"/>
              <a:t>и проведения занятий </a:t>
            </a:r>
          </a:p>
          <a:p>
            <a:pPr marL="45720" indent="0">
              <a:buNone/>
            </a:pPr>
            <a:r>
              <a:rPr lang="ru-RU" dirty="0" smtClean="0"/>
              <a:t>с </a:t>
            </a:r>
            <a:r>
              <a:rPr lang="ru-RU" dirty="0" err="1" smtClean="0"/>
              <a:t>неслышащим</a:t>
            </a:r>
            <a:r>
              <a:rPr lang="ru-RU" dirty="0" smtClean="0"/>
              <a:t> ребенком дома;</a:t>
            </a:r>
          </a:p>
          <a:p>
            <a:pPr marL="45720" indent="0"/>
            <a:r>
              <a:rPr lang="ru-RU" dirty="0" smtClean="0"/>
              <a:t> взаимодействует с воспитателями и специалистами ДОУ</a:t>
            </a:r>
          </a:p>
          <a:p>
            <a:pPr marL="45720" indent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Коррекционная деятельность в ДОУ</a:t>
            </a:r>
            <a:endParaRPr lang="ru-RU" dirty="0"/>
          </a:p>
        </p:txBody>
      </p:sp>
      <p:pic>
        <p:nvPicPr>
          <p:cNvPr id="9218" name="Picture 2" descr="C:\Users\Kseniya\Desktop\-965371b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48077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Виды занятий сурдопедагога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7688" indent="-409575">
              <a:lnSpc>
                <a:spcPct val="80000"/>
              </a:lnSpc>
              <a:spcBef>
                <a:spcPts val="650"/>
              </a:spcBef>
              <a:buSzPct val="100000"/>
              <a:buNone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Фронтальные занятия: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Droid Sans Fallback"/>
              <a:cs typeface="Times New Roman" pitchFamily="18" charset="0"/>
            </a:endParaRPr>
          </a:p>
          <a:p>
            <a:pPr marL="423863" indent="-285750">
              <a:lnSpc>
                <a:spcPct val="80000"/>
              </a:lnSpc>
              <a:spcBef>
                <a:spcPts val="650"/>
              </a:spcBef>
              <a:buClr>
                <a:srgbClr val="CC3300"/>
              </a:buClr>
              <a:buSzPct val="10000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Развитие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речи и ознакомление с окружающим миром</a:t>
            </a:r>
          </a:p>
          <a:p>
            <a:pPr marL="423863" indent="-285750">
              <a:lnSpc>
                <a:spcPct val="80000"/>
              </a:lnSpc>
              <a:spcBef>
                <a:spcPts val="650"/>
              </a:spcBef>
              <a:buClr>
                <a:srgbClr val="CC3300"/>
              </a:buClr>
              <a:buSzPct val="10000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Развитие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слухового восприятия  и формирование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произношения</a:t>
            </a:r>
          </a:p>
          <a:p>
            <a:pPr marL="423863" indent="-285750">
              <a:lnSpc>
                <a:spcPct val="80000"/>
              </a:lnSpc>
              <a:spcBef>
                <a:spcPts val="650"/>
              </a:spcBef>
              <a:buClr>
                <a:srgbClr val="CC3300"/>
              </a:buClr>
              <a:buSzPct val="10000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Формирование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элементарных математических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представлений</a:t>
            </a:r>
          </a:p>
          <a:p>
            <a:pPr marL="423863" indent="-285750">
              <a:lnSpc>
                <a:spcPct val="80000"/>
              </a:lnSpc>
              <a:spcBef>
                <a:spcPts val="650"/>
              </a:spcBef>
              <a:buClr>
                <a:srgbClr val="CC3300"/>
              </a:buClr>
              <a:buSzPct val="10000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Речевая ритмика</a:t>
            </a:r>
          </a:p>
          <a:p>
            <a:pPr marL="547688" indent="-409575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Blip>
                <a:blip r:embed="rId2"/>
              </a:buBlip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Droid Sans Fallback"/>
              <a:cs typeface="Times New Roman" pitchFamily="18" charset="0"/>
            </a:endParaRPr>
          </a:p>
          <a:p>
            <a:pPr marL="547688" indent="-409575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Droid Sans Fallback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3284984"/>
            <a:ext cx="6120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09575">
              <a:lnSpc>
                <a:spcPct val="80000"/>
              </a:lnSpc>
              <a:spcBef>
                <a:spcPts val="650"/>
              </a:spcBef>
              <a:buSzPct val="10000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Индивидуальные  занятия</a:t>
            </a:r>
          </a:p>
          <a:p>
            <a:pPr marL="547688" indent="-409575">
              <a:lnSpc>
                <a:spcPct val="80000"/>
              </a:lnSpc>
              <a:spcBef>
                <a:spcPts val="650"/>
              </a:spcBef>
              <a:buSzPct val="10000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Состоят из двух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частей:</a:t>
            </a:r>
          </a:p>
          <a:p>
            <a:pPr marL="423863" indent="-285750">
              <a:lnSpc>
                <a:spcPct val="80000"/>
              </a:lnSpc>
              <a:spcBef>
                <a:spcPts val="650"/>
              </a:spcBef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Формирование произношения</a:t>
            </a:r>
          </a:p>
          <a:p>
            <a:pPr marL="423863" indent="-285750">
              <a:lnSpc>
                <a:spcPct val="80000"/>
              </a:lnSpc>
              <a:spcBef>
                <a:spcPts val="650"/>
              </a:spcBef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слухового восприятия</a:t>
            </a:r>
          </a:p>
          <a:p>
            <a:pPr marL="547688" indent="-409575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</a:tabLst>
            </a:pPr>
            <a:endParaRPr lang="ru-RU" dirty="0">
              <a:solidFill>
                <a:srgbClr val="000000"/>
              </a:solidFill>
              <a:latin typeface="+mj-lt"/>
              <a:ea typeface="Droid Sans Fallback"/>
              <a:cs typeface="Times New Roman" pitchFamily="18" charset="0"/>
            </a:endParaRPr>
          </a:p>
        </p:txBody>
      </p:sp>
      <p:pic>
        <p:nvPicPr>
          <p:cNvPr id="4098" name="Picture 2" descr="C:\Users\Dsad03\Desktop\ght\IMG_20220920_120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81128"/>
            <a:ext cx="3456384" cy="1949400"/>
          </a:xfrm>
          <a:prstGeom prst="rect">
            <a:avLst/>
          </a:prstGeom>
          <a:noFill/>
        </p:spPr>
      </p:pic>
      <p:pic>
        <p:nvPicPr>
          <p:cNvPr id="4100" name="Picture 4" descr="C:\Users\Dsad03\Desktop\ght\SAM_447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31775"/>
            <a:ext cx="8568952" cy="2674987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1800" b="1" dirty="0" smtClean="0"/>
              <a:t>Направления:</a:t>
            </a:r>
          </a:p>
          <a:p>
            <a:pPr marL="45720" indent="0"/>
            <a:r>
              <a:rPr lang="ru-RU" sz="1800" b="1" dirty="0" smtClean="0"/>
              <a:t> Диагностика слухоречевого и психофизического развития ребенка</a:t>
            </a:r>
            <a:endParaRPr lang="ru-RU" sz="1800" b="1" dirty="0"/>
          </a:p>
          <a:p>
            <a:pPr lvl="0"/>
            <a:r>
              <a:rPr lang="ru-RU" sz="1800" b="1" dirty="0" smtClean="0"/>
              <a:t>Развитие слухового восприятия </a:t>
            </a:r>
          </a:p>
          <a:p>
            <a:pPr lvl="0"/>
            <a:r>
              <a:rPr lang="ru-RU" sz="1800" b="1" dirty="0" smtClean="0"/>
              <a:t>Развитие зрительного и тактильного восприятия</a:t>
            </a:r>
            <a:endParaRPr lang="ru-RU" sz="1800" dirty="0" smtClean="0"/>
          </a:p>
          <a:p>
            <a:pPr lvl="0"/>
            <a:r>
              <a:rPr lang="ru-RU" sz="1800" b="1" dirty="0" smtClean="0"/>
              <a:t>Развитие моторики (общая, мелкая)</a:t>
            </a:r>
            <a:endParaRPr lang="ru-RU" sz="1800" dirty="0" smtClean="0"/>
          </a:p>
          <a:p>
            <a:pPr lvl="0"/>
            <a:r>
              <a:rPr lang="ru-RU" sz="1800" b="1" dirty="0" smtClean="0"/>
              <a:t>Эмоциональное и социальное развитие</a:t>
            </a:r>
            <a:endParaRPr lang="ru-RU" sz="1800" dirty="0" smtClean="0"/>
          </a:p>
          <a:p>
            <a:pPr lvl="0"/>
            <a:r>
              <a:rPr lang="ru-RU" sz="1800" b="1" dirty="0" smtClean="0"/>
              <a:t>Предметная деятельность</a:t>
            </a:r>
            <a:endParaRPr lang="ru-RU" sz="1800" dirty="0" smtClean="0"/>
          </a:p>
          <a:p>
            <a:pPr lvl="0"/>
            <a:r>
              <a:rPr lang="ru-RU" sz="1800" b="1" dirty="0" smtClean="0"/>
              <a:t>Речевое развитие.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Содержание коррекционно-развивающей работы</a:t>
            </a:r>
          </a:p>
        </p:txBody>
      </p:sp>
      <p:pic>
        <p:nvPicPr>
          <p:cNvPr id="1026" name="Picture 2" descr="C:\Users\Kseniya\Desktop\y44odm_15qqs8j40ty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8483" y="-1136824"/>
            <a:ext cx="5829867" cy="22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sad03\Desktop\ght\IMG_20220902_092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82886"/>
            <a:ext cx="4546476" cy="256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Логопед</a:t>
            </a:r>
            <a:r>
              <a:rPr lang="ru-RU" dirty="0"/>
              <a:t> </a:t>
            </a:r>
            <a:endParaRPr lang="ru-RU" dirty="0" smtClean="0"/>
          </a:p>
          <a:p>
            <a:pPr marL="45720" indent="0"/>
            <a:r>
              <a:rPr lang="ru-RU" dirty="0" smtClean="0"/>
              <a:t> осуществляет коррекцию </a:t>
            </a:r>
            <a:r>
              <a:rPr lang="ru-RU" dirty="0"/>
              <a:t>имеющихся речевых нарушений у </a:t>
            </a:r>
            <a:r>
              <a:rPr lang="ru-RU" dirty="0" smtClean="0"/>
              <a:t>ребенка (наличие рекомендаций в заключении ПМПК)</a:t>
            </a:r>
          </a:p>
          <a:p>
            <a:pPr marL="45720" indent="0"/>
            <a:r>
              <a:rPr lang="ru-RU" dirty="0" smtClean="0"/>
              <a:t> консультирует родителей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55847"/>
            <a:ext cx="8784976" cy="1054394"/>
          </a:xfrm>
        </p:spPr>
        <p:txBody>
          <a:bodyPr/>
          <a:lstStyle/>
          <a:p>
            <a:r>
              <a:rPr lang="ru-RU" dirty="0" smtClean="0"/>
              <a:t>Коррекционная деятельность в ДОУ</a:t>
            </a:r>
            <a:endParaRPr lang="ru-RU" dirty="0"/>
          </a:p>
        </p:txBody>
      </p:sp>
      <p:pic>
        <p:nvPicPr>
          <p:cNvPr id="4" name="Picture 2" descr="C:\Users\Kseniya\Desktop\4554cf0274f573d7dfe135aecba2c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263908" cy="29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393356" cy="4209647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Психолог</a:t>
            </a:r>
            <a:r>
              <a:rPr lang="ru-RU" dirty="0"/>
              <a:t> оказывает помощь родителям и детям по следующим </a:t>
            </a:r>
            <a:r>
              <a:rPr lang="ru-RU" dirty="0" smtClean="0"/>
              <a:t>вопросам: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 smtClean="0"/>
              <a:t>выявление </a:t>
            </a:r>
            <a:r>
              <a:rPr lang="ru-RU" dirty="0"/>
              <a:t>уровня психологического развития ребенка</a:t>
            </a:r>
          </a:p>
          <a:p>
            <a:r>
              <a:rPr lang="ru-RU" dirty="0" smtClean="0"/>
              <a:t>укрепление </a:t>
            </a:r>
            <a:r>
              <a:rPr lang="ru-RU" dirty="0"/>
              <a:t>психического здоровья</a:t>
            </a:r>
          </a:p>
          <a:p>
            <a:r>
              <a:rPr lang="ru-RU" dirty="0"/>
              <a:t>о</a:t>
            </a:r>
            <a:r>
              <a:rPr lang="ru-RU" dirty="0" smtClean="0"/>
              <a:t>птимизация </a:t>
            </a:r>
            <a:r>
              <a:rPr lang="ru-RU" dirty="0"/>
              <a:t>детско-родительских отношений</a:t>
            </a:r>
          </a:p>
          <a:p>
            <a:r>
              <a:rPr lang="ru-RU" dirty="0" smtClean="0"/>
              <a:t>поведенческие </a:t>
            </a:r>
            <a:r>
              <a:rPr lang="ru-RU" dirty="0"/>
              <a:t>проблемы</a:t>
            </a:r>
          </a:p>
          <a:p>
            <a:r>
              <a:rPr lang="ru-RU" dirty="0"/>
              <a:t>с</a:t>
            </a:r>
            <a:r>
              <a:rPr lang="ru-RU" dirty="0" smtClean="0"/>
              <a:t>емейная психология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5847"/>
            <a:ext cx="8856984" cy="1054394"/>
          </a:xfrm>
        </p:spPr>
        <p:txBody>
          <a:bodyPr/>
          <a:lstStyle/>
          <a:p>
            <a:r>
              <a:rPr lang="ru-RU" dirty="0" smtClean="0"/>
              <a:t>Коррекционная деятельность в ДОУ</a:t>
            </a:r>
            <a:endParaRPr lang="ru-RU" dirty="0"/>
          </a:p>
        </p:txBody>
      </p:sp>
      <p:pic>
        <p:nvPicPr>
          <p:cNvPr id="10242" name="Picture 2" descr="C:\Users\Kseniya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5603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индивидуальное консультирование</a:t>
            </a:r>
          </a:p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родительские собрания</a:t>
            </a:r>
          </a:p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демонстрация занятий 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приемов взаимодействия с детьми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домашние задания</a:t>
            </a:r>
          </a:p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Дистанционные формы взаимодействия</a:t>
            </a:r>
          </a:p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Совместные мероприятия группы и ДОУ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3" descr="C:\Users\Kseniya\Desktop\2250387015737520e0a33d0.31177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53858" cy="251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568952" cy="41763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настоящее время в результате раннего выявления нарушения слуха появилась потребность в организации ранней психолого-педагогической помощи детям и их семье.</a:t>
            </a:r>
          </a:p>
          <a:p>
            <a:r>
              <a:rPr lang="ru-RU" sz="2400" dirty="0" smtClean="0"/>
              <a:t>В МДОУ «Детский сад № 130» с 2006 г. созданы условия для воспитания и обучения детей с нарушением слуха в группах комбинированной направленности</a:t>
            </a:r>
            <a:endParaRPr lang="ru-RU" sz="2400" dirty="0"/>
          </a:p>
        </p:txBody>
      </p:sp>
      <p:pic>
        <p:nvPicPr>
          <p:cNvPr id="1026" name="Picture 2" descr="C:\Users\Kseniya\Desktop\audiologicheskiy-skrining-novorozhdenny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81" y="3212976"/>
            <a:ext cx="4505165" cy="33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Сопровождение семей осуществляется в условиях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896544"/>
          </a:xfrm>
        </p:spPr>
        <p:txBody>
          <a:bodyPr anchor="t">
            <a:normAutofit fontScale="85000" lnSpcReduction="20000"/>
          </a:bodyPr>
          <a:lstStyle/>
          <a:p>
            <a:r>
              <a:rPr lang="ru-RU" sz="2400" dirty="0" smtClean="0"/>
              <a:t>Ранняя коррекционно-педагогическая помощь позволяет ребенку с нарушенным слухом достичь уровня развития </a:t>
            </a:r>
            <a:r>
              <a:rPr lang="ru-RU" sz="2400" dirty="0" err="1" smtClean="0"/>
              <a:t>норморазвивающихся</a:t>
            </a:r>
            <a:r>
              <a:rPr lang="ru-RU" sz="2400" dirty="0" smtClean="0"/>
              <a:t> сверстников.</a:t>
            </a:r>
          </a:p>
          <a:p>
            <a:r>
              <a:rPr lang="ru-RU" sz="2400" dirty="0" smtClean="0"/>
              <a:t>Дети легче адаптируются к условиям ДОУ.</a:t>
            </a:r>
          </a:p>
          <a:p>
            <a:r>
              <a:rPr lang="ru-RU" sz="2400" dirty="0" smtClean="0"/>
              <a:t>Повышаются шансы успешной адаптации детей-инвалидов и их семей к общественной жизни.</a:t>
            </a:r>
          </a:p>
          <a:p>
            <a:r>
              <a:rPr lang="ru-RU" sz="2400" dirty="0" smtClean="0"/>
              <a:t>Для родителей, воспитывающих детей с ОВЗ, сотрудничество расширяет представление о собственной компетентности, придает уверенность в своих силах, способствует пониманию своих возможностей и компенсаторных возможностей ребенка, активному участию в процессе обучения и воспитания, помогает родителю и ребенку адекватно взаимодействовать друг с другом.</a:t>
            </a:r>
          </a:p>
          <a:p>
            <a:r>
              <a:rPr lang="ru-RU" sz="2400" dirty="0" smtClean="0"/>
              <a:t>Для специалистов и педагогов установление отношений сотрудничества с родителями повышает эффективность и результативность деятельности.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взаимодействия ДОУ с семьей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564904"/>
            <a:ext cx="8218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Благодарим за внимание!</a:t>
            </a:r>
            <a:endParaRPr lang="ru-RU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1520" y="1719072"/>
            <a:ext cx="5256584" cy="22859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По локализации нарушения различают два вида потери слуха: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1"/>
                </a:solidFill>
              </a:rPr>
              <a:t>Кондуктивная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 smtClean="0"/>
              <a:t>   нарушено  наружное ухо, барабанная перепонка или слуховые косточки среднего уха.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4365104"/>
            <a:ext cx="5400600" cy="1152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Сенсоневральная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  нарушение внутреннего уха (улитки) </a:t>
            </a:r>
          </a:p>
          <a:p>
            <a:pPr>
              <a:buNone/>
            </a:pPr>
            <a:r>
              <a:rPr lang="ru-RU" dirty="0" smtClean="0"/>
              <a:t>   или слухового нерва.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знать о слуховой недостаточности</a:t>
            </a:r>
            <a:endParaRPr lang="ru-RU" dirty="0"/>
          </a:p>
        </p:txBody>
      </p:sp>
      <p:pic>
        <p:nvPicPr>
          <p:cNvPr id="1027" name="Picture 3" descr="D:\Сурдопедагогика\Photo_2017_524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372646" cy="1872208"/>
          </a:xfrm>
          <a:prstGeom prst="rect">
            <a:avLst/>
          </a:prstGeom>
          <a:noFill/>
        </p:spPr>
      </p:pic>
      <p:pic>
        <p:nvPicPr>
          <p:cNvPr id="1028" name="Picture 4" descr="D:\Сурдопедагогика\3c9b2e39784032c24dcc7e68709a5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38437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00012"/>
          </a:xfrm>
        </p:spPr>
        <p:txBody>
          <a:bodyPr>
            <a:normAutofit/>
          </a:bodyPr>
          <a:lstStyle/>
          <a:p>
            <a:r>
              <a:rPr lang="ru-RU" dirty="0" smtClean="0"/>
              <a:t>два вида недостаточности слуховой функции: </a:t>
            </a:r>
            <a:r>
              <a:rPr lang="ru-RU" b="1" dirty="0" smtClean="0">
                <a:solidFill>
                  <a:schemeClr val="accent1"/>
                </a:solidFill>
              </a:rPr>
              <a:t>глухота и тугоухость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Глухота</a:t>
            </a:r>
            <a:r>
              <a:rPr lang="ru-RU" dirty="0" smtClean="0"/>
              <a:t> – снижение слуха, при котором невозможно самостоятельное овладение речью даже с использованием слуховых аппаратов.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Тугоухость</a:t>
            </a:r>
            <a:r>
              <a:rPr lang="ru-RU" dirty="0" smtClean="0"/>
              <a:t> (</a:t>
            </a:r>
            <a:r>
              <a:rPr lang="ru-RU" dirty="0" err="1" smtClean="0"/>
              <a:t>сенсоневральная</a:t>
            </a:r>
            <a:r>
              <a:rPr lang="ru-RU" dirty="0" smtClean="0"/>
              <a:t> и </a:t>
            </a:r>
            <a:r>
              <a:rPr lang="ru-RU" dirty="0" err="1" smtClean="0"/>
              <a:t>кондуктивная</a:t>
            </a:r>
            <a:r>
              <a:rPr lang="ru-RU" dirty="0" smtClean="0"/>
              <a:t>)-</a:t>
            </a:r>
          </a:p>
          <a:p>
            <a:pPr marL="45720" indent="0">
              <a:buNone/>
            </a:pPr>
            <a:r>
              <a:rPr lang="ru-RU" dirty="0" smtClean="0"/>
              <a:t>снижение слуха разной степени,</a:t>
            </a:r>
          </a:p>
          <a:p>
            <a:pPr marL="45720" indent="0">
              <a:buNone/>
            </a:pPr>
            <a:r>
              <a:rPr lang="ru-RU" dirty="0" smtClean="0"/>
              <a:t>при котором возможно </a:t>
            </a:r>
          </a:p>
          <a:p>
            <a:pPr marL="45720" indent="0">
              <a:buNone/>
            </a:pPr>
            <a:r>
              <a:rPr lang="ru-RU" dirty="0" smtClean="0"/>
              <a:t>частичное овладение речью.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знать о слуховой недостаточности</a:t>
            </a:r>
            <a:endParaRPr lang="ru-RU" dirty="0"/>
          </a:p>
        </p:txBody>
      </p:sp>
      <p:pic>
        <p:nvPicPr>
          <p:cNvPr id="4098" name="Picture 2" descr="C:\Users\Kseniya\Desktop\audiologicheskiy_skrining_novorozhdennyk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6744"/>
            <a:ext cx="4026024" cy="26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соответствии с Международной классификацией средняя потеря слуха определяется в области частот 500, 1000, 2000Гц.</a:t>
            </a:r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1-я степень тугоухости </a:t>
            </a:r>
            <a:r>
              <a:rPr lang="ru-RU" b="1" dirty="0" smtClean="0"/>
              <a:t>—</a:t>
            </a:r>
            <a:r>
              <a:rPr lang="ru-RU" dirty="0" smtClean="0"/>
              <a:t> снижение слуха составляет 25-40 дБ. Трудности восприятия тихих звуков: шелест листьев, шепот.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2-я степень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— 40-55 дБ. Трудно воспринимать тихую речь, звонок.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3-я степень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— 55-70 дБ. Трудности восприятия речи нормальной громкости.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4-я степень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— 70-90 дБ. Не воспринимают громкую речь, музыку, лай собаки.</a:t>
            </a:r>
          </a:p>
          <a:p>
            <a:r>
              <a:rPr lang="ru-RU" dirty="0" smtClean="0"/>
              <a:t>Снижение слуха более 90 дБ определяется как глухота.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МЕЖДУНАРОДНАЯ КЛАССИФИКАЦИЯ НАРУШЕНИЙ СЛУХА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3222" y="1783614"/>
            <a:ext cx="4163005" cy="258148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Слуховые аппараты </a:t>
            </a:r>
            <a:r>
              <a:rPr lang="ru-RU" dirty="0" smtClean="0"/>
              <a:t>заушного типа и костной проводимости</a:t>
            </a:r>
          </a:p>
          <a:p>
            <a:pPr>
              <a:buNone/>
            </a:pPr>
            <a:r>
              <a:rPr lang="ru-RU" dirty="0" smtClean="0"/>
              <a:t>   Рекомендованы для детей с тугоухостью.</a:t>
            </a:r>
          </a:p>
          <a:p>
            <a:pPr>
              <a:buNone/>
            </a:pPr>
            <a:r>
              <a:rPr lang="ru-RU" dirty="0" smtClean="0"/>
              <a:t>  Малоэффективны для детей с глухотой.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16227" y="4365103"/>
            <a:ext cx="4476253" cy="212407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chemeClr val="accent1"/>
                </a:solidFill>
              </a:rPr>
              <a:t>Кохлеарный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имплант</a:t>
            </a:r>
            <a:endParaRPr lang="ru-RU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   Рекомендован </a:t>
            </a:r>
            <a:r>
              <a:rPr lang="ru-RU" b="1" dirty="0" smtClean="0"/>
              <a:t>только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для детей </a:t>
            </a:r>
            <a:r>
              <a:rPr lang="ru-RU" dirty="0"/>
              <a:t>с </a:t>
            </a:r>
            <a:r>
              <a:rPr lang="ru-RU" dirty="0" smtClean="0"/>
              <a:t>глухотой.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</a:t>
            </a:r>
            <a:r>
              <a:rPr lang="ru-RU" dirty="0" err="1" smtClean="0"/>
              <a:t>слухопротезирования</a:t>
            </a:r>
            <a:endParaRPr lang="ru-RU" dirty="0"/>
          </a:p>
        </p:txBody>
      </p:sp>
      <p:pic>
        <p:nvPicPr>
          <p:cNvPr id="5122" name="Picture 2" descr="C:\Users\Kseniya\Desktop\pont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2311135"/>
            <a:ext cx="2388984" cy="18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seniya\Desktop\baby-hearing-aids-happy-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26" y="1700958"/>
            <a:ext cx="2534765" cy="18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seniya\Desktop\unnamed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8766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37626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 smtClean="0"/>
              <a:t>Сурдологический</a:t>
            </a:r>
            <a:r>
              <a:rPr lang="ru-RU" sz="2400" dirty="0" smtClean="0"/>
              <a:t> центр</a:t>
            </a:r>
          </a:p>
          <a:p>
            <a:r>
              <a:rPr lang="ru-RU" sz="2400" dirty="0" smtClean="0"/>
              <a:t>Перинатальный центр</a:t>
            </a:r>
          </a:p>
          <a:p>
            <a:r>
              <a:rPr lang="ru-RU" sz="2400" dirty="0" smtClean="0"/>
              <a:t>Социальные службы </a:t>
            </a:r>
          </a:p>
          <a:p>
            <a:r>
              <a:rPr lang="ru-RU" sz="2400" dirty="0" smtClean="0"/>
              <a:t>ПМПК</a:t>
            </a:r>
          </a:p>
          <a:p>
            <a:r>
              <a:rPr lang="ru-RU" sz="2400" dirty="0" smtClean="0"/>
              <a:t>Родители</a:t>
            </a:r>
          </a:p>
          <a:p>
            <a:r>
              <a:rPr lang="ru-RU" sz="2400" dirty="0" smtClean="0"/>
              <a:t>Другие специалисты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Информирование семей</a:t>
            </a:r>
            <a:endParaRPr lang="ru-RU" dirty="0"/>
          </a:p>
        </p:txBody>
      </p:sp>
      <p:pic>
        <p:nvPicPr>
          <p:cNvPr id="2050" name="Picture 2" descr="C:\Users\Kseniya\Desktop\unname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15431"/>
            <a:ext cx="4208356" cy="25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seniya\Desktop\8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3600400" cy="239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Факторы успешного речевого развития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детей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 нарушениями слуха</a:t>
            </a:r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Раннее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выявление нарушений слуховой функции у детей</a:t>
            </a:r>
          </a:p>
          <a:p>
            <a:pPr marL="342900" indent="-342900" eaLnBrk="0" hangingPunct="0"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Слухопротезирование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в раннем возрасте</a:t>
            </a:r>
          </a:p>
          <a:p>
            <a:pPr marL="341313" indent="-34131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слухоречевой среды</a:t>
            </a:r>
          </a:p>
          <a:p>
            <a:pPr marL="342900" indent="-342900" eaLnBrk="0" hangingPunct="0"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Droid Sans Fallback"/>
                <a:cs typeface="Times New Roman" pitchFamily="18" charset="0"/>
              </a:rPr>
              <a:t>условий для качественной коррекции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Естественная слухоречевая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среда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sad03\Desktop\ght\0cm5gQiL5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2808312" cy="3744416"/>
          </a:xfrm>
          <a:prstGeom prst="rect">
            <a:avLst/>
          </a:prstGeom>
          <a:noFill/>
        </p:spPr>
      </p:pic>
      <p:pic>
        <p:nvPicPr>
          <p:cNvPr id="1027" name="Picture 3" descr="C:\Users\Dsad03\Desktop\ght\WUX8Damas6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76872"/>
            <a:ext cx="2808312" cy="3744416"/>
          </a:xfrm>
          <a:prstGeom prst="rect">
            <a:avLst/>
          </a:prstGeom>
          <a:noFill/>
        </p:spPr>
      </p:pic>
      <p:pic>
        <p:nvPicPr>
          <p:cNvPr id="1029" name="Picture 5" descr="C:\Users\Dsad03\Desktop\ght\HvU4ytjim9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64</TotalTime>
  <Words>682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Сетка</vt:lpstr>
      <vt:lpstr> Особенности организации работы по воспитанию и обучению детей с нарушениями слуха в группах комбинированной направленности     Ярославль, 2022</vt:lpstr>
      <vt:lpstr>Презентация PowerPoint</vt:lpstr>
      <vt:lpstr>Что нужно знать о слуховой недостаточности</vt:lpstr>
      <vt:lpstr>Что нужно знать о слуховой недостаточности</vt:lpstr>
      <vt:lpstr>МЕЖДУНАРОДНАЯ КЛАССИФИКАЦИЯ НАРУШЕНИЙ СЛУХА</vt:lpstr>
      <vt:lpstr>Виды слухопротезирования</vt:lpstr>
      <vt:lpstr>Информирование семей</vt:lpstr>
      <vt:lpstr>Факторы успешного речевого развития  детей с нарушениями слуха</vt:lpstr>
      <vt:lpstr>Естественная слухоречевая среда</vt:lpstr>
      <vt:lpstr>Особенности организации  Развивающей предметно – пространственной среды</vt:lpstr>
      <vt:lpstr>Материально-технические условия</vt:lpstr>
      <vt:lpstr>Участники образовательного процесса</vt:lpstr>
      <vt:lpstr>Совместная деятельность детей</vt:lpstr>
      <vt:lpstr>Коррекционная деятельность в ДОУ</vt:lpstr>
      <vt:lpstr>Виды занятий сурдопедагога</vt:lpstr>
      <vt:lpstr>Содержание коррекционно-развивающей работы</vt:lpstr>
      <vt:lpstr>Коррекционная деятельность в ДОУ</vt:lpstr>
      <vt:lpstr>Коррекционная деятельность в ДОУ</vt:lpstr>
      <vt:lpstr>Взаимодействие с родителями</vt:lpstr>
      <vt:lpstr>Сопровождение семей осуществляется в условиях</vt:lpstr>
      <vt:lpstr>Роль взаимодействия ДОУ с семьей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детей раннего возраста с нарушением слуха</dc:title>
  <dc:creator>Пользователь</dc:creator>
  <cp:lastModifiedBy>О.В. Иерусалимцева</cp:lastModifiedBy>
  <cp:revision>88</cp:revision>
  <dcterms:created xsi:type="dcterms:W3CDTF">2021-04-12T07:52:58Z</dcterms:created>
  <dcterms:modified xsi:type="dcterms:W3CDTF">2022-09-29T10:27:46Z</dcterms:modified>
</cp:coreProperties>
</file>