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7" r:id="rId5"/>
    <p:sldId id="268" r:id="rId6"/>
    <p:sldId id="269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A1EC6-074E-4B15-A6B5-61EAD10FF55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E333-CBD9-4152-82A7-65007658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4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E333-CBD9-4152-82A7-65007658F2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0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E333-CBD9-4152-82A7-65007658F2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6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6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7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8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9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2500"/>
            <a:ext cx="9144000" cy="304799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Работа </a:t>
            </a:r>
            <a:r>
              <a:rPr lang="ru-RU" sz="4000" dirty="0" smtClean="0">
                <a:latin typeface="+mn-lt"/>
              </a:rPr>
              <a:t>регионального методического объединения 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учителей-логопедов школ 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Ярославской области в </a:t>
            </a:r>
            <a:r>
              <a:rPr lang="ru-RU" sz="4000" dirty="0" smtClean="0">
                <a:latin typeface="+mn-lt"/>
              </a:rPr>
              <a:t>2022 </a:t>
            </a:r>
            <a:r>
              <a:rPr lang="ru-RU" sz="4000" dirty="0">
                <a:latin typeface="+mn-lt"/>
              </a:rPr>
              <a:t>году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1050" y="4133850"/>
            <a:ext cx="3276600" cy="11239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Г</a:t>
            </a:r>
            <a:r>
              <a:rPr lang="ru-RU" dirty="0">
                <a:latin typeface="+mn-lt"/>
              </a:rPr>
              <a:t>АУ ДПО ЯО ИРО</a:t>
            </a:r>
          </a:p>
          <a:p>
            <a:r>
              <a:rPr lang="ru-RU" dirty="0"/>
              <a:t>Ст. преподаватель КИО Отрошко Г.В. </a:t>
            </a:r>
          </a:p>
        </p:txBody>
      </p:sp>
    </p:spTree>
    <p:extLst>
      <p:ext uri="{BB962C8B-B14F-4D97-AF65-F5344CB8AC3E}">
        <p14:creationId xmlns:p14="http://schemas.microsoft.com/office/powerpoint/2010/main" val="10989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РМО учителей-логопедов </a:t>
            </a:r>
            <a:r>
              <a:rPr lang="ru-RU" dirty="0" smtClean="0"/>
              <a:t>школ </a:t>
            </a:r>
            <a:r>
              <a:rPr lang="ru-RU" dirty="0"/>
              <a:t>ЯО работает </a:t>
            </a:r>
            <a:r>
              <a:rPr lang="ru-RU" dirty="0" smtClean="0"/>
              <a:t>пять лет</a:t>
            </a:r>
            <a:endParaRPr lang="ru-RU" dirty="0"/>
          </a:p>
          <a:p>
            <a:r>
              <a:rPr lang="ru-RU" dirty="0"/>
              <a:t>В состав РМО входят учителя-логопеды, работающие в </a:t>
            </a:r>
            <a:r>
              <a:rPr lang="ru-RU" dirty="0" smtClean="0"/>
              <a:t>общеобразовательных организациях Ярославской </a:t>
            </a:r>
            <a:r>
              <a:rPr lang="ru-RU" dirty="0"/>
              <a:t>области. </a:t>
            </a:r>
          </a:p>
          <a:p>
            <a:r>
              <a:rPr lang="ru-RU" dirty="0"/>
              <a:t>В состав РМО учителей-логопедов входят районные и городские методические объединения: • Ярославля • Ростова • Гаврилов-Яма • Рыбинска • Углича • Переславля-Залесского • Ярославского, Рыбинского, </a:t>
            </a:r>
            <a:r>
              <a:rPr lang="ru-RU" dirty="0" err="1"/>
              <a:t>Тутаевского</a:t>
            </a:r>
            <a:r>
              <a:rPr lang="ru-RU" dirty="0"/>
              <a:t>, Гаврилов-Ямского, Ростовского, </a:t>
            </a:r>
            <a:r>
              <a:rPr lang="ru-RU" dirty="0" err="1"/>
              <a:t>Переславского</a:t>
            </a:r>
            <a:r>
              <a:rPr lang="ru-RU" dirty="0"/>
              <a:t> муниципальных районов области. </a:t>
            </a:r>
          </a:p>
          <a:p>
            <a:r>
              <a:rPr lang="ru-RU" dirty="0"/>
              <a:t>Не представлены: • Пошехонский МР • </a:t>
            </a:r>
            <a:r>
              <a:rPr lang="ru-RU" dirty="0" err="1"/>
              <a:t>Любимский</a:t>
            </a:r>
            <a:r>
              <a:rPr lang="ru-RU" dirty="0"/>
              <a:t> МР • </a:t>
            </a:r>
            <a:r>
              <a:rPr lang="ru-RU" dirty="0" err="1"/>
              <a:t>Некоузский</a:t>
            </a:r>
            <a:r>
              <a:rPr lang="ru-RU" dirty="0"/>
              <a:t> МР • Первомайский МР • Борисоглебский МР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0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6280" y="1036320"/>
            <a:ext cx="6015596" cy="42294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За </a:t>
            </a:r>
            <a:r>
              <a:rPr lang="ru-RU" sz="8000" dirty="0" smtClean="0"/>
              <a:t>2022 </a:t>
            </a:r>
            <a:r>
              <a:rPr lang="ru-RU" sz="8000" dirty="0"/>
              <a:t>г. в рамках работы наши специалисты РМО провели </a:t>
            </a:r>
            <a:r>
              <a:rPr lang="ru-RU" sz="8000" dirty="0" smtClean="0"/>
              <a:t>10 мероприятий </a:t>
            </a:r>
            <a:r>
              <a:rPr lang="ru-RU" sz="8000" dirty="0"/>
              <a:t>регионального уровня:</a:t>
            </a:r>
          </a:p>
          <a:p>
            <a:r>
              <a:rPr lang="ru-RU" sz="8000" dirty="0" err="1" smtClean="0"/>
              <a:t>вебинары</a:t>
            </a:r>
            <a:endParaRPr lang="ru-RU" sz="8000" dirty="0"/>
          </a:p>
          <a:p>
            <a:r>
              <a:rPr lang="ru-RU" sz="8000" dirty="0" smtClean="0"/>
              <a:t>стажировки </a:t>
            </a:r>
            <a:r>
              <a:rPr lang="ru-RU" sz="8000" dirty="0"/>
              <a:t>обучающихся по программам </a:t>
            </a:r>
          </a:p>
          <a:p>
            <a:r>
              <a:rPr lang="ru-RU" sz="8000" dirty="0"/>
              <a:t>мастер-классы ведущих </a:t>
            </a:r>
            <a:r>
              <a:rPr lang="ru-RU" sz="8000" dirty="0" smtClean="0"/>
              <a:t>учителей-логопедов ДОУ</a:t>
            </a:r>
            <a:endParaRPr lang="ru-RU" sz="8000" dirty="0"/>
          </a:p>
          <a:p>
            <a:r>
              <a:rPr lang="ru-RU" sz="8000" dirty="0" smtClean="0"/>
              <a:t>конкурсы</a:t>
            </a:r>
          </a:p>
          <a:p>
            <a:r>
              <a:rPr lang="ru-RU" sz="8000" dirty="0" smtClean="0"/>
              <a:t>деловые </a:t>
            </a:r>
            <a:r>
              <a:rPr lang="ru-RU" sz="8000" dirty="0" smtClean="0"/>
              <a:t>игры</a:t>
            </a:r>
            <a:endParaRPr lang="ru-RU" sz="8000" dirty="0"/>
          </a:p>
          <a:p>
            <a:pPr marL="0" indent="0">
              <a:buNone/>
            </a:pPr>
            <a:r>
              <a:rPr lang="ru-RU" sz="8000" dirty="0"/>
              <a:t>Участники:</a:t>
            </a:r>
          </a:p>
          <a:p>
            <a:r>
              <a:rPr lang="ru-RU" sz="8000" dirty="0" smtClean="0"/>
              <a:t>учителя-логопеды общеобразовательных организаций региона </a:t>
            </a:r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endParaRPr lang="ru-RU" sz="8000" dirty="0"/>
          </a:p>
          <a:p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endParaRPr lang="ru-RU" sz="8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14400"/>
            <a:ext cx="5181600" cy="5196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6" y="1046004"/>
            <a:ext cx="2809875" cy="2105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3" y="1493926"/>
            <a:ext cx="2233224" cy="2233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67" y="3569495"/>
            <a:ext cx="3034359" cy="2275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396671"/>
            <a:ext cx="2670173" cy="20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частности: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497694"/>
            <a:ext cx="2809073" cy="158244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47" y="2997026"/>
            <a:ext cx="3320935" cy="1870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7" y="4258448"/>
            <a:ext cx="2383174" cy="204158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838200" y="1929243"/>
            <a:ext cx="5181600" cy="4351338"/>
          </a:xfrm>
        </p:spPr>
        <p:txBody>
          <a:bodyPr/>
          <a:lstStyle/>
          <a:p>
            <a:r>
              <a:rPr lang="ru-RU" dirty="0"/>
              <a:t>Семинар по теме "Игровые технологии в обучении детей с тяжелыми нарушениями </a:t>
            </a:r>
            <a:r>
              <a:rPr lang="ru-RU" dirty="0" smtClean="0"/>
              <a:t>речи«</a:t>
            </a:r>
          </a:p>
          <a:p>
            <a:r>
              <a:rPr lang="ru-RU" dirty="0" smtClean="0"/>
              <a:t>Стажерский </a:t>
            </a:r>
            <a:r>
              <a:rPr lang="ru-RU" dirty="0"/>
              <a:t>семинар по теме "Логопед общеобразовательной </a:t>
            </a:r>
            <a:r>
              <a:rPr lang="ru-RU" dirty="0" smtClean="0"/>
              <a:t>школы«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23" y="1459511"/>
            <a:ext cx="2272735" cy="17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принимали участие 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Конференциях всероссийского уровня </a:t>
            </a:r>
          </a:p>
          <a:p>
            <a:r>
              <a:rPr lang="ru-RU" dirty="0" smtClean="0"/>
              <a:t>Конференциях межрегионального уровня</a:t>
            </a:r>
          </a:p>
          <a:p>
            <a:r>
              <a:rPr lang="ru-RU" dirty="0" smtClean="0"/>
              <a:t>Ярмарке в Ростове</a:t>
            </a:r>
          </a:p>
          <a:p>
            <a:r>
              <a:rPr lang="ru-RU" dirty="0" smtClean="0"/>
              <a:t>Обучающих семинарах известных российских специалистов</a:t>
            </a:r>
          </a:p>
          <a:p>
            <a:r>
              <a:rPr lang="ru-RU" dirty="0" smtClean="0"/>
              <a:t>Декаде </a:t>
            </a:r>
            <a:r>
              <a:rPr lang="ru-RU" dirty="0" err="1" smtClean="0"/>
              <a:t>инклюзивуного</a:t>
            </a:r>
            <a:r>
              <a:rPr lang="ru-RU" dirty="0" smtClean="0"/>
              <a:t> образования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191557"/>
              </p:ext>
            </p:extLst>
          </p:nvPr>
        </p:nvGraphicFramePr>
        <p:xfrm>
          <a:off x="6725355" y="4211701"/>
          <a:ext cx="2609490" cy="180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476815" imgH="3790836" progId="Acrobat.Document.DC">
                  <p:embed/>
                </p:oleObj>
              </mc:Choice>
              <mc:Fallback>
                <p:oleObj name="Acrobat Document" r:id="rId3" imgW="5476815" imgH="37908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5355" y="4211701"/>
                        <a:ext cx="2609490" cy="1806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61" y="913468"/>
            <a:ext cx="1827772" cy="2583761"/>
          </a:xfrm>
          <a:prstGeom prst="rect">
            <a:avLst/>
          </a:prstGeom>
        </p:spPr>
      </p:pic>
      <p:pic>
        <p:nvPicPr>
          <p:cNvPr id="11" name="Объект 4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80" y="1537543"/>
            <a:ext cx="3365151" cy="227855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24" y="3271451"/>
            <a:ext cx="2356555" cy="31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861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Значимой формой взаимодействия в рамках РМО  стала работа группы </a:t>
            </a:r>
            <a:r>
              <a:rPr lang="ru-RU" dirty="0" err="1" smtClean="0"/>
              <a:t>вконтакте</a:t>
            </a:r>
            <a:r>
              <a:rPr lang="ru-RU" dirty="0" smtClean="0"/>
              <a:t> «Логопедический </a:t>
            </a:r>
            <a:r>
              <a:rPr lang="ru-RU" dirty="0" err="1" smtClean="0"/>
              <a:t>митап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группе зарегистрировано и принимают участие более 60 школьных логопедов</a:t>
            </a:r>
          </a:p>
          <a:p>
            <a:r>
              <a:rPr lang="ru-RU" dirty="0" smtClean="0"/>
              <a:t>Посредством этой формы взаимодействия проводятся региональные конкурсы сообществ, деловые игры</a:t>
            </a:r>
          </a:p>
          <a:p>
            <a:r>
              <a:rPr lang="ru-RU" dirty="0" smtClean="0"/>
              <a:t>Участники группы стали общественным жюри регионального этапа Всероссийского конкурса «Учитель-дефектолог России» - 2022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32000"/>
            <a:ext cx="2359371" cy="17901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57886" y="2085548"/>
            <a:ext cx="2593847" cy="1683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27" y="2747945"/>
            <a:ext cx="2442628" cy="22255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8" y="4538107"/>
            <a:ext cx="2399753" cy="1638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86" y="4242496"/>
            <a:ext cx="2268101" cy="21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Приняли участие в публикациях: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89" y="2292615"/>
            <a:ext cx="2564001" cy="35466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40" y="2292615"/>
            <a:ext cx="2428441" cy="35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2" descr="https://thumb.tildacdn.com/tild3966-3665-4733-a166-323934663639/-/resize/160x/-/format/webp/-2021.JPG"/>
          <p:cNvSpPr>
            <a:spLocks noChangeAspect="1" noChangeArrowheads="1"/>
          </p:cNvSpPr>
          <p:nvPr/>
        </p:nvSpPr>
        <p:spPr bwMode="auto">
          <a:xfrm flipH="1">
            <a:off x="460375" y="-1838713"/>
            <a:ext cx="1999046" cy="19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humb.tildacdn.com/tild3966-3665-4733-a166-323934663639/-/resize/160x/-/format/webp/-20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053ADEA-1D04-4B85-9094-D724D092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Мы продолжаем.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Присоединяйтесь!</a:t>
            </a:r>
          </a:p>
        </p:txBody>
      </p:sp>
    </p:spTree>
    <p:extLst>
      <p:ext uri="{BB962C8B-B14F-4D97-AF65-F5344CB8AC3E}">
        <p14:creationId xmlns:p14="http://schemas.microsoft.com/office/powerpoint/2010/main" val="459619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218</Words>
  <Application>Microsoft Office PowerPoint</Application>
  <PresentationFormat>Широкоэкранный</PresentationFormat>
  <Paragraphs>44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Adobe Acrobat Document</vt:lpstr>
      <vt:lpstr>Работа регионального методического объединения  учителей-логопедов школ  Ярославской области в 2022 году </vt:lpstr>
      <vt:lpstr>Презентация PowerPoint</vt:lpstr>
      <vt:lpstr>Презентация PowerPoint</vt:lpstr>
      <vt:lpstr>В частности: </vt:lpstr>
      <vt:lpstr>Мы принимали участие в: </vt:lpstr>
      <vt:lpstr>Значимой формой взаимодействия в рамках РМО  стала работа группы вконтакте «Логопедический митап»</vt:lpstr>
      <vt:lpstr>Приняли участие в публикациях: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региональных методических объединений  учителей-дефектологов (олигофренопедагогов) и учителей-логопедов  Ярославской области в 2021 году </dc:title>
  <dc:creator>Галина Валерьевна Отрошко</dc:creator>
  <cp:lastModifiedBy>Пользователь</cp:lastModifiedBy>
  <cp:revision>21</cp:revision>
  <dcterms:created xsi:type="dcterms:W3CDTF">2021-12-27T10:19:23Z</dcterms:created>
  <dcterms:modified xsi:type="dcterms:W3CDTF">2022-12-29T06:55:01Z</dcterms:modified>
</cp:coreProperties>
</file>