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7" r:id="rId3"/>
    <p:sldId id="295" r:id="rId4"/>
    <p:sldId id="297" r:id="rId5"/>
    <p:sldId id="278" r:id="rId6"/>
    <p:sldId id="302" r:id="rId7"/>
    <p:sldId id="274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9" r:id="rId24"/>
    <p:sldId id="300" r:id="rId25"/>
    <p:sldId id="293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76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49C3E-1CBD-4879-8CB7-2473C41884ED}" type="doc">
      <dgm:prSet loTypeId="urn:microsoft.com/office/officeart/2005/8/layout/arrow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94FBC78-1846-4E33-AB17-139EAB99D80B}">
      <dgm:prSet phldrT="[Текст]" custT="1"/>
      <dgm:spPr>
        <a:ln>
          <a:solidFill>
            <a:srgbClr val="336699"/>
          </a:solidFill>
        </a:ln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Легкие когнитивные нарушения</a:t>
          </a:r>
        </a:p>
        <a:p>
          <a:r>
            <a:rPr lang="ru-RU" sz="1600" dirty="0"/>
            <a:t>Задержки речевого развития</a:t>
          </a:r>
        </a:p>
        <a:p>
          <a:r>
            <a:rPr lang="ru-RU" sz="1600" dirty="0"/>
            <a:t>Задержки психического развития</a:t>
          </a:r>
        </a:p>
        <a:p>
          <a:r>
            <a:rPr lang="ru-RU" sz="1600" dirty="0"/>
            <a:t>Парциальный когнитивный дефицит</a:t>
          </a:r>
        </a:p>
        <a:p>
          <a:r>
            <a:rPr lang="ru-RU" sz="1600" dirty="0"/>
            <a:t>СДВГ</a:t>
          </a:r>
        </a:p>
        <a:p>
          <a:r>
            <a:rPr lang="ru-RU" sz="1600" dirty="0" err="1"/>
            <a:t>Дисграфия</a:t>
          </a:r>
          <a:endParaRPr lang="ru-RU" sz="1600" dirty="0"/>
        </a:p>
        <a:p>
          <a:r>
            <a:rPr lang="ru-RU" sz="1600" dirty="0" err="1"/>
            <a:t>Дислексия</a:t>
          </a:r>
          <a:endParaRPr lang="ru-RU" sz="1600" dirty="0"/>
        </a:p>
        <a:p>
          <a:r>
            <a:rPr lang="ru-RU" sz="1600" dirty="0" err="1"/>
            <a:t>Акалькулия</a:t>
          </a:r>
          <a:endParaRPr lang="ru-RU" sz="1600" dirty="0"/>
        </a:p>
        <a:p>
          <a:r>
            <a:rPr lang="ru-RU" sz="1600" dirty="0"/>
            <a:t>Специфические нарушения речи (</a:t>
          </a:r>
          <a:r>
            <a:rPr lang="ru-RU" sz="1600" dirty="0" err="1"/>
            <a:t>дисфазии</a:t>
          </a:r>
          <a:r>
            <a:rPr lang="ru-RU" sz="1600" dirty="0"/>
            <a:t> развития)</a:t>
          </a:r>
          <a:endParaRPr lang="ru-RU" sz="2000" dirty="0"/>
        </a:p>
      </dgm:t>
    </dgm:pt>
    <dgm:pt modelId="{248FA9C3-87E7-4643-8228-028542AD108C}" type="parTrans" cxnId="{9CBBBA8E-CF02-48A8-8DB4-F022F0594D61}">
      <dgm:prSet/>
      <dgm:spPr/>
      <dgm:t>
        <a:bodyPr/>
        <a:lstStyle/>
        <a:p>
          <a:endParaRPr lang="ru-RU"/>
        </a:p>
      </dgm:t>
    </dgm:pt>
    <dgm:pt modelId="{6900923F-6E19-4034-ABF3-A3E8A5E50E9A}" type="sibTrans" cxnId="{9CBBBA8E-CF02-48A8-8DB4-F022F0594D61}">
      <dgm:prSet/>
      <dgm:spPr/>
      <dgm:t>
        <a:bodyPr/>
        <a:lstStyle/>
        <a:p>
          <a:endParaRPr lang="ru-RU"/>
        </a:p>
      </dgm:t>
    </dgm:pt>
    <dgm:pt modelId="{B4771829-8A49-4D2F-AA83-F4FDD2090C49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>
              <a:solidFill>
                <a:schemeClr val="tx2">
                  <a:lumMod val="50000"/>
                </a:schemeClr>
              </a:solidFill>
            </a:rPr>
            <a:t>Тяжелые когнитивные нарушения (менее 1% детей школьного возраста)</a:t>
          </a:r>
        </a:p>
        <a:p>
          <a:r>
            <a:rPr lang="ru-RU" sz="2000" dirty="0"/>
            <a:t>Умственная отсталость</a:t>
          </a:r>
        </a:p>
        <a:p>
          <a:r>
            <a:rPr lang="ru-RU" sz="2000" dirty="0"/>
            <a:t>Аутизм</a:t>
          </a:r>
        </a:p>
      </dgm:t>
    </dgm:pt>
    <dgm:pt modelId="{F59609A8-CDEE-4875-995F-0952B36674FA}" type="parTrans" cxnId="{36E853C7-45F4-4276-82F6-6AFDAA741C5B}">
      <dgm:prSet/>
      <dgm:spPr/>
      <dgm:t>
        <a:bodyPr/>
        <a:lstStyle/>
        <a:p>
          <a:endParaRPr lang="ru-RU"/>
        </a:p>
      </dgm:t>
    </dgm:pt>
    <dgm:pt modelId="{48340940-B787-4613-98F0-D91FD12ED807}" type="sibTrans" cxnId="{36E853C7-45F4-4276-82F6-6AFDAA741C5B}">
      <dgm:prSet/>
      <dgm:spPr/>
      <dgm:t>
        <a:bodyPr/>
        <a:lstStyle/>
        <a:p>
          <a:endParaRPr lang="ru-RU"/>
        </a:p>
      </dgm:t>
    </dgm:pt>
    <dgm:pt modelId="{7F61ECA0-3BD7-45D5-B6B4-B713836C8E6C}" type="pres">
      <dgm:prSet presAssocID="{2ED49C3E-1CBD-4879-8CB7-2473C41884ED}" presName="compositeShape" presStyleCnt="0">
        <dgm:presLayoutVars>
          <dgm:chMax val="2"/>
          <dgm:dir/>
          <dgm:resizeHandles val="exact"/>
        </dgm:presLayoutVars>
      </dgm:prSet>
      <dgm:spPr/>
    </dgm:pt>
    <dgm:pt modelId="{57661C46-07E4-480A-A1B2-EE55E312DEBA}" type="pres">
      <dgm:prSet presAssocID="{C94FBC78-1846-4E33-AB17-139EAB99D80B}" presName="upArrow" presStyleLbl="node1" presStyleIdx="0" presStyleCnt="2"/>
      <dgm:spPr/>
    </dgm:pt>
    <dgm:pt modelId="{07791FB9-817C-4DA9-B5A0-7A756DB5C797}" type="pres">
      <dgm:prSet presAssocID="{C94FBC78-1846-4E33-AB17-139EAB99D80B}" presName="upArrowText" presStyleLbl="revTx" presStyleIdx="0" presStyleCnt="2" custScaleX="125675" custScaleY="107199" custLinFactNeighborX="5499" custLinFactNeighborY="-3588">
        <dgm:presLayoutVars>
          <dgm:chMax val="0"/>
          <dgm:bulletEnabled val="1"/>
        </dgm:presLayoutVars>
      </dgm:prSet>
      <dgm:spPr/>
    </dgm:pt>
    <dgm:pt modelId="{C2910B45-C1D8-4A2A-9EA4-5FE089A75B9E}" type="pres">
      <dgm:prSet presAssocID="{B4771829-8A49-4D2F-AA83-F4FDD2090C49}" presName="downArrow" presStyleLbl="node1" presStyleIdx="1" presStyleCnt="2"/>
      <dgm:spPr>
        <a:solidFill>
          <a:schemeClr val="tx2">
            <a:lumMod val="50000"/>
          </a:schemeClr>
        </a:solidFill>
      </dgm:spPr>
    </dgm:pt>
    <dgm:pt modelId="{209A259F-00F4-49A8-9D3A-D0BCA65A1CF2}" type="pres">
      <dgm:prSet presAssocID="{B4771829-8A49-4D2F-AA83-F4FDD2090C49}" presName="downArrowText" presStyleLbl="revTx" presStyleIdx="1" presStyleCnt="2" custScaleX="102239">
        <dgm:presLayoutVars>
          <dgm:chMax val="0"/>
          <dgm:bulletEnabled val="1"/>
        </dgm:presLayoutVars>
      </dgm:prSet>
      <dgm:spPr/>
    </dgm:pt>
  </dgm:ptLst>
  <dgm:cxnLst>
    <dgm:cxn modelId="{F112E814-4E67-4A3F-9F40-C7A6C3A41040}" type="presOf" srcId="{2ED49C3E-1CBD-4879-8CB7-2473C41884ED}" destId="{7F61ECA0-3BD7-45D5-B6B4-B713836C8E6C}" srcOrd="0" destOrd="0" presId="urn:microsoft.com/office/officeart/2005/8/layout/arrow4"/>
    <dgm:cxn modelId="{9CBBBA8E-CF02-48A8-8DB4-F022F0594D61}" srcId="{2ED49C3E-1CBD-4879-8CB7-2473C41884ED}" destId="{C94FBC78-1846-4E33-AB17-139EAB99D80B}" srcOrd="0" destOrd="0" parTransId="{248FA9C3-87E7-4643-8228-028542AD108C}" sibTransId="{6900923F-6E19-4034-ABF3-A3E8A5E50E9A}"/>
    <dgm:cxn modelId="{ED11FAA2-25B6-4FE7-9583-A54DB67A6347}" type="presOf" srcId="{B4771829-8A49-4D2F-AA83-F4FDD2090C49}" destId="{209A259F-00F4-49A8-9D3A-D0BCA65A1CF2}" srcOrd="0" destOrd="0" presId="urn:microsoft.com/office/officeart/2005/8/layout/arrow4"/>
    <dgm:cxn modelId="{36E853C7-45F4-4276-82F6-6AFDAA741C5B}" srcId="{2ED49C3E-1CBD-4879-8CB7-2473C41884ED}" destId="{B4771829-8A49-4D2F-AA83-F4FDD2090C49}" srcOrd="1" destOrd="0" parTransId="{F59609A8-CDEE-4875-995F-0952B36674FA}" sibTransId="{48340940-B787-4613-98F0-D91FD12ED807}"/>
    <dgm:cxn modelId="{72F1B3D2-84DE-4655-B25F-F8C17E9D4E6D}" type="presOf" srcId="{C94FBC78-1846-4E33-AB17-139EAB99D80B}" destId="{07791FB9-817C-4DA9-B5A0-7A756DB5C797}" srcOrd="0" destOrd="0" presId="urn:microsoft.com/office/officeart/2005/8/layout/arrow4"/>
    <dgm:cxn modelId="{C3EED22F-38C2-40C9-87C9-4FD253434924}" type="presParOf" srcId="{7F61ECA0-3BD7-45D5-B6B4-B713836C8E6C}" destId="{57661C46-07E4-480A-A1B2-EE55E312DEBA}" srcOrd="0" destOrd="0" presId="urn:microsoft.com/office/officeart/2005/8/layout/arrow4"/>
    <dgm:cxn modelId="{E873C005-2EDC-4CAA-BA4C-F30A25FF15B3}" type="presParOf" srcId="{7F61ECA0-3BD7-45D5-B6B4-B713836C8E6C}" destId="{07791FB9-817C-4DA9-B5A0-7A756DB5C797}" srcOrd="1" destOrd="0" presId="urn:microsoft.com/office/officeart/2005/8/layout/arrow4"/>
    <dgm:cxn modelId="{30DAF223-5069-4284-8C15-E58097BDC82C}" type="presParOf" srcId="{7F61ECA0-3BD7-45D5-B6B4-B713836C8E6C}" destId="{C2910B45-C1D8-4A2A-9EA4-5FE089A75B9E}" srcOrd="2" destOrd="0" presId="urn:microsoft.com/office/officeart/2005/8/layout/arrow4"/>
    <dgm:cxn modelId="{F3CB5A9F-8680-4B83-B401-F4A68E575EAC}" type="presParOf" srcId="{7F61ECA0-3BD7-45D5-B6B4-B713836C8E6C}" destId="{209A259F-00F4-49A8-9D3A-D0BCA65A1CF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61C46-07E4-480A-A1B2-EE55E312DEBA}">
      <dsp:nvSpPr>
        <dsp:cNvPr id="0" name=""/>
        <dsp:cNvSpPr/>
      </dsp:nvSpPr>
      <dsp:spPr>
        <a:xfrm>
          <a:off x="-18858" y="50387"/>
          <a:ext cx="2407835" cy="279967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91FB9-817C-4DA9-B5A0-7A756DB5C797}">
      <dsp:nvSpPr>
        <dsp:cNvPr id="0" name=""/>
        <dsp:cNvSpPr/>
      </dsp:nvSpPr>
      <dsp:spPr>
        <a:xfrm>
          <a:off x="2161359" y="-50387"/>
          <a:ext cx="5135111" cy="3001219"/>
        </a:xfrm>
        <a:prstGeom prst="rect">
          <a:avLst/>
        </a:prstGeom>
        <a:noFill/>
        <a:ln>
          <a:solidFill>
            <a:srgbClr val="3366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Легкие когнитивные нарушения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Задержки речевого развития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Задержки психического развития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Парциальный когнитивный дефицит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СДВГ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Дисграфия</a:t>
          </a:r>
          <a:endParaRPr lang="ru-RU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Дислексия</a:t>
          </a:r>
          <a:endParaRPr lang="ru-RU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Акалькулия</a:t>
          </a:r>
          <a:endParaRPr lang="ru-RU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Специфические нарушения речи (</a:t>
          </a:r>
          <a:r>
            <a:rPr lang="ru-RU" sz="1600" kern="1200" dirty="0" err="1"/>
            <a:t>дисфазии</a:t>
          </a:r>
          <a:r>
            <a:rPr lang="ru-RU" sz="1600" kern="1200" dirty="0"/>
            <a:t> развития)</a:t>
          </a:r>
          <a:endParaRPr lang="ru-RU" sz="2000" kern="1200" dirty="0"/>
        </a:p>
      </dsp:txBody>
      <dsp:txXfrm>
        <a:off x="2161359" y="-50387"/>
        <a:ext cx="5135111" cy="3001219"/>
      </dsp:txXfrm>
    </dsp:sp>
    <dsp:sp modelId="{C2910B45-C1D8-4A2A-9EA4-5FE089A75B9E}">
      <dsp:nvSpPr>
        <dsp:cNvPr id="0" name=""/>
        <dsp:cNvSpPr/>
      </dsp:nvSpPr>
      <dsp:spPr>
        <a:xfrm>
          <a:off x="703492" y="3083364"/>
          <a:ext cx="2407835" cy="2799671"/>
        </a:xfrm>
        <a:prstGeom prst="downArrow">
          <a:avLst/>
        </a:prstGeom>
        <a:solidFill>
          <a:schemeClr val="tx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A259F-00F4-49A8-9D3A-D0BCA65A1CF2}">
      <dsp:nvSpPr>
        <dsp:cNvPr id="0" name=""/>
        <dsp:cNvSpPr/>
      </dsp:nvSpPr>
      <dsp:spPr>
        <a:xfrm>
          <a:off x="3137820" y="3083364"/>
          <a:ext cx="4177510" cy="2799671"/>
        </a:xfrm>
        <a:prstGeom prst="rect">
          <a:avLst/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</a:rPr>
            <a:t>Тяжелые когнитивные нарушения (менее 1% детей школьного возраста)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Умственная отсталость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Аутизм</a:t>
          </a:r>
        </a:p>
      </dsp:txBody>
      <dsp:txXfrm>
        <a:off x="3137820" y="3083364"/>
        <a:ext cx="4177510" cy="2799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22AFE-C15C-4833-AE11-8A9165185877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Институт развития образования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«Средняя школа №10»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3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упражнения в работе учителя-логопеда с детьми с ОВЗ  в начальной школе</a:t>
            </a:r>
            <a:endParaRPr lang="ru-RU" sz="3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Смирнова О.Е.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27.03.2023</a:t>
            </a:r>
          </a:p>
          <a:p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г.Ярославль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2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Вестибулярный анализатор обеспечивает ощущение, возникающее при прямолинейном движении( маршировка,).вращательные движения телом(кружения), при изменении положений головы. Поворотах, наклонах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Двигательный  анализатор обеспечивает положение тела в пространстве, позу, участвует в координации мышечной деятельности и формировании мышечного чувства( чувство положения, чувство движения, чувство силы, необходимой для движения или удержания суставов в одном положении)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системы работы по формированию чувства ритма у детей с разными проблемами в развитии включает: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IMG_20230325_102156_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42" y="1988840"/>
            <a:ext cx="3853281" cy="4043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Коррекцию речевых и неречевых нарушений у детей-логопатов,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импульсивности, поведенческих расстройств, развитие психомоторики и выработку уравновешенного эмоционального состояния организма у детей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активизации моторных функций, деятельности головного мозга, нервной системы, речи у умственно отсталых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96512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  Выработку двигательных умений , развитие двигательных способностей, координацию и выразительность движений. Активизацию моторно-двигательной сферы у детей с нарушением ода, развитию произносительной стороны речи у детей с нарушением слуха,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  Формирование пространственной ориентировки, активизацию слуховых и речевых процессов, развитие меткой, общей моторики у детей с нарушением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1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формирования словесного ритма используются различные стихотворные тексты, которые помогают детям различать место сильного, ударного слога в слове, озвучивать его повышением силы голоса или звуковыми жестами: хлопками, шлепками, притопами, постукиванием.</a:t>
            </a:r>
          </a:p>
          <a:p>
            <a:endParaRPr lang="ru-RU" dirty="0"/>
          </a:p>
        </p:txBody>
      </p:sp>
      <p:pic>
        <p:nvPicPr>
          <p:cNvPr id="3074" name="Picture 2" descr="C:\Users\Ольга\Desktop\IMG_20230314_183108_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888432" cy="325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8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1600200"/>
          </a:xfrm>
        </p:spPr>
        <p:txBody>
          <a:bodyPr/>
          <a:lstStyle/>
          <a:p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Маршировка: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физкультуры, утренняя зарядка, физкультминутки( сопровождаем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речёвками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парад идёт отряд,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Барабанщик очень рад.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Барабанит, барабанит полтора часа подряд,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Левой, правой,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Левой, правой –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 уже дырявый( различные варианты)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88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ходьба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(бодрый шаг, высокий шаг, топающий шаг, широкий шаг, спокойный шаг, мягкий, пружинный шаг, приставной шаг, ходьба на носках (использование на фронтальных и индивидуальных занятиях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прошагиванием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соответствии темпу, ритму, общему настроению произведения, автоматизируемому звуку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</p:spTree>
    <p:extLst>
      <p:ext uri="{BB962C8B-B14F-4D97-AF65-F5344CB8AC3E}">
        <p14:creationId xmlns:p14="http://schemas.microsoft.com/office/powerpoint/2010/main" val="21875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весна шагает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Быстрыми шагами,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сугробы тают под её ногами…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Рыбка , рыбка,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червяк!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Откуси хоть чуточку!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 проси меня ,рыбак,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Попадусь на удочку!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7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Упражнения, регулирующие мышечный тонус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Ёлочки- берёзки) или( снежинка-льдинка)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Игры и упражнения на развитие внимания</a:t>
            </a:r>
          </a:p>
        </p:txBody>
      </p:sp>
      <p:pic>
        <p:nvPicPr>
          <p:cNvPr id="4098" name="Picture 2" descr="C:\Users\Ольга\Desktop\IMG_20230326_185501_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2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Игры на развитие памяти(повтори песенку ладошек) (песенки ладошек с ритмом и ударным слогом)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Счётные упражнения(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речёвки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–физкультминутки,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речёвки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-считалки) упражнения на счёт слогов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прошагиванием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прохлопыванием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IMG_20230326_185251_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5815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effectLst/>
                <a:latin typeface="Times New Roman" pitchFamily="18" charset="0"/>
                <a:cs typeface="Calibri" pitchFamily="34" charset="0"/>
              </a:rPr>
              <a:t>Практика работы в общеобразовательной школе подтверждает  увеличение:</a:t>
            </a:r>
            <a:endParaRPr lang="ru-RU" sz="6000" b="1" dirty="0">
              <a:effectLst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количества детей школьного возраста  с трудностями в обучении, обусловленными особенностями развития  речевой и когнитивной сферы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количество  нуждающихся  в логопедической и психолого-педагогической помощи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30% обучающихся начальной школы с задержкой психического развития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1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018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без музыкального сопровождения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8.Упражнения на развитие чувства темпа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Упражнения на развитие чувства метра и размера</a:t>
            </a:r>
          </a:p>
        </p:txBody>
      </p:sp>
      <p:pic>
        <p:nvPicPr>
          <p:cNvPr id="3074" name="Picture 2" descr="C:\Users\Ольга\Desktop\IMG_20230326_185135_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392488" cy="2824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1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Ритмические упражнения( различные пальчиковые гимнастики, гимнастики с предметам: школьные принадлежности, массажные мячики, массажные коврики, молоточки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Карандаш, карандаш,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Нарисуй рисунок наш!</a:t>
            </a:r>
          </a:p>
          <a:p>
            <a:endParaRPr lang="ru-RU" dirty="0"/>
          </a:p>
        </p:txBody>
      </p:sp>
      <p:pic>
        <p:nvPicPr>
          <p:cNvPr id="2050" name="Picture 2" descr="C:\Users\Ольга\Desktop\IMG_20230325_102156_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07396" cy="3158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8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Игра на детских инструментах( бубны, маракасы,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костаньеты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трещетки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коклокольчики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на индивидуальных, так и фронтальных занятиях)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Музыкальная игра( урок музыки, физкультуры, утренняя зарядка, физкультминутки).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1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Система упражнений: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с элементами логоритмики</a:t>
            </a:r>
          </a:p>
        </p:txBody>
      </p:sp>
      <p:pic>
        <p:nvPicPr>
          <p:cNvPr id="1026" name="Picture 2" descr="C:\Users\Ольга\Desktop\ФОТО 18.06.2022\KOT_8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3" y="2780928"/>
            <a:ext cx="5139408" cy="343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ФОТО 18.06.2022\KOT_8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95090"/>
            <a:ext cx="3600000" cy="240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8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ИКТ в формировании восприятия и воспроизведения ритма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IMG_20230326_194241_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564904"/>
            <a:ext cx="3117757" cy="415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IMG_20230326_194313_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36" y="2564904"/>
            <a:ext cx="3060777" cy="415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8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перспективы: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эффективное средство профилактики и коррекции фонематических и просодических нарушений у детей младшего школьного возраста требует повышения компетентности педагога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системы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 в начальных классах при реализации АООП и ООП</a:t>
            </a:r>
          </a:p>
          <a:p>
            <a:endParaRPr lang="ru-RU" dirty="0"/>
          </a:p>
        </p:txBody>
      </p:sp>
      <p:pic>
        <p:nvPicPr>
          <p:cNvPr id="2050" name="Picture 2" descr="C:\Users\Ольга\Desktop\IMG_20230324_131123_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67095"/>
            <a:ext cx="2952328" cy="187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6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217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135689" cy="1368152"/>
          </a:xfrm>
        </p:spPr>
        <p:txBody>
          <a:bodyPr/>
          <a:lstStyle/>
          <a:p>
            <a:pPr eaLnBrk="1" hangingPunct="1"/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Общеобразовательные классы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53400" cy="48529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75% - 80% процентов  детей школьного возраста  нуждаются в логопедической помощи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70%  из них  имеют неврологическую симптоматику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60% детей с логопедическими нарушениями  имеют сопутствующие медицинские   показатели снижения   здоровья, которые осложняют процессы становления и  развития познавательных и речевых функций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1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6162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Категории детей с ОВЗ  </a:t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МОУ «Средняя школа №10»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слабослышащие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тяжелыми нарушениями речи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нарушениями опорно-двигательного аппарата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задержкой психического развития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расстройствами аутистического спектра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сложными дефектами </a:t>
            </a:r>
          </a:p>
        </p:txBody>
      </p:sp>
    </p:spTree>
    <p:extLst>
      <p:ext uri="{BB962C8B-B14F-4D97-AF65-F5344CB8AC3E}">
        <p14:creationId xmlns:p14="http://schemas.microsoft.com/office/powerpoint/2010/main" val="100951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Нарушения когнитивных функций у детей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4176713" cy="44656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 психического развития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 речевого развития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Аутизм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Умственная отсталость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Шизофрения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Лёгкое когнитивное расстройство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Парциальный когнитивный дефицит</a:t>
            </a: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экспрессивной речи</a:t>
            </a:r>
          </a:p>
          <a:p>
            <a:pPr eaLnBrk="1" hangingPunct="1"/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Дислексия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Дисграфия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Акалькулия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Специфические расстройства учебных навыков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692696"/>
          <a:ext cx="7296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339975" y="1700213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white"/>
                </a:solidFill>
              </a:rPr>
              <a:t>7- 10% школьников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987675" y="4581525"/>
            <a:ext cx="93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white"/>
                </a:solidFill>
              </a:rPr>
              <a:t>Менее 1%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024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5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6002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Проблема:</a:t>
            </a:r>
            <a:r>
              <a:rPr lang="ru-RU" sz="3200" b="1" dirty="0">
                <a:solidFill>
                  <a:prstClr val="black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нарушение ритмико-слоговой структуры слова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нарушение фонематического  слуха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ошибки интонационные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орфоэпические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множественные просодические нарушения  </a:t>
            </a:r>
          </a:p>
        </p:txBody>
      </p:sp>
    </p:spTree>
    <p:extLst>
      <p:ext uri="{BB962C8B-B14F-4D97-AF65-F5344CB8AC3E}">
        <p14:creationId xmlns:p14="http://schemas.microsoft.com/office/powerpoint/2010/main" val="57184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-средство коррекционно-педагогической работы по профилактике и преодолению  нарушений речевого развития.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 как средство формирования фонематического и просодического компонентов речи в начальной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271943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824" y="548680"/>
            <a:ext cx="8482647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Ритмическая организация деятельности детей с нарушениями психомоторного развития находится в прямой зависимости от состояния нервной системы и отдельных анализаторов.</a:t>
            </a:r>
          </a:p>
        </p:txBody>
      </p:sp>
      <p:pic>
        <p:nvPicPr>
          <p:cNvPr id="1026" name="Picture 2" descr="C:\Users\Ольга\Desktop\IMG_20230325_102200_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25894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Зрительный анализатор обеспечивает формирование зрительных ощущений, восприятие информации об окружающем мире, направление движения, оценивание пространства в нём и ориентировок.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Слуховой анализатор обеспечивает ориентировку в звуковых сигналах окружающей среды, способность восприятия разговорной и вокальной речи, музыки, служит необходимым компонентом общения, познания.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3014225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296</TotalTime>
  <Words>942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Институт развития образования МОУ «Средняя школа №10»</vt:lpstr>
      <vt:lpstr>Практика работы в общеобразовательной школе подтверждает  увеличение:</vt:lpstr>
      <vt:lpstr>Общеобразовательные классы</vt:lpstr>
      <vt:lpstr>Категории детей с ОВЗ   МОУ «Средняя школа №10»</vt:lpstr>
      <vt:lpstr>Нарушения когнитивных функций у детей</vt:lpstr>
      <vt:lpstr>Проблема: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Система упражнений:</vt:lpstr>
      <vt:lpstr>ИКТ в формировании восприятия и воспроизведения ритма</vt:lpstr>
      <vt:lpstr>Выводы и перспективы: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развития образования МОУ «Средняя школа №10»</dc:title>
  <dc:creator>Ольга</dc:creator>
  <cp:lastModifiedBy>Пользователь</cp:lastModifiedBy>
  <cp:revision>64</cp:revision>
  <dcterms:created xsi:type="dcterms:W3CDTF">2023-03-26T13:35:13Z</dcterms:created>
  <dcterms:modified xsi:type="dcterms:W3CDTF">2023-03-27T18:50:51Z</dcterms:modified>
</cp:coreProperties>
</file>