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0" r:id="rId5"/>
    <p:sldId id="259" r:id="rId6"/>
    <p:sldId id="261" r:id="rId7"/>
    <p:sldId id="262" r:id="rId8"/>
    <p:sldId id="265" r:id="rId9"/>
    <p:sldId id="266" r:id="rId10"/>
    <p:sldId id="271" r:id="rId11"/>
    <p:sldId id="263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20BF-CE9A-422A-B4E0-C3A616DD86AB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D94F-A97B-4E53-B5CB-9943989C6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1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72B0-EF3C-492B-BAD0-74203722184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0A46-7E2A-4FAE-B538-E65B04380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3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ADBB-1E1F-4D31-8B83-85DD1E992484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A9B9-150C-4ECA-A03E-B79462A09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CB7A-BB3B-4BF0-8AE6-3672608B076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38CB-DEE7-4772-91F1-F1553F6EC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7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604C-A601-4DD8-88A9-D04FE56CF372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E24B-DF7F-48E0-BE5C-5885B6F06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4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6A13-CF1C-47EF-A9B7-F3992179C7CD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80F7-0033-48EF-99BD-A2CF7471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5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F21A-9228-4BF1-8B6E-7ACE0C052D15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FF96-676A-4960-B0DB-CD1530DEF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87A4-AE3A-42B3-A5BE-3E63190FB636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E157-6FB8-4B96-920E-955CC5456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7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917D-4A6C-414D-B84F-FE89AE45E171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C98E-0C61-407A-8DC8-4091DF47B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AAA6-FCF3-48BA-AFB2-71DCE784011D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C09B-B8D1-4827-82BD-1496CFEF6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81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B1B5-A613-4DEA-AE17-BA56BDB18D48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B362-8FDF-46FB-B93B-B2D05579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5CC68-887C-43E6-88F6-8F3AFB69F867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046E8-1848-409A-93CB-5563D6C44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3%D1%87%D0%BD%D1%8B%D0%B9_%D0%BC%D0%B5%D1%82%D0%BE%D0%B4" TargetMode="External"/><Relationship Id="rId2" Type="http://schemas.openxmlformats.org/officeDocument/2006/relationships/hyperlink" Target="http://www.vocable.ru/dictionary/88/word/proek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opedia.com/4/200/65146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384550"/>
          </a:xfrm>
        </p:spPr>
        <p:txBody>
          <a:bodyPr/>
          <a:lstStyle/>
          <a:p>
            <a:r>
              <a:rPr lang="ru-RU" altLang="ru-RU" sz="2800" smtClean="0"/>
              <a:t>«Не снабжайте детей готовыми формулами, формулы – пустота, обогатите их образами и картинками, на которых видны связующие нити.</a:t>
            </a:r>
            <a:br>
              <a:rPr lang="ru-RU" altLang="ru-RU" sz="2800" smtClean="0"/>
            </a:br>
            <a:r>
              <a:rPr lang="ru-RU" altLang="ru-RU" sz="2800" smtClean="0"/>
              <a:t>Не отягощайте детей мертвым грузом фактов, обучите их приемам и способам, которые помогут им постигать.</a:t>
            </a:r>
            <a:br>
              <a:rPr lang="ru-RU" altLang="ru-RU" sz="2800" smtClean="0"/>
            </a:br>
            <a:r>
              <a:rPr lang="ru-RU" altLang="ru-RU" sz="2800" smtClean="0"/>
              <a:t>Не учите их, что польза – главное. Главное – возрастание в человеке человеческого»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43656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«</a:t>
            </a:r>
            <a:r>
              <a:rPr lang="ru-RU" dirty="0" err="1" smtClean="0"/>
              <a:t>Цитатель</a:t>
            </a:r>
            <a:r>
              <a:rPr lang="ru-RU" dirty="0" smtClean="0"/>
              <a:t>» А-</a:t>
            </a:r>
            <a:r>
              <a:rPr lang="ru-RU" dirty="0" err="1" smtClean="0"/>
              <a:t>С.Эзюпери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Оформление детского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5" y="1556792"/>
            <a:ext cx="1404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 желаемого результата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 b="40507"/>
          <a:stretch/>
        </p:blipFill>
        <p:spPr>
          <a:xfrm>
            <a:off x="606776" y="1311728"/>
            <a:ext cx="1515263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1311727"/>
            <a:ext cx="216024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Какой результат нас устроит?</a:t>
            </a: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Красивый  </a:t>
            </a: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Ярко светит</a:t>
            </a:r>
            <a:endParaRPr lang="ru-RU" dirty="0">
              <a:ln>
                <a:solidFill>
                  <a:srgbClr val="0070C0"/>
                </a:solidFill>
              </a:ln>
            </a:endParaRP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4" t="50000"/>
          <a:stretch/>
        </p:blipFill>
        <p:spPr>
          <a:xfrm>
            <a:off x="3330944" y="1920182"/>
            <a:ext cx="648072" cy="715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539" y="3068960"/>
            <a:ext cx="710954" cy="5040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61605" y="1451676"/>
            <a:ext cx="2592289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</a:rPr>
              <a:t>Цель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+</a:t>
            </a:r>
          </a:p>
          <a:p>
            <a:endParaRPr lang="ru-RU" dirty="0"/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Сделать маяк из бумаги для игры малышей </a:t>
            </a: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 b="40507"/>
          <a:stretch/>
        </p:blipFill>
        <p:spPr>
          <a:xfrm>
            <a:off x="5436096" y="1795427"/>
            <a:ext cx="637013" cy="10292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18827"/>
            <a:ext cx="1285344" cy="10805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5" y="4437112"/>
            <a:ext cx="7632849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План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Узнать про устройство маяка 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Изучить этапы  изготовления (изучить или сделать технологическую карту)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Подготовить материалы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Сделать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Попробовать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05" y="5490711"/>
            <a:ext cx="554827" cy="55482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898" y="5555135"/>
            <a:ext cx="744636" cy="55482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99" y="5591688"/>
            <a:ext cx="722199" cy="48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Технологии развивающего образования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Развивающее обучение (технология «открытая задача»)</a:t>
            </a:r>
          </a:p>
          <a:p>
            <a:pPr eaLnBrk="1" hangingPunct="1"/>
            <a:r>
              <a:rPr lang="ru-RU" altLang="ru-RU" dirty="0" smtClean="0"/>
              <a:t>Проблемное обучение (технология конструирования проблемного вопроса, проблемный диалог)</a:t>
            </a:r>
          </a:p>
          <a:p>
            <a:pPr eaLnBrk="1" hangingPunct="1"/>
            <a:r>
              <a:rPr lang="ru-RU" altLang="ru-RU" dirty="0" err="1" smtClean="0"/>
              <a:t>Разноуровневое</a:t>
            </a:r>
            <a:r>
              <a:rPr lang="ru-RU" altLang="ru-RU" dirty="0" smtClean="0"/>
              <a:t> обучение</a:t>
            </a:r>
          </a:p>
          <a:p>
            <a:pPr eaLnBrk="1" hangingPunct="1"/>
            <a:r>
              <a:rPr lang="ru-RU" altLang="ru-RU" dirty="0" smtClean="0"/>
              <a:t>КСО</a:t>
            </a:r>
          </a:p>
          <a:p>
            <a:pPr eaLnBrk="1" hangingPunct="1"/>
            <a:r>
              <a:rPr lang="ru-RU" altLang="ru-RU" dirty="0" smtClean="0"/>
              <a:t>ИКТ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Спасибо за работу!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«</a:t>
            </a:r>
            <a:r>
              <a:rPr lang="ru-RU" dirty="0" smtClean="0"/>
              <a:t>Проектная и исследовательская </a:t>
            </a:r>
            <a:r>
              <a:rPr lang="ru-RU" dirty="0"/>
              <a:t>деятельность </a:t>
            </a:r>
            <a:r>
              <a:rPr lang="ru-RU" dirty="0" smtClean="0"/>
              <a:t>младших школьников»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525"/>
            <a:ext cx="6400800" cy="10572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ym typeface="Symbol"/>
              </a:rPr>
              <a:t>ГОАУ ЯО ИРО, Тихомирова О.В.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6165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Прое́кт</a:t>
            </a:r>
            <a:r>
              <a:rPr lang="ru-RU" dirty="0"/>
              <a:t> (от лат. </a:t>
            </a:r>
            <a:r>
              <a:rPr lang="ru-RU" i="1" dirty="0" err="1"/>
              <a:t>projectus</a:t>
            </a:r>
            <a:r>
              <a:rPr lang="ru-RU" dirty="0"/>
              <a:t> — </a:t>
            </a:r>
            <a:r>
              <a:rPr lang="ru-RU" i="1" dirty="0"/>
              <a:t>брошенный вперед, выступающий, выдающийся вперёд</a:t>
            </a:r>
            <a:r>
              <a:rPr lang="ru-RU" dirty="0"/>
              <a:t>) — замысел, идея, образ, воплощённые в форму описания, обоснования, расчётов, чертежей, раскрывающих сущность замысла и возможность его практической </a:t>
            </a:r>
            <a:r>
              <a:rPr lang="ru-RU" dirty="0" smtClean="0"/>
              <a:t>реализации </a:t>
            </a:r>
            <a:r>
              <a:rPr lang="ru-RU" dirty="0"/>
              <a:t> </a:t>
            </a:r>
            <a:endParaRPr lang="ru-RU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u="sng" dirty="0" smtClean="0">
                <a:hlinkClick r:id="rId2"/>
              </a:rPr>
              <a:t>Б</a:t>
            </a:r>
            <a:r>
              <a:rPr lang="ru-RU" sz="2000" u="sng" dirty="0">
                <a:hlinkClick r:id="rId2"/>
              </a:rPr>
              <a:t>. </a:t>
            </a:r>
            <a:r>
              <a:rPr lang="ru-RU" sz="2000" u="sng" dirty="0" err="1">
                <a:hlinkClick r:id="rId2"/>
              </a:rPr>
              <a:t>Райзберг</a:t>
            </a:r>
            <a:r>
              <a:rPr lang="ru-RU" sz="2000" u="sng" dirty="0">
                <a:hlinkClick r:id="rId2"/>
              </a:rPr>
              <a:t>, Л. Лозовский, Е. Стародубцева. Современный экономический </a:t>
            </a:r>
            <a:r>
              <a:rPr lang="ru-RU" sz="2000" u="sng" dirty="0" smtClean="0">
                <a:hlinkClick r:id="rId2"/>
              </a:rPr>
              <a:t>словарь</a:t>
            </a:r>
            <a:endParaRPr lang="ru-RU" sz="20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/>
              <a:t>Иссле́дование</a:t>
            </a:r>
            <a:r>
              <a:rPr lang="ru-RU" dirty="0"/>
              <a:t> (буквально «следование изнутри») в предельно широком смысле — поиск новых знаний или систематическое расследование с целью установления фактов. В более узком смысле </a:t>
            </a:r>
            <a:r>
              <a:rPr lang="ru-RU" b="1" dirty="0"/>
              <a:t>исследование</a:t>
            </a:r>
            <a:r>
              <a:rPr lang="ru-RU" dirty="0"/>
              <a:t> — </a:t>
            </a:r>
            <a:r>
              <a:rPr lang="ru-RU" dirty="0">
                <a:hlinkClick r:id="rId3" tooltip="Научный метод"/>
              </a:rPr>
              <a:t>научный метод</a:t>
            </a:r>
            <a:r>
              <a:rPr lang="ru-RU" dirty="0"/>
              <a:t>(процесс) изучения </a:t>
            </a:r>
            <a:r>
              <a:rPr lang="ru-RU" dirty="0" smtClean="0"/>
              <a:t>чего-либо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r>
              <a:rPr lang="ru-RU" sz="2400" u="sng" dirty="0" smtClean="0">
                <a:hlinkClick r:id="rId4"/>
              </a:rPr>
              <a:t>Толковый </a:t>
            </a:r>
            <a:r>
              <a:rPr lang="ru-RU" sz="2400" u="sng" dirty="0">
                <a:hlinkClick r:id="rId4"/>
              </a:rPr>
              <a:t>словарь русского языка (Ожегов С., Шведова </a:t>
            </a:r>
            <a:r>
              <a:rPr lang="ru-RU" sz="2400" u="sng" dirty="0" smtClean="0">
                <a:hlinkClick r:id="rId4"/>
              </a:rPr>
              <a:t>Н.)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pPr eaLnBrk="1" hangingPunct="1"/>
            <a:r>
              <a:rPr lang="ru-RU" altLang="ru-RU" smtClean="0"/>
              <a:t>Сущность проектирования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44824"/>
            <a:ext cx="2357454" cy="192882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наличная ситуация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42632" y="1809105"/>
            <a:ext cx="2357454" cy="20002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ситуация желаемого будущего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103168" y="1916832"/>
            <a:ext cx="2639464" cy="1928826"/>
          </a:xfrm>
          <a:prstGeom prst="rightArrow">
            <a:avLst>
              <a:gd name="adj1" fmla="val 50000"/>
              <a:gd name="adj2" fmla="val 4232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Ситуация 3 перехода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6013" y="4508500"/>
            <a:ext cx="71278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/>
              <a:t>поиск (проектирование) путей решения проблемы, возникшей из противоречия между желаемым и действительным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Сущность исследования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412776"/>
            <a:ext cx="2448272" cy="201622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Имеющийся познавательный опыт</a:t>
            </a:r>
            <a:endParaRPr lang="ru-RU" sz="2400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727096" y="5013176"/>
            <a:ext cx="2877373" cy="1275176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Новые области познания</a:t>
            </a:r>
            <a:endParaRPr lang="ru-RU" sz="2400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5563853" y="1340768"/>
            <a:ext cx="3037648" cy="1928825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Накопление нового познавательного опыта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627784" y="1412776"/>
            <a:ext cx="3168352" cy="2206552"/>
          </a:xfrm>
          <a:prstGeom prst="rightArrow">
            <a:avLst>
              <a:gd name="adj1" fmla="val 50000"/>
              <a:gd name="adj2" fmla="val 4232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Проблематизация</a:t>
            </a:r>
            <a:r>
              <a:rPr lang="ru-RU" sz="2400" dirty="0"/>
              <a:t> действительности</a:t>
            </a:r>
          </a:p>
        </p:txBody>
      </p:sp>
      <p:sp>
        <p:nvSpPr>
          <p:cNvPr id="10" name="Стрелка вниз 9"/>
          <p:cNvSpPr/>
          <p:nvPr/>
        </p:nvSpPr>
        <p:spPr>
          <a:xfrm flipH="1">
            <a:off x="5466556" y="3269593"/>
            <a:ext cx="3301286" cy="1743583"/>
          </a:xfrm>
          <a:prstGeom prst="downArrow">
            <a:avLst>
              <a:gd name="adj1" fmla="val 57529"/>
              <a:gd name="adj2" fmla="val 5122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Содержательное обобщение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3675" y="3860800"/>
            <a:ext cx="52863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/>
              <a:t>Поиск путей решения проблемы, возникшей из противоречия между имеющимся опытом и необходимостью решения новой познавательной (исследовательской)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288" y="115888"/>
            <a:ext cx="4040187" cy="433387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Признаки проекта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07950" y="692150"/>
            <a:ext cx="4535488" cy="6049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Потребность в конкретном продукте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Конкретный продукт (описание, образ)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Наличие проблемы, связанной с путями получения продукта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Цель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План действий с определением четких временных </a:t>
            </a:r>
            <a:r>
              <a:rPr lang="ru-RU" dirty="0" smtClean="0"/>
              <a:t>рамок, перечнем </a:t>
            </a:r>
            <a:r>
              <a:rPr lang="ru-RU" dirty="0"/>
              <a:t>необходимых материалов («смета</a:t>
            </a:r>
            <a:r>
              <a:rPr lang="ru-RU" dirty="0" smtClean="0"/>
              <a:t>»), распределением </a:t>
            </a:r>
            <a:r>
              <a:rPr lang="ru-RU" dirty="0"/>
              <a:t>функций </a:t>
            </a:r>
            <a:r>
              <a:rPr lang="ru-RU" dirty="0" smtClean="0"/>
              <a:t>участников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Выполнение действий согласно плану</a:t>
            </a:r>
            <a:endParaRPr lang="ru-RU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Критерии оценки полученного продукта</a:t>
            </a:r>
          </a:p>
        </p:txBody>
      </p:sp>
      <p:sp>
        <p:nvSpPr>
          <p:cNvPr id="7172" name="Текст 9"/>
          <p:cNvSpPr>
            <a:spLocks noGrp="1"/>
          </p:cNvSpPr>
          <p:nvPr>
            <p:ph type="body" sz="quarter" idx="3"/>
          </p:nvPr>
        </p:nvSpPr>
        <p:spPr>
          <a:xfrm>
            <a:off x="4787900" y="188913"/>
            <a:ext cx="4041775" cy="360362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Признаки исследования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716463" y="692150"/>
            <a:ext cx="4319587" cy="6049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Потребность в новом Знании (информации, опыте)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Наличие образа результата (гипотеза)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Наличие исследовательской проблемы </a:t>
            </a:r>
            <a:endParaRPr lang="ru-RU" altLang="ja-JP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Цель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План действий (подбор способов действий (методов), сбор информации, анализ </a:t>
            </a:r>
            <a:r>
              <a:rPr lang="ru-RU" altLang="ja-JP" dirty="0"/>
              <a:t>и </a:t>
            </a:r>
            <a:r>
              <a:rPr lang="ru-RU" altLang="ja-JP" dirty="0" smtClean="0"/>
              <a:t>обобщение, комментарий</a:t>
            </a:r>
            <a:r>
              <a:rPr lang="ru-RU" altLang="ja-JP" dirty="0"/>
              <a:t>, </a:t>
            </a:r>
            <a:r>
              <a:rPr lang="ru-RU" altLang="ja-JP" dirty="0" smtClean="0"/>
              <a:t>собственные выводы)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Выполнение действий с возможностью коррекции плана на каждом этапе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Критерии оценки эффективности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8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24479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организации проектной деятельности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042988" y="3573463"/>
            <a:ext cx="7200900" cy="17272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b="1" dirty="0"/>
              <a:t>технологии развивающего образования, этапы детского проектирования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</a:t>
            </a:r>
            <a:r>
              <a:rPr lang="ru-RU" altLang="ru-RU" dirty="0" smtClean="0"/>
              <a:t>деятельно</a:t>
            </a:r>
            <a:r>
              <a:rPr lang="en-US" altLang="ru-RU" dirty="0" smtClean="0"/>
              <a:t>c</a:t>
            </a:r>
            <a:r>
              <a:rPr lang="ru-RU" altLang="ru-RU" dirty="0" err="1" smtClean="0"/>
              <a:t>ти</a:t>
            </a: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08063"/>
          <a:ext cx="8893175" cy="5091112"/>
        </p:xfrm>
        <a:graphic>
          <a:graphicData uri="http://schemas.openxmlformats.org/drawingml/2006/table">
            <a:tbl>
              <a:tblPr/>
              <a:tblGrid>
                <a:gridCol w="1512286"/>
                <a:gridCol w="3124325"/>
                <a:gridCol w="4256564"/>
              </a:tblGrid>
              <a:tr h="342763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effectLst/>
                          <a:latin typeface="Times New Roman, serif"/>
                        </a:rPr>
                        <a:t>Компонент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effectLst/>
                          <a:latin typeface="Times New Roman, serif"/>
                        </a:rPr>
                        <a:t>Дошкольный возраст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>
                          <a:effectLst/>
                          <a:latin typeface="Times New Roman, serif"/>
                        </a:rPr>
                        <a:t>Младший школьный возраст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8587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Потребность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Коммуникативная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Познавательная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Самовыражения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Самореализация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Движение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Коммуникативная (сотрудничество)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Познавательная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Саморазвития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Движения (физическое самосовершенствование)</a:t>
                      </a:r>
                      <a:endParaRPr lang="ru-RU" sz="1800">
                        <a:effectLst/>
                      </a:endParaRPr>
                    </a:p>
                    <a:p>
                      <a:r>
                        <a:rPr lang="ru-RU" sz="1800">
                          <a:effectLst/>
                          <a:latin typeface="Times New Roman, serif"/>
                        </a:rPr>
                        <a:t>Одобрения совершённой деятельности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528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Образ желаемого результата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Соотношение желаемого образа с реальным объектом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, serif"/>
                        </a:rPr>
                        <a:t>Образ желаемого результата формируется словестно-логически, внутренние признаки обозначаются вербально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4234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Мотив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пообщаться с… человеком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Быть таким же как…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Сделать также как у других… (получить такое же, как у…)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больше знать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расширить круг сверстников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самостоятельно, что-то сделать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достичь наилучшего </a:t>
                      </a:r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результата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41" name="Rectangle 1"/>
          <p:cNvSpPr>
            <a:spLocks noChangeArrowheads="1"/>
          </p:cNvSpPr>
          <p:nvPr/>
        </p:nvSpPr>
        <p:spPr bwMode="auto">
          <a:xfrm>
            <a:off x="3562350" y="1008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66777"/>
              </p:ext>
            </p:extLst>
          </p:nvPr>
        </p:nvGraphicFramePr>
        <p:xfrm>
          <a:off x="107950" y="1196975"/>
          <a:ext cx="8928100" cy="5400675"/>
        </p:xfrm>
        <a:graphic>
          <a:graphicData uri="http://schemas.openxmlformats.org/drawingml/2006/table">
            <a:tbl>
              <a:tblPr/>
              <a:tblGrid>
                <a:gridCol w="1871762"/>
                <a:gridCol w="2783059"/>
                <a:gridCol w="4273279"/>
              </a:tblGrid>
              <a:tr h="84674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effectLst/>
                          <a:latin typeface="Times New Roman, serif"/>
                        </a:rPr>
                        <a:t>Целеполагание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Цель </a:t>
                      </a:r>
                      <a:r>
                        <a:rPr lang="ru-RU" sz="1800" dirty="0">
                          <a:effectLst/>
                          <a:latin typeface="Times New Roman, serif"/>
                        </a:rPr>
                        <a:t>отражает мотив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Цель отражает образ </a:t>
                      </a:r>
                      <a:r>
                        <a:rPr lang="ru-RU" sz="1800" dirty="0">
                          <a:effectLst/>
                          <a:latin typeface="Times New Roman, serif"/>
                        </a:rPr>
                        <a:t>желаемого результата и способ его достижения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2222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Планирование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Может определить как сам, так и с воспитателем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Вместе с действием описывает и орудие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Выделяет этапы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Отдельно определяет все необходимые орудия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2222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Выполнение действий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Может регулировать действие, но нужна поддержка взрослого при выполнении плана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Ребенок начинает активно размышлять по поводу своих действий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484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Анализ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Помощь со стороны взрослого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Самостоятельно проанализирует свои результаты и найдет ошибки, с последующим их исправлением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ная и исследовательская деятель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проектная и исследовательская деятельность</Template>
  <TotalTime>33</TotalTime>
  <Words>441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проектная и исследовательская деятельность</vt:lpstr>
      <vt:lpstr>«Не снабжайте детей готовыми формулами, формулы – пустота, обогатите их образами и картинками, на которых видны связующие нити. Не отягощайте детей мертвым грузом фактов, обучите их приемам и способам, которые помогут им постигать. Не учите их, что польза – главное. Главное – возрастание в человеке человеческого»</vt:lpstr>
      <vt:lpstr>«Проектная и исследовательская деятельность младших школьников»</vt:lpstr>
      <vt:lpstr>Основные понятия</vt:lpstr>
      <vt:lpstr>Сущность проектирования</vt:lpstr>
      <vt:lpstr>Сущность исследования</vt:lpstr>
      <vt:lpstr>Презентация PowerPoint</vt:lpstr>
      <vt:lpstr>Особенности организации проектной деятельности</vt:lpstr>
      <vt:lpstr>Особенности деятельноcти</vt:lpstr>
      <vt:lpstr>Особенности деятельности</vt:lpstr>
      <vt:lpstr>Оформление детского проекта</vt:lpstr>
      <vt:lpstr>Технологии развивающего образования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 снабжайте детей готовыми формулами, формулы – пустота, обогатите их образами и картинками, на которых видны связующие нити. Не отягощайте детей мертвым грузом фактов, обучите их приемам и способам, которые помогут им постигать. Не учите их, что польза – главное. Главное – возрастание в человеке человеческого»</dc:title>
  <dc:creator>Ольга Вячеславовна Тихомирова</dc:creator>
  <cp:lastModifiedBy>Светлана Юрьевна Белянчева</cp:lastModifiedBy>
  <cp:revision>5</cp:revision>
  <dcterms:created xsi:type="dcterms:W3CDTF">2015-11-02T14:15:17Z</dcterms:created>
  <dcterms:modified xsi:type="dcterms:W3CDTF">2015-11-09T11:17:52Z</dcterms:modified>
</cp:coreProperties>
</file>