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9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80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14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64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20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71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16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07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58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59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6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0D491-27E2-4ABD-9A19-89686B483723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43FA9-67E0-4421-A74F-6366AC78F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28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Оценивание в классе – способ достижения образовательных результатов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>
                <a:latin typeface="Segoe Print" panose="02000600000000000000" pitchFamily="2" charset="0"/>
                <a:cs typeface="FreesiaUPC" panose="020B0604020202020204" pitchFamily="34" charset="-34"/>
              </a:rPr>
              <a:t>Для одних детей отметка Баба Яга,</a:t>
            </a:r>
          </a:p>
          <a:p>
            <a:r>
              <a:rPr lang="ru-RU" sz="2000" dirty="0" smtClean="0">
                <a:latin typeface="Segoe Print" panose="02000600000000000000" pitchFamily="2" charset="0"/>
                <a:cs typeface="FreesiaUPC" panose="020B0604020202020204" pitchFamily="34" charset="-34"/>
              </a:rPr>
              <a:t>а для других – добрая Фея.</a:t>
            </a:r>
          </a:p>
          <a:p>
            <a:r>
              <a:rPr lang="ru-RU" sz="2000" dirty="0" smtClean="0">
                <a:latin typeface="Segoe Print" panose="02000600000000000000" pitchFamily="2" charset="0"/>
                <a:cs typeface="FreesiaUPC" panose="020B0604020202020204" pitchFamily="34" charset="-34"/>
              </a:rPr>
              <a:t>(Ш.А. </a:t>
            </a:r>
            <a:r>
              <a:rPr lang="ru-RU" sz="2000" dirty="0" err="1" smtClean="0">
                <a:latin typeface="Segoe Print" panose="02000600000000000000" pitchFamily="2" charset="0"/>
                <a:cs typeface="FreesiaUPC" panose="020B0604020202020204" pitchFamily="34" charset="-34"/>
              </a:rPr>
              <a:t>Амонашвили</a:t>
            </a:r>
            <a:r>
              <a:rPr lang="ru-RU" sz="2000" dirty="0" smtClean="0">
                <a:latin typeface="Segoe Print" panose="02000600000000000000" pitchFamily="2" charset="0"/>
                <a:cs typeface="FreesiaUPC" panose="020B0604020202020204" pitchFamily="34" charset="-34"/>
              </a:rPr>
              <a:t>)</a:t>
            </a:r>
          </a:p>
          <a:p>
            <a:endParaRPr lang="ru-RU" dirty="0"/>
          </a:p>
        </p:txBody>
      </p:sp>
      <p:sp>
        <p:nvSpPr>
          <p:cNvPr id="4" name="Подзаголовок 4"/>
          <p:cNvSpPr txBox="1">
            <a:spLocks/>
          </p:cNvSpPr>
          <p:nvPr/>
        </p:nvSpPr>
        <p:spPr>
          <a:xfrm>
            <a:off x="1676400" y="483952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ru-RU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ru-RU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ru-RU" smtClean="0">
                <a:solidFill>
                  <a:schemeClr val="bg1">
                    <a:lumMod val="50000"/>
                  </a:schemeClr>
                </a:solidFill>
              </a:rPr>
              <a:t>Бородкина Н. В. к.и.н., доцент КНО ГОУ ЯО ИРО</a:t>
            </a:r>
          </a:p>
          <a:p>
            <a:pPr algn="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18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Оценивание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это деятельность, порождаемая потребностью субъекта получить информацию о собственном соответствии заданным исторически культурным эталонам бытия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05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Принципы </a:t>
            </a:r>
            <a:r>
              <a:rPr lang="ru-RU" sz="3200" b="1" dirty="0" err="1" smtClean="0"/>
              <a:t>безотметочного</a:t>
            </a:r>
            <a:r>
              <a:rPr lang="ru-RU" sz="3200" b="1" dirty="0" smtClean="0"/>
              <a:t> оценивания (по Г.А. </a:t>
            </a:r>
            <a:r>
              <a:rPr lang="ru-RU" sz="3200" b="1" dirty="0" err="1" smtClean="0"/>
              <a:t>Цукерман</a:t>
            </a:r>
            <a:r>
              <a:rPr lang="ru-RU" sz="3200" b="1" dirty="0" smtClean="0"/>
              <a:t>)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Принципы </a:t>
            </a:r>
            <a:r>
              <a:rPr lang="ru-RU" b="1" dirty="0" err="1" smtClean="0"/>
              <a:t>безотметочного</a:t>
            </a:r>
            <a:r>
              <a:rPr lang="ru-RU" b="1" dirty="0" smtClean="0"/>
              <a:t> оценивания (по Г.А. </a:t>
            </a:r>
            <a:r>
              <a:rPr lang="ru-RU" b="1" dirty="0" err="1" smtClean="0"/>
              <a:t>Цукерман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1.      Самооценка ученика должна предшествовать учительской самооценке.</a:t>
            </a:r>
          </a:p>
          <a:p>
            <a:pPr marL="0" indent="0">
              <a:buNone/>
            </a:pPr>
            <a:r>
              <a:rPr lang="ru-RU" dirty="0" smtClean="0"/>
              <a:t>2.      Самооценка ученика должна постепенно дифференцироваться.</a:t>
            </a:r>
          </a:p>
          <a:p>
            <a:pPr marL="0" indent="0">
              <a:buNone/>
            </a:pPr>
            <a:r>
              <a:rPr lang="ru-RU" dirty="0" smtClean="0"/>
              <a:t>3.      Оцениваться должны только достижения учащихся, предъявляемые самими детьми для оценки, опираясь на правило «Добавлять, а не вычитать».</a:t>
            </a:r>
          </a:p>
          <a:p>
            <a:pPr marL="0" indent="0">
              <a:buNone/>
            </a:pPr>
            <a:r>
              <a:rPr lang="ru-RU" dirty="0" smtClean="0"/>
              <a:t>4.      Содержательное </a:t>
            </a:r>
            <a:r>
              <a:rPr lang="ru-RU" dirty="0" err="1" smtClean="0"/>
              <a:t>самооценивание</a:t>
            </a:r>
            <a:r>
              <a:rPr lang="ru-RU" dirty="0" smtClean="0"/>
              <a:t> должно быть неотрывно от умения себя контролировать.</a:t>
            </a:r>
          </a:p>
          <a:p>
            <a:pPr marL="0" indent="0">
              <a:buNone/>
            </a:pPr>
            <a:r>
              <a:rPr lang="ru-RU" dirty="0" smtClean="0"/>
              <a:t>5.      Учащиеся должны иметь право на самостоятельный выбор сложности контролируемых заданий.</a:t>
            </a:r>
          </a:p>
          <a:p>
            <a:pPr marL="0" indent="0">
              <a:buNone/>
            </a:pPr>
            <a:r>
              <a:rPr lang="ru-RU" dirty="0" smtClean="0"/>
              <a:t>6.      Оцениваться прежде всего должна динамика успешности учащихся относительно их самих.</a:t>
            </a:r>
          </a:p>
          <a:p>
            <a:pPr marL="0" indent="0">
              <a:buNone/>
            </a:pPr>
            <a:r>
              <a:rPr lang="ru-RU" dirty="0" smtClean="0"/>
              <a:t>7.      Учащиеся должны иметь право на сомнение и незнание, которое оформляется в классе и дома особым образом.</a:t>
            </a:r>
          </a:p>
          <a:p>
            <a:pPr marL="0" indent="0">
              <a:buNone/>
            </a:pPr>
            <a:r>
              <a:rPr lang="ru-RU" dirty="0" smtClean="0"/>
              <a:t>8.      Для итоговой аттестации учащихся должна использоваться накопительная система оценок.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83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Формирующее оценивание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представить учеников в образе растений, то внешнее (суммирующее) оценивание растений есть процесс простого измерения их роста. Результаты измерений могут быть интересны для сравнения и анализа, но сами по себе они не влияют на рост растений. Внутреннее (формирующее) оценивание, наоборот, сродни подкормке и поливу растений, являя собой то, что напрямую влияет на их рост</a:t>
            </a:r>
          </a:p>
          <a:p>
            <a:endParaRPr lang="ru-RU" dirty="0" smtClean="0"/>
          </a:p>
          <a:p>
            <a:r>
              <a:rPr lang="ru-RU" dirty="0" smtClean="0"/>
              <a:t>От суммирующего оценивания →к внутреннему «формирующему» оцениванию →«оцениванию для учения»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91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Портфолио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Папка достижений </a:t>
            </a:r>
          </a:p>
          <a:p>
            <a:pPr marL="0" indent="0" algn="ctr">
              <a:buNone/>
            </a:pPr>
            <a:r>
              <a:rPr lang="ru-RU" sz="4000" dirty="0"/>
              <a:t>и</a:t>
            </a:r>
            <a:r>
              <a:rPr lang="ru-RU" sz="4000" dirty="0" smtClean="0"/>
              <a:t>ли </a:t>
            </a:r>
          </a:p>
          <a:p>
            <a:pPr marL="0" indent="0" algn="ctr">
              <a:buNone/>
            </a:pPr>
            <a:r>
              <a:rPr lang="ru-RU" sz="4000" dirty="0" smtClean="0"/>
              <a:t>портфолио?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39011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ru-RU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ru-RU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Бородкина Н. В. </a:t>
            </a:r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к.и.н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., доцент КНО ГОУ ЯО ИРО</a:t>
            </a:r>
          </a:p>
          <a:p>
            <a:pPr algn="r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165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290</Words>
  <Application>Microsoft Office PowerPoint</Application>
  <PresentationFormat>Произвольный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Оценивание в классе – способ достижения образовательных результатов</vt:lpstr>
      <vt:lpstr>Оценивание</vt:lpstr>
      <vt:lpstr>Принципы безотметочного оценивания (по Г.А. Цукерман) </vt:lpstr>
      <vt:lpstr>Формирующее оценивание</vt:lpstr>
      <vt:lpstr>Портфолио 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Вячеславовна Бородкина</dc:creator>
  <cp:lastModifiedBy>Яков Сергеевич Соловьев</cp:lastModifiedBy>
  <cp:revision>6</cp:revision>
  <dcterms:created xsi:type="dcterms:W3CDTF">2016-01-19T06:19:05Z</dcterms:created>
  <dcterms:modified xsi:type="dcterms:W3CDTF">2016-01-21T07:13:03Z</dcterms:modified>
</cp:coreProperties>
</file>