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5" r:id="rId3"/>
    <p:sldId id="296" r:id="rId4"/>
    <p:sldId id="299" r:id="rId5"/>
    <p:sldId id="298" r:id="rId6"/>
    <p:sldId id="300" r:id="rId7"/>
    <p:sldId id="301" r:id="rId8"/>
    <p:sldId id="302" r:id="rId9"/>
    <p:sldId id="304" r:id="rId10"/>
    <p:sldId id="303" r:id="rId11"/>
    <p:sldId id="306" r:id="rId12"/>
    <p:sldId id="258" r:id="rId13"/>
    <p:sldId id="305" r:id="rId14"/>
    <p:sldId id="273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B0A3-DB19-43B3-B453-EFEE2C89E51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84696-151C-4FEB-B70E-80DE946C2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2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26134-A317-494D-9532-3397FD74E58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90AAC-A948-4F69-9F29-907712C02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3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767" y="4715154"/>
            <a:ext cx="5433420" cy="446354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1984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46BF01B6-3B46-44B5-BCE9-C75432FA17BF}" type="slidenum">
              <a:rPr lang="ru-RU" smtClean="0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оценивания в начальной школе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6021288"/>
            <a:ext cx="3200400" cy="4096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Чижова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.Н., ст. методист КНО ИРО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76672"/>
            <a:ext cx="370790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учимся,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увы,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школы,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жизни</a:t>
            </a:r>
          </a:p>
          <a:p>
            <a:pPr algn="r" eaLnBrk="0" hangingPunct="0">
              <a:lnSpc>
                <a:spcPct val="80000"/>
              </a:lnSpc>
              <a:defRPr/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Сенека</a:t>
            </a:r>
          </a:p>
        </p:txBody>
      </p:sp>
    </p:spTree>
    <p:extLst>
      <p:ext uri="{BB962C8B-B14F-4D97-AF65-F5344CB8AC3E}">
        <p14:creationId xmlns:p14="http://schemas.microsoft.com/office/powerpoint/2010/main" val="299512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Рисунок 11" descr="F:\аутсорсинг\для буклета\точка пси логот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8623"/>
            <a:ext cx="152446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et_ST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0072">
            <a:off x="5001377" y="432408"/>
            <a:ext cx="1145349" cy="1703388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:\обложки -2011\Obl_Met UUD_correct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527">
            <a:off x="2864759" y="426111"/>
            <a:ext cx="1130300" cy="158115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2" descr="Z:\обложки -2011\UUD1_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263">
            <a:off x="5668471" y="1284170"/>
            <a:ext cx="1409385" cy="2040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714752"/>
            <a:ext cx="9144000" cy="299695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УУД в начальной школе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Диагностические комплекты: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fontAlgn="auto" hangingPunct="1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«Школьный старт»</a:t>
            </a:r>
          </a:p>
          <a:p>
            <a:pPr marL="342900" indent="-3429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«Учимся учиться и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действовать»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0" t="8699" r="15942" b="5717"/>
          <a:stretch>
            <a:fillRect/>
          </a:stretch>
        </p:blipFill>
        <p:spPr>
          <a:xfrm>
            <a:off x="3857620" y="285728"/>
            <a:ext cx="1438275" cy="2043113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883679" y="4221088"/>
            <a:ext cx="23872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Битянова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Меркулова Т.В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Теплицкая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Беглова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Т.В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9221" name="Picture 6" descr="START_Tet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6101"/>
            <a:ext cx="1944216" cy="2769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1835">
            <a:off x="2936133" y="1577572"/>
            <a:ext cx="2519158" cy="1813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07504" y="87136"/>
            <a:ext cx="8928992" cy="6682862"/>
          </a:xfrm>
          <a:prstGeom prst="roundRect">
            <a:avLst>
              <a:gd name="adj" fmla="val 66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7" name="Picture 9" descr="C:\Users\ag-t\Downloads\Obl_уД_4-1кл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1964789"/>
            <a:ext cx="2500330" cy="1796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488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Проведение диагностики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323528" y="1557338"/>
            <a:ext cx="8640960" cy="363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6" rIns="91436" bIns="45716">
            <a:spAutoFit/>
          </a:bodyPr>
          <a:lstStyle/>
          <a:p>
            <a:pPr>
              <a:spcAft>
                <a:spcPts val="30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КОГДА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сентябре 1 класса, в течение третьей и четвертой недели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КАКОЙ ПЕРИОДИЧНОСТЬЮ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ежедневно (со вторника по четверг), в начале 2 и 3 уроков в течение 5–10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организовать несколько специальных диагностических уроков (вторых или третьих). Со вторника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четверг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ВАЖНО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задания, представленные в рабочей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тетради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5263"/>
          <a:stretch>
            <a:fillRect/>
          </a:stretch>
        </p:blipFill>
        <p:spPr bwMode="auto">
          <a:xfrm>
            <a:off x="395288" y="1557338"/>
            <a:ext cx="42052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ru-RU" dirty="0" smtClean="0"/>
              <a:t>Обработка данных</a:t>
            </a:r>
            <a:endParaRPr lang="ru-RU" dirty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 r="4405"/>
          <a:stretch>
            <a:fillRect/>
          </a:stretch>
        </p:blipFill>
        <p:spPr bwMode="auto">
          <a:xfrm>
            <a:off x="1692275" y="2957513"/>
            <a:ext cx="56213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042988" y="2205038"/>
            <a:ext cx="7207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9142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>
            <a:stCxn id="5" idx="6"/>
            <a:endCxn id="20487" idx="1"/>
          </p:cNvCxnSpPr>
          <p:nvPr/>
        </p:nvCxnSpPr>
        <p:spPr>
          <a:xfrm>
            <a:off x="1763713" y="2349500"/>
            <a:ext cx="2736850" cy="14525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4500563" y="3671888"/>
            <a:ext cx="287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6" rIns="91436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100" b="1"/>
              <a:t>1</a:t>
            </a:r>
          </a:p>
        </p:txBody>
      </p:sp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25538"/>
            <a:ext cx="14843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87438"/>
            <a:ext cx="1512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3716" r="4732" b="3716"/>
          <a:stretch>
            <a:fillRect/>
          </a:stretch>
        </p:blipFill>
        <p:spPr bwMode="auto">
          <a:xfrm>
            <a:off x="4822825" y="1557338"/>
            <a:ext cx="4321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Овал 22"/>
          <p:cNvSpPr/>
          <p:nvPr/>
        </p:nvSpPr>
        <p:spPr>
          <a:xfrm>
            <a:off x="5795963" y="1844675"/>
            <a:ext cx="720725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6" rIns="91436" bIns="45716" anchor="ctr"/>
          <a:lstStyle/>
          <a:p>
            <a:pPr algn="ctr" defTabSz="9142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 стрелкой 23"/>
          <p:cNvCxnSpPr>
            <a:stCxn id="23" idx="4"/>
          </p:cNvCxnSpPr>
          <p:nvPr/>
        </p:nvCxnSpPr>
        <p:spPr>
          <a:xfrm rot="16200000" flipH="1">
            <a:off x="5371306" y="2918619"/>
            <a:ext cx="1641475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5"/>
          <p:cNvSpPr txBox="1">
            <a:spLocks noChangeArrowheads="1"/>
          </p:cNvSpPr>
          <p:nvPr/>
        </p:nvSpPr>
        <p:spPr bwMode="auto">
          <a:xfrm>
            <a:off x="6011863" y="3644900"/>
            <a:ext cx="2889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6" rIns="91436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100" b="1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11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75240" cy="5620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ФГОС НОО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Раздел </a:t>
            </a:r>
            <a:r>
              <a:rPr lang="en-US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4B2500"/>
                </a:solidFill>
                <a:effectLst/>
                <a:ea typeface="+mj-ea"/>
              </a:rPr>
              <a:t>6.</a:t>
            </a:r>
            <a:r>
              <a:rPr lang="ru-RU" sz="2800" b="1" dirty="0">
                <a:solidFill>
                  <a:srgbClr val="4B25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 Стандарт направлен на обеспечение</a:t>
            </a:r>
            <a:r>
              <a:rPr lang="ru-RU" sz="2800" b="1" dirty="0" smtClean="0">
                <a:solidFill>
                  <a:srgbClr val="4B2500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400" dirty="0" err="1" smtClean="0">
                <a:effectLst/>
                <a:latin typeface="Times New Roman" pitchFamily="18" charset="0"/>
                <a:cs typeface="Times New Roman" pitchFamily="18" charset="0"/>
              </a:rPr>
              <a:t>критериальной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оценки результатов освоения обучающимися основной образовательной программы начального общего образования, деятельности педагогических работников, образовательных учреждений, функционирования системы образования в целом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0702"/>
            <a:ext cx="206692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00838" y="3645024"/>
            <a:ext cx="2020416" cy="26225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ГУ </a:t>
            </a:r>
            <a:r>
              <a:rPr lang="ru-RU" sz="1400" dirty="0">
                <a:solidFill>
                  <a:schemeClr val="tx1"/>
                </a:solidFill>
              </a:rPr>
              <a:t>ЯО </a:t>
            </a:r>
            <a:r>
              <a:rPr lang="ru-RU" sz="1400" dirty="0" err="1" smtClean="0">
                <a:solidFill>
                  <a:schemeClr val="tx1"/>
                </a:solidFill>
              </a:rPr>
              <a:t>ЦОиККО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Система </a:t>
            </a:r>
            <a:r>
              <a:rPr lang="ru-RU" sz="1600" b="1" dirty="0">
                <a:solidFill>
                  <a:schemeClr val="tx1"/>
                </a:solidFill>
              </a:rPr>
              <a:t>оценки достижения планируемых результатов освоения ООП </a:t>
            </a:r>
            <a:r>
              <a:rPr lang="ru-RU" sz="1600" b="1" dirty="0" smtClean="0">
                <a:solidFill>
                  <a:schemeClr val="tx1"/>
                </a:solidFill>
              </a:rPr>
              <a:t>НОО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</a:rPr>
              <a:t>Методические рекомендации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2011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2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468313" y="1028700"/>
            <a:ext cx="8351837" cy="280076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  <a:p>
            <a:pPr algn="just"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начальной школе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 соответствии с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Законом «Об образовании»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аттестация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выпускников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предусматривается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поэтому прямое включение внешней оценки в итоговую оценку младших школьников исключается. </a:t>
            </a:r>
          </a:p>
          <a:p>
            <a:pPr algn="just" eaLnBrk="1" hangingPunct="1"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Это означает, что влияние </a:t>
            </a:r>
            <a:r>
              <a:rPr lang="ru-RU" alt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внешней оценки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на внутреннюю осуществляется опосредованно, через аттестацию кадров, аккредитацию образовательных учреждений, мониторинговые исследования….</a:t>
            </a:r>
          </a:p>
        </p:txBody>
      </p:sp>
    </p:spTree>
    <p:extLst>
      <p:ext uri="{BB962C8B-B14F-4D97-AF65-F5344CB8AC3E}">
        <p14:creationId xmlns:p14="http://schemas.microsoft.com/office/powerpoint/2010/main" val="306788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1809719"/>
            <a:ext cx="2160240" cy="9954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Требования ФГОС</a:t>
            </a:r>
          </a:p>
        </p:txBody>
      </p:sp>
      <p:sp>
        <p:nvSpPr>
          <p:cNvPr id="5" name="Овал 4"/>
          <p:cNvSpPr/>
          <p:nvPr/>
        </p:nvSpPr>
        <p:spPr>
          <a:xfrm>
            <a:off x="6084166" y="1791316"/>
            <a:ext cx="2952329" cy="14282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оценки</a:t>
            </a:r>
          </a:p>
          <a:p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внешняя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внутренняя</a:t>
            </a:r>
          </a:p>
        </p:txBody>
      </p:sp>
      <p:sp>
        <p:nvSpPr>
          <p:cNvPr id="6" name="Овал 5"/>
          <p:cNvSpPr/>
          <p:nvPr/>
        </p:nvSpPr>
        <p:spPr>
          <a:xfrm>
            <a:off x="2276315" y="4941168"/>
            <a:ext cx="4032447" cy="9954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процесс</a:t>
            </a:r>
          </a:p>
        </p:txBody>
      </p:sp>
      <p:sp>
        <p:nvSpPr>
          <p:cNvPr id="7" name="Блок-схема: объединение 6"/>
          <p:cNvSpPr/>
          <p:nvPr/>
        </p:nvSpPr>
        <p:spPr>
          <a:xfrm>
            <a:off x="2024287" y="2060848"/>
            <a:ext cx="4536504" cy="2934653"/>
          </a:xfrm>
          <a:prstGeom prst="flowChartMerg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предметные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личностные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ФГОС . Раздел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III </a:t>
            </a:r>
            <a:br>
              <a:rPr lang="en-US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к структуре ООП НОО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42938" y="838200"/>
            <a:ext cx="8120062" cy="60198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ООП НОО - 9 раздел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«Система оценки достижения планируемых результатов освоения ООП НОО»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Данная система должна: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1.Закреплять основные направления и цели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оценочной деятельности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, описание объекта и содержание оценки, критерии, процедуры и состав инструментария оценивания, формы представления результатов, условия и границы применения системы оценки</a:t>
            </a:r>
            <a:endParaRPr lang="en-US" sz="20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Предусматривать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оценку достижений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обучающихся (итоговую оценку) и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оценку эффективности деятельности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образовательного учреждения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3.Позволять осуществлять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оценку динамики учебных достижений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4282" y="285728"/>
            <a:ext cx="8715375" cy="155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ФГОС. Раздел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Требования к результатам освоения 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ООП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НОО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28596" y="2071678"/>
            <a:ext cx="8472518" cy="45307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ts val="700"/>
              </a:spcBef>
              <a:buClr>
                <a:srgbClr val="B2B2B2"/>
              </a:buClr>
              <a:buSzPct val="90000"/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Итоговая оценка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качества осуществляется образовательным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учреждением</a:t>
            </a:r>
          </a:p>
          <a:p>
            <a:pPr marL="336550" indent="-336550" algn="just">
              <a:spcBef>
                <a:spcPts val="700"/>
              </a:spcBef>
              <a:buClr>
                <a:srgbClr val="B2B2B2"/>
              </a:buClr>
              <a:buSzPct val="9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700"/>
              </a:spcBef>
              <a:buClr>
                <a:srgbClr val="B2B2B2"/>
              </a:buClr>
              <a:buSzPct val="90000"/>
              <a:buFont typeface="Arial" pitchFamily="34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 итоговой оценки –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результаты освоения ООП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НОО</a:t>
            </a:r>
          </a:p>
          <a:p>
            <a:pPr marL="336550" indent="-336550" algn="just">
              <a:spcBef>
                <a:spcPts val="700"/>
              </a:spcBef>
              <a:buClr>
                <a:srgbClr val="B2B2B2"/>
              </a:buClr>
              <a:buSzPct val="9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700"/>
              </a:spcBef>
              <a:buClr>
                <a:srgbClr val="B2B2B2"/>
              </a:buClr>
              <a:buSzPct val="9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Компоненты итоговой оценки:</a:t>
            </a:r>
          </a:p>
          <a:p>
            <a:pPr algn="ctr">
              <a:spcBef>
                <a:spcPts val="700"/>
              </a:spcBef>
              <a:buClr>
                <a:srgbClr val="B2B2B2"/>
              </a:buClr>
              <a:buSzPct val="9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промежуточной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аттестации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700"/>
              </a:spcBef>
              <a:buClr>
                <a:srgbClr val="B2B2B2"/>
              </a:buClr>
              <a:buSzPct val="9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итоговых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6550" indent="-336550">
              <a:spcBef>
                <a:spcPts val="700"/>
              </a:spcBef>
              <a:buClrTx/>
              <a:buSzPct val="90000"/>
              <a:buFontTx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183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050213" cy="874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Отличительные особенности новой системы оценивания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140700" cy="12961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динамики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образовательных достижений обучающихся</a:t>
            </a:r>
          </a:p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0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накопительной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системы оценивания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924944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69031B"/>
                </a:solidFill>
                <a:latin typeface="Times New Roman" pitchFamily="18" charset="0"/>
                <a:cs typeface="Times New Roman" pitchFamily="18" charset="0"/>
              </a:rPr>
              <a:t>Успешность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решения  задач  начального образования во многом зависит от того, как устроена система оценивания: </a:t>
            </a:r>
          </a:p>
          <a:p>
            <a:pPr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насколько она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поддерживает и стимулирует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насколько она обеспечивает точную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обратную связь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насколько она включает учащихся в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самостоятельную оценочную деятельность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насколько она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информативна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управления системой образования</a:t>
            </a:r>
            <a:endParaRPr lang="ru-RU" sz="20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85566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ПРОБЛЕМЫ ОЦЕНИВАНИЯ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51520" y="1196975"/>
            <a:ext cx="8352928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Garamond" pitchFamily="18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Новые образовательные цели проверяются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старыми контрольно- измерительными материалами</a:t>
            </a:r>
          </a:p>
          <a:p>
            <a:pPr eaLnBrk="1" hangingPunct="1">
              <a:spcBef>
                <a:spcPct val="50000"/>
              </a:spcBef>
              <a:buFont typeface="Garamond" pitchFamily="18" charset="0"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Традиционная фиксация в журнале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позволяет увидеть соответствие требованиям</a:t>
            </a:r>
          </a:p>
          <a:p>
            <a:pPr eaLnBrk="1" hangingPunct="1">
              <a:spcBef>
                <a:spcPct val="50000"/>
              </a:spcBef>
              <a:buFont typeface="Garamond" pitchFamily="18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Пятибалльные отметки не отражают всего разнообразия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качественных оценок</a:t>
            </a:r>
          </a:p>
          <a:p>
            <a:pPr eaLnBrk="1" hangingPunct="1">
              <a:spcBef>
                <a:spcPct val="50000"/>
              </a:spcBef>
              <a:buFont typeface="Garamond" pitchFamily="18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Традиции оценивания не позволяют развивать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самооценку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оценивания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153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стартовая диагностика </a:t>
            </a:r>
          </a:p>
          <a:p>
            <a:pPr>
              <a:buFontTx/>
              <a:buNone/>
            </a:pP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ормирующая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(текущая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промежуточная) оценка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, тесно связанная с процессом обучения </a:t>
            </a: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итоговое оценивание</a:t>
            </a:r>
            <a:r>
              <a:rPr lang="en-US" sz="2000" dirty="0" smtClean="0">
                <a:effectLst/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Раздел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результатам освоения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ООП  НОО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r">
              <a:spcBef>
                <a:spcPts val="700"/>
              </a:spcBef>
              <a:buClr>
                <a:srgbClr val="B2B2B2"/>
              </a:buClr>
              <a:buSzPct val="9000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- Итоговая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качества осуществляется образовательным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учреждением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r">
              <a:spcBef>
                <a:spcPts val="700"/>
              </a:spcBef>
              <a:buClr>
                <a:srgbClr val="B2B2B2"/>
              </a:buClr>
              <a:buSzPct val="9000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- Предмет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итоговой оценки –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результаты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освоения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ООП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НОО)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92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4108024" cy="792386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Оценивание 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1124745"/>
            <a:ext cx="3960813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оценки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адаптационном периоде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Галина Макаревич\Desktop\Цукурман Г._Введение в школьную жизнь_ИТОГ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3" y="214290"/>
            <a:ext cx="4393191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614521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811" y="320462"/>
            <a:ext cx="6705475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Мониторинг образовательных результатов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gray">
          <a:xfrm rot="16200000" flipV="1">
            <a:off x="1129507" y="4325144"/>
            <a:ext cx="735012" cy="1511300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3">
                  <a:lumMod val="2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 anchor="ctr"/>
          <a:lstStyle/>
          <a:p>
            <a:pPr defTabSz="9142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gray">
          <a:xfrm rot="16200000" flipV="1">
            <a:off x="946944" y="3553619"/>
            <a:ext cx="1109663" cy="1495425"/>
          </a:xfrm>
          <a:prstGeom prst="cube">
            <a:avLst>
              <a:gd name="adj" fmla="val 23792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7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6" tIns="45716" rIns="91436" bIns="45716" anchor="ctr"/>
          <a:lstStyle/>
          <a:p>
            <a:pPr defTabSz="914292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013" name="Rectangle 15"/>
          <p:cNvSpPr>
            <a:spLocks noChangeArrowheads="1"/>
          </p:cNvSpPr>
          <p:nvPr/>
        </p:nvSpPr>
        <p:spPr bwMode="gray">
          <a:xfrm>
            <a:off x="919163" y="314166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6" rIns="91436" bIns="45716">
            <a:spAutoFit/>
          </a:bodyPr>
          <a:lstStyle/>
          <a:p>
            <a:pPr algn="ctr"/>
            <a:r>
              <a:rPr lang="ru-RU" b="1">
                <a:solidFill>
                  <a:srgbClr val="1C1C1C"/>
                </a:solidFill>
              </a:rPr>
              <a:t>1 класс</a:t>
            </a:r>
            <a:br>
              <a:rPr lang="ru-RU" b="1">
                <a:solidFill>
                  <a:srgbClr val="1C1C1C"/>
                </a:solidFill>
              </a:rPr>
            </a:br>
            <a:r>
              <a:rPr lang="ru-RU" b="1">
                <a:solidFill>
                  <a:srgbClr val="1C1C1C"/>
                </a:solidFill>
              </a:rPr>
              <a:t>Сентябрь </a:t>
            </a:r>
            <a:endParaRPr lang="en-US" b="1">
              <a:solidFill>
                <a:srgbClr val="1C1C1C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gray">
          <a:xfrm>
            <a:off x="677863" y="4151313"/>
            <a:ext cx="1439862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6" rIns="91436" bIns="45716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Школьный старт</a:t>
            </a:r>
            <a:endParaRPr lang="en-US" b="1" dirty="0"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grpSp>
        <p:nvGrpSpPr>
          <p:cNvPr id="43015" name="Группа 6"/>
          <p:cNvGrpSpPr>
            <a:grpSpLocks/>
          </p:cNvGrpSpPr>
          <p:nvPr/>
        </p:nvGrpSpPr>
        <p:grpSpPr bwMode="auto">
          <a:xfrm>
            <a:off x="2316163" y="2711450"/>
            <a:ext cx="1473200" cy="2736850"/>
            <a:chOff x="2535286" y="2854677"/>
            <a:chExt cx="1193028" cy="2738085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gray">
            <a:xfrm rot="16200000" flipV="1">
              <a:off x="2551307" y="4415755"/>
              <a:ext cx="1160986" cy="1193028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2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gray">
            <a:xfrm rot="16200000" flipV="1">
              <a:off x="2582654" y="3430040"/>
              <a:ext cx="1108575" cy="1177601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2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032" name="Rectangle 16"/>
            <p:cNvSpPr>
              <a:spLocks noChangeArrowheads="1"/>
            </p:cNvSpPr>
            <p:nvPr/>
          </p:nvSpPr>
          <p:spPr bwMode="gray">
            <a:xfrm>
              <a:off x="2803288" y="2854677"/>
              <a:ext cx="8497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rgbClr val="1C1C1C"/>
                  </a:solidFill>
                </a:rPr>
                <a:t>1 класс</a:t>
              </a:r>
              <a:br>
                <a:rPr lang="ru-RU" b="1">
                  <a:solidFill>
                    <a:srgbClr val="1C1C1C"/>
                  </a:solidFill>
                </a:rPr>
              </a:br>
              <a:r>
                <a:rPr lang="ru-RU" b="1">
                  <a:solidFill>
                    <a:srgbClr val="1C1C1C"/>
                  </a:solidFill>
                </a:rPr>
                <a:t>Апрель</a:t>
              </a:r>
              <a:endParaRPr lang="en-US" b="1">
                <a:solidFill>
                  <a:srgbClr val="1C1C1C"/>
                </a:solidFill>
              </a:endParaRPr>
            </a:p>
          </p:txBody>
        </p:sp>
      </p:grpSp>
      <p:grpSp>
        <p:nvGrpSpPr>
          <p:cNvPr id="43016" name="Группа 10"/>
          <p:cNvGrpSpPr>
            <a:grpSpLocks/>
          </p:cNvGrpSpPr>
          <p:nvPr/>
        </p:nvGrpSpPr>
        <p:grpSpPr bwMode="auto">
          <a:xfrm>
            <a:off x="3830638" y="2205038"/>
            <a:ext cx="1452562" cy="3217862"/>
            <a:chOff x="4035688" y="2348880"/>
            <a:chExt cx="1190423" cy="3218483"/>
          </a:xfrm>
        </p:grpSpPr>
        <p:sp>
          <p:nvSpPr>
            <p:cNvPr id="12" name="AutoShape 8"/>
            <p:cNvSpPr>
              <a:spLocks noChangeArrowheads="1"/>
            </p:cNvSpPr>
            <p:nvPr/>
          </p:nvSpPr>
          <p:spPr bwMode="gray">
            <a:xfrm rot="16200000" flipV="1">
              <a:off x="3814767" y="4156019"/>
              <a:ext cx="1632265" cy="1190423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2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gray">
            <a:xfrm rot="16200000" flipV="1">
              <a:off x="4083767" y="2934070"/>
              <a:ext cx="1109877" cy="1174811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2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029" name="Rectangle 17"/>
            <p:cNvSpPr>
              <a:spLocks noChangeArrowheads="1"/>
            </p:cNvSpPr>
            <p:nvPr/>
          </p:nvSpPr>
          <p:spPr bwMode="gray">
            <a:xfrm>
              <a:off x="4311798" y="2348880"/>
              <a:ext cx="8596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rgbClr val="1C1C1C"/>
                  </a:solidFill>
                </a:rPr>
                <a:t>2 класс</a:t>
              </a:r>
              <a:br>
                <a:rPr lang="ru-RU" b="1">
                  <a:solidFill>
                    <a:srgbClr val="1C1C1C"/>
                  </a:solidFill>
                </a:rPr>
              </a:br>
              <a:r>
                <a:rPr lang="ru-RU" b="1">
                  <a:solidFill>
                    <a:srgbClr val="1C1C1C"/>
                  </a:solidFill>
                </a:rPr>
                <a:t>Апрель</a:t>
              </a:r>
              <a:endParaRPr lang="en-US" b="1">
                <a:solidFill>
                  <a:srgbClr val="1C1C1C"/>
                </a:solidFill>
              </a:endParaRPr>
            </a:p>
          </p:txBody>
        </p:sp>
      </p:grpSp>
      <p:grpSp>
        <p:nvGrpSpPr>
          <p:cNvPr id="43017" name="Группа 14"/>
          <p:cNvGrpSpPr>
            <a:grpSpLocks/>
          </p:cNvGrpSpPr>
          <p:nvPr/>
        </p:nvGrpSpPr>
        <p:grpSpPr bwMode="auto">
          <a:xfrm>
            <a:off x="5370513" y="1773238"/>
            <a:ext cx="1382712" cy="3649662"/>
            <a:chOff x="5504833" y="1916832"/>
            <a:chExt cx="1193028" cy="3650530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gray">
            <a:xfrm rot="16200000" flipV="1">
              <a:off x="4996184" y="3865685"/>
              <a:ext cx="2210326" cy="1193028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2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gray">
            <a:xfrm rot="16200000" flipV="1">
              <a:off x="5553917" y="2438571"/>
              <a:ext cx="1109926" cy="1177961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2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026" name="Rectangle 18"/>
            <p:cNvSpPr>
              <a:spLocks noChangeArrowheads="1"/>
            </p:cNvSpPr>
            <p:nvPr/>
          </p:nvSpPr>
          <p:spPr bwMode="gray">
            <a:xfrm>
              <a:off x="5755808" y="1916832"/>
              <a:ext cx="9411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rgbClr val="1C1C1C"/>
                  </a:solidFill>
                </a:rPr>
                <a:t>3 класс </a:t>
              </a:r>
              <a:br>
                <a:rPr lang="ru-RU" b="1">
                  <a:solidFill>
                    <a:srgbClr val="1C1C1C"/>
                  </a:solidFill>
                </a:rPr>
              </a:br>
              <a:r>
                <a:rPr lang="ru-RU" b="1">
                  <a:solidFill>
                    <a:srgbClr val="1C1C1C"/>
                  </a:solidFill>
                </a:rPr>
                <a:t>Апрель</a:t>
              </a:r>
              <a:endParaRPr lang="en-US" b="1">
                <a:solidFill>
                  <a:srgbClr val="1C1C1C"/>
                </a:solidFill>
              </a:endParaRPr>
            </a:p>
          </p:txBody>
        </p:sp>
      </p:grpSp>
      <p:grpSp>
        <p:nvGrpSpPr>
          <p:cNvPr id="43018" name="Группа 18"/>
          <p:cNvGrpSpPr>
            <a:grpSpLocks/>
          </p:cNvGrpSpPr>
          <p:nvPr/>
        </p:nvGrpSpPr>
        <p:grpSpPr bwMode="auto">
          <a:xfrm>
            <a:off x="6884988" y="1268413"/>
            <a:ext cx="1422400" cy="4105275"/>
            <a:chOff x="7058266" y="1412776"/>
            <a:chExt cx="1193028" cy="4104456"/>
          </a:xfrm>
        </p:grpSpPr>
        <p:sp>
          <p:nvSpPr>
            <p:cNvPr id="20" name="AutoShape 6"/>
            <p:cNvSpPr>
              <a:spLocks noChangeArrowheads="1"/>
            </p:cNvSpPr>
            <p:nvPr/>
          </p:nvSpPr>
          <p:spPr bwMode="gray">
            <a:xfrm rot="16200000" flipV="1">
              <a:off x="6394556" y="3660494"/>
              <a:ext cx="2520447" cy="1193028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2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gray">
            <a:xfrm rot="16200000" flipV="1">
              <a:off x="7108049" y="2010670"/>
              <a:ext cx="1109441" cy="1177050"/>
            </a:xfrm>
            <a:prstGeom prst="cube">
              <a:avLst>
                <a:gd name="adj" fmla="val 23792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29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43023" name="Rectangle 18"/>
            <p:cNvSpPr>
              <a:spLocks noChangeArrowheads="1"/>
            </p:cNvSpPr>
            <p:nvPr/>
          </p:nvSpPr>
          <p:spPr bwMode="gray">
            <a:xfrm>
              <a:off x="7339895" y="1412776"/>
              <a:ext cx="87983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rgbClr val="1C1C1C"/>
                  </a:solidFill>
                </a:rPr>
                <a:t>4 класс</a:t>
              </a:r>
              <a:br>
                <a:rPr lang="ru-RU" b="1">
                  <a:solidFill>
                    <a:srgbClr val="1C1C1C"/>
                  </a:solidFill>
                </a:rPr>
              </a:br>
              <a:r>
                <a:rPr lang="ru-RU" b="1">
                  <a:solidFill>
                    <a:srgbClr val="1C1C1C"/>
                  </a:solidFill>
                </a:rPr>
                <a:t>Апрель</a:t>
              </a:r>
              <a:br>
                <a:rPr lang="ru-RU" b="1">
                  <a:solidFill>
                    <a:srgbClr val="1C1C1C"/>
                  </a:solidFill>
                </a:rPr>
              </a:br>
              <a:endParaRPr lang="en-US" b="1">
                <a:solidFill>
                  <a:srgbClr val="1C1C1C"/>
                </a:solidFill>
              </a:endParaRPr>
            </a:p>
          </p:txBody>
        </p:sp>
      </p:grpSp>
      <p:sp>
        <p:nvSpPr>
          <p:cNvPr id="43019" name="Freeform 14"/>
          <p:cNvSpPr>
            <a:spLocks/>
          </p:cNvSpPr>
          <p:nvPr/>
        </p:nvSpPr>
        <p:spPr bwMode="gray">
          <a:xfrm flipH="1">
            <a:off x="1254125" y="3573463"/>
            <a:ext cx="6480175" cy="1766887"/>
          </a:xfrm>
          <a:custGeom>
            <a:avLst/>
            <a:gdLst>
              <a:gd name="T0" fmla="*/ 2147483647 w 1755"/>
              <a:gd name="T1" fmla="*/ 2147483647 h 1413"/>
              <a:gd name="T2" fmla="*/ 2147483647 w 1755"/>
              <a:gd name="T3" fmla="*/ 2147483647 h 1413"/>
              <a:gd name="T4" fmla="*/ 2147483647 w 1755"/>
              <a:gd name="T5" fmla="*/ 2147483647 h 1413"/>
              <a:gd name="T6" fmla="*/ 2147483647 w 1755"/>
              <a:gd name="T7" fmla="*/ 2147483647 h 1413"/>
              <a:gd name="T8" fmla="*/ 2147483647 w 1755"/>
              <a:gd name="T9" fmla="*/ 2147483647 h 1413"/>
              <a:gd name="T10" fmla="*/ 2147483647 w 1755"/>
              <a:gd name="T11" fmla="*/ 2147483647 h 1413"/>
              <a:gd name="T12" fmla="*/ 2147483647 w 1755"/>
              <a:gd name="T13" fmla="*/ 2147483647 h 1413"/>
              <a:gd name="T14" fmla="*/ 2147483647 w 1755"/>
              <a:gd name="T15" fmla="*/ 2147483647 h 1413"/>
              <a:gd name="T16" fmla="*/ 2147483647 w 1755"/>
              <a:gd name="T17" fmla="*/ 0 h 1413"/>
              <a:gd name="T18" fmla="*/ 0 w 1755"/>
              <a:gd name="T19" fmla="*/ 2147483647 h 1413"/>
              <a:gd name="T20" fmla="*/ 2147483647 w 1755"/>
              <a:gd name="T21" fmla="*/ 2147483647 h 14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5"/>
              <a:gd name="T34" fmla="*/ 0 h 1413"/>
              <a:gd name="T35" fmla="*/ 1755 w 1755"/>
              <a:gd name="T36" fmla="*/ 1413 h 14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5" h="1413">
                <a:moveTo>
                  <a:pt x="120" y="288"/>
                </a:moveTo>
                <a:lnTo>
                  <a:pt x="546" y="945"/>
                </a:lnTo>
                <a:lnTo>
                  <a:pt x="1257" y="972"/>
                </a:lnTo>
                <a:lnTo>
                  <a:pt x="1755" y="1413"/>
                </a:lnTo>
                <a:lnTo>
                  <a:pt x="1287" y="924"/>
                </a:lnTo>
                <a:lnTo>
                  <a:pt x="600" y="867"/>
                </a:lnTo>
                <a:lnTo>
                  <a:pt x="237" y="210"/>
                </a:lnTo>
                <a:lnTo>
                  <a:pt x="354" y="129"/>
                </a:lnTo>
                <a:lnTo>
                  <a:pt x="6" y="0"/>
                </a:lnTo>
                <a:lnTo>
                  <a:pt x="0" y="393"/>
                </a:lnTo>
                <a:lnTo>
                  <a:pt x="120" y="288"/>
                </a:lnTo>
                <a:close/>
              </a:path>
            </a:pathLst>
          </a:custGeom>
          <a:solidFill>
            <a:schemeClr val="tx2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6" rIns="91436" bIns="45716" anchor="ctr"/>
          <a:lstStyle/>
          <a:p>
            <a:endParaRPr lang="ru-RU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gray">
          <a:xfrm rot="20450760">
            <a:off x="2019300" y="2932113"/>
            <a:ext cx="6619875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6" tIns="45716" rIns="91436" bIns="45716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Мониторинг образовательных результатов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6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447</Words>
  <Application>Microsoft Office PowerPoint</Application>
  <PresentationFormat>Экран (4:3)</PresentationFormat>
  <Paragraphs>91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Система оценивания в начальной школе</vt:lpstr>
      <vt:lpstr>Презентация PowerPoint</vt:lpstr>
      <vt:lpstr>ФГОС . Раздел III  Требования к структуре ООП НОО</vt:lpstr>
      <vt:lpstr>Презентация PowerPoint</vt:lpstr>
      <vt:lpstr>Отличительные особенности новой системы оценивания</vt:lpstr>
      <vt:lpstr>ПРОБЛЕМЫ ОЦЕНИВАНИЯ</vt:lpstr>
      <vt:lpstr>Виды оценивания</vt:lpstr>
      <vt:lpstr>Оценивание  </vt:lpstr>
      <vt:lpstr>Мониторинг образовательных результатов</vt:lpstr>
      <vt:lpstr>Презентация PowerPoint</vt:lpstr>
      <vt:lpstr>Проведение диагностики</vt:lpstr>
      <vt:lpstr>Обработка данных</vt:lpstr>
      <vt:lpstr>ФГОС НОО  Раздел I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Николаевна Чижова</dc:creator>
  <cp:lastModifiedBy>Ирина Николаевна Чижова</cp:lastModifiedBy>
  <cp:revision>18</cp:revision>
  <cp:lastPrinted>2016-01-18T18:20:43Z</cp:lastPrinted>
  <dcterms:created xsi:type="dcterms:W3CDTF">2016-01-18T16:34:05Z</dcterms:created>
  <dcterms:modified xsi:type="dcterms:W3CDTF">2016-01-19T06:39:08Z</dcterms:modified>
</cp:coreProperties>
</file>