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4" r:id="rId3"/>
    <p:sldId id="282" r:id="rId4"/>
    <p:sldId id="385" r:id="rId5"/>
    <p:sldId id="390" r:id="rId6"/>
    <p:sldId id="402" r:id="rId7"/>
    <p:sldId id="391" r:id="rId8"/>
    <p:sldId id="392" r:id="rId9"/>
    <p:sldId id="394" r:id="rId10"/>
    <p:sldId id="404" r:id="rId11"/>
    <p:sldId id="395" r:id="rId12"/>
    <p:sldId id="396" r:id="rId13"/>
    <p:sldId id="399" r:id="rId14"/>
    <p:sldId id="405" r:id="rId15"/>
    <p:sldId id="400" r:id="rId16"/>
    <p:sldId id="401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>
      <p:cViewPr varScale="1">
        <p:scale>
          <a:sx n="86" d="100"/>
          <a:sy n="86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0230D7-4AC0-4940-9ED9-C8FC1BB838D2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38A8C5-7210-449A-834D-4EBABFF37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7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A41025-7E8C-467A-97CA-4D49FD4878A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51EA5A-E42E-42A9-804C-0B96BDF22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6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BCBA3-8BBE-4AD0-97A8-D3D833FD06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05110-7B27-4844-9D28-73063BEAE35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5805-25F0-49BB-B4B1-60F0631ED39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2031-3753-4077-9335-B860B8CFC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60C9-1A09-45FD-ADAA-81D99ED3BD5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4C23-E090-4312-ACF8-00228C27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3585-4E28-4F34-ABB8-9867B270ECD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1C18-3D6A-4BE1-834E-D8544B6B1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38D0-5A7B-44CF-9C5E-EB211F05250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2EF2-9253-4FBB-A78C-4D1E63799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50B9-3B57-4886-A8E2-75A76E77373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EBCA0-CDE2-4DCF-82D7-5F6818C8F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70B0-2E79-475A-A519-17D51E25BEB2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2A4F-3BCB-469C-8103-0F59C7016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FBB4-3006-4379-9638-4E1F0591F02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D554-3925-4953-8E0A-440F43232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5DE5-AD06-434D-B16A-B688907878CF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D5FA-C40B-4F32-8A57-1CB797A1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521B-8F8E-4E6B-93A1-78A94CBF13A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0ABC-46D1-4EA5-9862-5D18F16B0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D97C-7B5E-454D-A060-9125EBDD4220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499F-00D3-470B-B04C-962A3755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C721-4BE4-4429-9D13-A84CEF4A335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ECED-E4A1-4645-9708-8B9CFB2B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98D43-4A64-4EF5-91E0-26462DB82DC9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03115-91F6-4603-8D8B-F39E55591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5;&#1077;&#1074;&#1085;&#1080;&#1082;%20&#1080;&#1085;&#1076;.&#1088;&#1072;&#1079;&#1074;&#1080;&#1090;&#1080;&#1103;%20&#1085;&#1072;&#1095;.&#1096;&#1082;&#1086;&#1083;&#1072;.do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763713" y="549275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12" descr="герб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2"/>
          <a:stretch>
            <a:fillRect/>
          </a:stretch>
        </p:blipFill>
        <p:spPr bwMode="auto">
          <a:xfrm>
            <a:off x="0" y="-26988"/>
            <a:ext cx="2025650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:\школа фото\_DSC0026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4221088"/>
            <a:ext cx="3203848" cy="263691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341" name="WordArt 51"/>
          <p:cNvSpPr>
            <a:spLocks noGrp="1" noChangeArrowheads="1" noChangeShapeType="1" noTextEdit="1"/>
          </p:cNvSpPr>
          <p:nvPr/>
        </p:nvSpPr>
        <p:spPr bwMode="auto">
          <a:xfrm>
            <a:off x="2025650" y="733425"/>
            <a:ext cx="6146800" cy="503238"/>
          </a:xfrm>
          <a:prstGeom prst="rect">
            <a:avLst/>
          </a:prstGeom>
        </p:spPr>
        <p:txBody>
          <a:bodyPr wrap="none" fromWordArt="1"/>
          <a:lstStyle/>
          <a:p>
            <a:pPr>
              <a:defRPr/>
            </a:pPr>
            <a:r>
              <a:rPr lang="ru-RU" sz="3600" kern="1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МОУ ВЕЛИКОСЕЛЬСКАЯ СОШ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012825" y="4891088"/>
            <a:ext cx="64008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Ярославская область,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Гаврилов - Ямский район, село Великое,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тел. 8-485-34-38-1-44 (4-97)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Факс: 8-485-34-38-1-44 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Е-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velikoeschool@gmail.com</a:t>
            </a:r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776864" cy="36947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«Индивидуализация образовательной  деятельности в Великосельской средней общеобразовательной школе»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tvoyrebenok.ru/images/presentation/math/b/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410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Структура дневника</a:t>
            </a:r>
            <a:endParaRPr lang="ru-RU" sz="54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428625" y="3857625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313" y="893763"/>
            <a:ext cx="8172450" cy="54641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1. Сведения о семье.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2. Состояние здоровья (заполняется родителями в первом полугодии первого класса).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3. Результаты </a:t>
            </a:r>
            <a:r>
              <a:rPr lang="ru-RU" sz="86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– педагогического обследования учащихся при поступлении в 1 класс.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4. Информация о школьнике: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здоровье, физическое развитие;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личностное развитие;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коммуникативное развитие, общение;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учение;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индивидуально – психологические особенности;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необходимая коррекция;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итоги комплексных работ за каждый год обучения;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проблемы: семейные и учебные;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   - коррекция развития универсальных учебных действий;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5. Результаты диагностических бесед с психологом (по мере необходимости);</a:t>
            </a:r>
          </a:p>
          <a:p>
            <a:pPr>
              <a:defRPr/>
            </a:pP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6. Рекомендации по работе с ребенком (для учителя, родителей)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tvoyrebenok.ru/images/presentation/math/b/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410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Педагогические технологии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47596"/>
            <a:ext cx="4416599" cy="29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428625" y="3857625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49238" y="893763"/>
            <a:ext cx="8137525" cy="33829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ru-RU" sz="4000" b="1" dirty="0">
                <a:latin typeface="+mn-lt"/>
              </a:rPr>
              <a:t>Проблемно-диалогическая технология;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ru-RU" sz="4000" b="1" dirty="0">
                <a:latin typeface="+mn-lt"/>
              </a:rPr>
              <a:t>Технология формирования типа правильной читательской деятельности;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ru-RU" sz="4000" b="1" dirty="0">
                <a:latin typeface="+mn-lt"/>
              </a:rPr>
              <a:t>Технология оценки;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ru-RU" sz="4000" b="1" dirty="0">
                <a:latin typeface="+mn-lt"/>
              </a:rPr>
              <a:t>Технология «</a:t>
            </a:r>
            <a:r>
              <a:rPr lang="ru-RU" sz="4000" b="1" dirty="0" err="1">
                <a:latin typeface="+mn-lt"/>
              </a:rPr>
              <a:t>Портфолио</a:t>
            </a:r>
            <a:r>
              <a:rPr lang="ru-RU" sz="4000" b="1" dirty="0">
                <a:latin typeface="+mn-lt"/>
              </a:rPr>
              <a:t>»;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ru-RU" sz="4000" b="1" dirty="0" err="1">
                <a:latin typeface="+mn-lt"/>
              </a:rPr>
              <a:t>Здоровьесберегающие</a:t>
            </a:r>
            <a:r>
              <a:rPr lang="ru-RU" sz="4000" b="1" dirty="0">
                <a:latin typeface="+mn-lt"/>
              </a:rPr>
              <a:t> технологии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9" name="Picture 2" descr="G:\Семинар 24.04.13\IMG_39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89" y="4057682"/>
            <a:ext cx="4437431" cy="27894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4143404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+mn-ea"/>
                <a:cs typeface="+mn-cs"/>
              </a:rPr>
              <a:t>Работа  с </a:t>
            </a:r>
            <a:r>
              <a:rPr lang="ru-RU" sz="2800" b="1" spc="300" dirty="0" err="1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+mn-ea"/>
                <a:cs typeface="+mn-cs"/>
              </a:rPr>
              <a:t>Портфолио</a:t>
            </a:r>
            <a:endParaRPr lang="ru-RU" sz="2800" b="1" spc="300" dirty="0">
              <a:ln w="11430" cmpd="sng">
                <a:solidFill>
                  <a:srgbClr val="FFFF99"/>
                </a:solidFill>
                <a:prstDash val="solid"/>
                <a:miter lim="800000"/>
              </a:ln>
              <a:solidFill>
                <a:srgbClr val="F90B5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61442" name="Picture 2" descr="C:\Documents and Settings\Администратор\Рабочий стол\фото 2014\IMG_04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262667"/>
            <a:ext cx="3643338" cy="2721259"/>
          </a:xfrm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ото 2014\IMG_047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197" y="2420888"/>
            <a:ext cx="4789196" cy="351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ото 2014\IMG_047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8005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28551" y="620688"/>
            <a:ext cx="335758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Вариативные домашние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Внеурочная деятельность</a:t>
            </a:r>
            <a:endParaRPr lang="ru-RU" sz="48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00063" y="857250"/>
            <a:ext cx="8104187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600" b="1" i="1">
                <a:latin typeface="Calibri" pitchFamily="34" charset="0"/>
              </a:rPr>
              <a:t> </a:t>
            </a:r>
            <a:r>
              <a:rPr lang="ru-RU" sz="3200" b="1" i="1">
                <a:latin typeface="Calibri" pitchFamily="34" charset="0"/>
              </a:rPr>
              <a:t>Спортивно-оздоровительное (Азбука питания, ОФП)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 i="1">
                <a:latin typeface="Calibri" pitchFamily="34" charset="0"/>
              </a:rPr>
              <a:t> Духовно-нравственное (Азбука вежливости, Русь. Россия. Родина моя., С любовью к природе)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 i="1">
                <a:latin typeface="Calibri" pitchFamily="34" charset="0"/>
              </a:rPr>
              <a:t> Общеинтеллектуальное (Умники и умницы, Мастерская речевого творчества,  Эрудит)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 i="1">
                <a:latin typeface="Calibri" pitchFamily="34" charset="0"/>
              </a:rPr>
              <a:t>Общекультурное (Художественное слово, Аниматор, Прекрасное рядом)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 i="1">
                <a:latin typeface="Calibri" pitchFamily="34" charset="0"/>
              </a:rPr>
              <a:t> Социальное (Зеленая планета, Азбука дорожного движения, Волшебная глина)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 i="1">
                <a:latin typeface="Calibri" pitchFamily="34" charset="0"/>
              </a:rPr>
              <a:t> Проектная деятельность</a:t>
            </a:r>
            <a:r>
              <a:rPr lang="ru-RU" sz="3600" b="1" i="1">
                <a:latin typeface="Calibri" pitchFamily="34" charset="0"/>
              </a:rPr>
              <a:t/>
            </a:r>
            <a:br>
              <a:rPr lang="ru-RU" sz="3600" b="1" i="1">
                <a:latin typeface="Calibri" pitchFamily="34" charset="0"/>
              </a:rPr>
            </a:br>
            <a:endParaRPr lang="ru-RU" sz="3600" b="1" i="1">
              <a:latin typeface="Calibri" pitchFamily="34" charset="0"/>
            </a:endParaRPr>
          </a:p>
        </p:txBody>
      </p:sp>
      <p:sp>
        <p:nvSpPr>
          <p:cNvPr id="32772" name="Содержимое 10" hidden="1"/>
          <p:cNvSpPr>
            <a:spLocks noGrp="1"/>
          </p:cNvSpPr>
          <p:nvPr>
            <p:ph idx="1"/>
          </p:nvPr>
        </p:nvSpPr>
        <p:spPr>
          <a:xfrm>
            <a:off x="428625" y="1071563"/>
            <a:ext cx="8072438" cy="57864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4352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Участие в научно-исследовательских конференциях на уровне школы, района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Разработка и защита проектов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88640"/>
            <a:ext cx="8198820" cy="8829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Студии в </a:t>
            </a:r>
            <a:r>
              <a:rPr lang="ru-RU" sz="5400" kern="10" dirty="0" err="1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нач</a:t>
            </a:r>
            <a:r>
              <a:rPr lang="ru-RU" sz="54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. школе </a:t>
            </a: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/>
            </a:r>
            <a:b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endParaRPr lang="ru-RU" sz="54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5" name="Рисунок 4" descr="C:\Documents and Settings\Администратор\Рабочий стол\фото 2014\IMG_04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000528" cy="2788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Администратор\Рабочий стол\ильичев илья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312368" cy="2788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Проектная деятельность  </a:t>
            </a:r>
            <a:b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endParaRPr lang="ru-RU" sz="54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34823" name="Picture 7" descr="IMG_37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384550" cy="2255837"/>
          </a:xfrm>
          <a:prstGeom prst="rect">
            <a:avLst/>
          </a:prstGeom>
          <a:noFill/>
        </p:spPr>
      </p:pic>
      <p:pic>
        <p:nvPicPr>
          <p:cNvPr id="34824" name="Picture 8" descr="IMG_38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384550" cy="2255837"/>
          </a:xfrm>
          <a:prstGeom prst="rect">
            <a:avLst/>
          </a:prstGeom>
          <a:noFill/>
        </p:spPr>
      </p:pic>
      <p:pic>
        <p:nvPicPr>
          <p:cNvPr id="34825" name="Picture 9" descr="IMG_375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3313112" cy="2208212"/>
          </a:xfrm>
          <a:prstGeom prst="rect">
            <a:avLst/>
          </a:prstGeom>
          <a:noFill/>
        </p:spPr>
      </p:pic>
      <p:pic>
        <p:nvPicPr>
          <p:cNvPr id="34826" name="Picture 10" descr="IMG_377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816350"/>
            <a:ext cx="3455987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2560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Преемственность между начальной школой и средним звеном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308225"/>
            <a:ext cx="8229600" cy="23828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Передача документов в среднее звено: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Портфолио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»;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Дневник индивидуального развития;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Характеристика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171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" y="4399331"/>
            <a:ext cx="4000528" cy="248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M:\школа фото\_DSC0026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71487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17"/>
          <p:cNvSpPr>
            <a:spLocks noGrp="1" noChangeArrowheads="1" noChangeShapeType="1" noTextEdit="1"/>
          </p:cNvSpPr>
          <p:nvPr/>
        </p:nvSpPr>
        <p:spPr bwMode="auto">
          <a:xfrm>
            <a:off x="684213" y="2060575"/>
            <a:ext cx="8002587" cy="399415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6600" b="1" kern="10" spc="-100"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579688" y="2576513"/>
            <a:ext cx="4248150" cy="1357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878013" algn="l"/>
              </a:tabLst>
              <a:defRPr/>
            </a:pPr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Решение актуальных образовательных проблем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2813" y="4149725"/>
            <a:ext cx="3894137" cy="172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878013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Образовательные потребности, достижения, личностные устремления ребенка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188" y="4156075"/>
            <a:ext cx="3883025" cy="1720850"/>
          </a:xfrm>
          <a:prstGeom prst="round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Активность и </a:t>
            </a:r>
            <a:r>
              <a:rPr lang="ru-RU" sz="2400" b="1" dirty="0" err="1">
                <a:solidFill>
                  <a:srgbClr val="002060"/>
                </a:solidFill>
              </a:rPr>
              <a:t>субъектность</a:t>
            </a:r>
            <a:r>
              <a:rPr lang="ru-RU" sz="2400" b="1" dirty="0">
                <a:solidFill>
                  <a:srgbClr val="002060"/>
                </a:solidFill>
              </a:rPr>
              <a:t> ребенка в решении образовательных проблем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362450" y="1700213"/>
            <a:ext cx="419100" cy="773112"/>
          </a:xfrm>
          <a:prstGeom prst="downArrow">
            <a:avLst>
              <a:gd name="adj1" fmla="val 50000"/>
              <a:gd name="adj2" fmla="val 52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451725" y="1870075"/>
            <a:ext cx="792163" cy="21240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flipH="1">
            <a:off x="900113" y="1808163"/>
            <a:ext cx="793750" cy="212566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248164"/>
            <a:ext cx="763284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Индивидуальная образовательная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k28.ru/files/u3/IO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41375"/>
            <a:ext cx="8424862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4"/>
            <a:ext cx="8784976" cy="10801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Индивидуальная образовательная деятельность</a:t>
            </a:r>
            <a:endParaRPr lang="ru-RU" sz="32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DE392-09AC-4E19-8FB7-4081C4DDBE25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Индивидуальная образовательная траектория</a:t>
            </a:r>
            <a:endParaRPr lang="ru-RU" sz="54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2050" name="Picture 2" descr="http://sk28.ru/files/u3/IOT_1_0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E7E7"/>
              </a:clrFrom>
              <a:clrTo>
                <a:srgbClr val="FF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425" y="1466850"/>
            <a:ext cx="8424863" cy="525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429125" y="0"/>
            <a:ext cx="4714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Одно из самых ценных человеческих качеств - индивидуальность. Оно приобретается от рождения, "дается судьбой" и развивается искренностью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  <a:p>
            <a:pPr algn="r" eaLnBrk="0" hangingPunct="0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Д.С. Лихачев.</a:t>
            </a:r>
            <a:endParaRPr lang="ru-RU"/>
          </a:p>
        </p:txBody>
      </p:sp>
      <p:pic>
        <p:nvPicPr>
          <p:cNvPr id="7" name="Picture 4" descr="689379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36" y="3757"/>
            <a:ext cx="2691408" cy="238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Заголовок 2"/>
          <p:cNvSpPr>
            <a:spLocks noGrp="1"/>
          </p:cNvSpPr>
          <p:nvPr>
            <p:ph type="ctrTitle"/>
          </p:nvPr>
        </p:nvSpPr>
        <p:spPr>
          <a:xfrm>
            <a:off x="539750" y="2636838"/>
            <a:ext cx="7920038" cy="20161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Организация индивидуальной образовательной деятельности в МОУ Великосельской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36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ИНДИВИДУАЛИЗАЦИЯ ОБРАЗОВАТЕЛЬНОЙ ДЕЯТЕЛЬНОСТИ</a:t>
            </a:r>
            <a:endParaRPr lang="ru-RU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24579" name="Содержимое 2"/>
          <p:cNvSpPr txBox="1">
            <a:spLocks/>
          </p:cNvSpPr>
          <p:nvPr/>
        </p:nvSpPr>
        <p:spPr bwMode="auto">
          <a:xfrm>
            <a:off x="468313" y="908050"/>
            <a:ext cx="81359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6893797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2295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5088" y="1341438"/>
            <a:ext cx="85312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Изучение информационных источников,        позволяющих фиксировать формирование личностных качеств, у учащихся поступающих в первый класс;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Проведение  стартовой    диагностики первоклассников;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Ведение дневника индивидуального развития;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Оформление портфолио ребенка;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Психолого-педагогическое сопровождение образовательной деятельности ребенка;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Применение технологий проблемно-диалогового обучения, продуктивного чтения, ИКТ-технологий;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Внеурочная деятельность;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  <a:defRPr/>
            </a:pPr>
            <a:r>
              <a:rPr lang="ru-RU" sz="2600" b="1" i="1" dirty="0" smtClean="0"/>
              <a:t>Проектная и исследовательская деятельность</a:t>
            </a:r>
            <a:r>
              <a:rPr lang="ru-RU" sz="2600" dirty="0" smtClean="0"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Blip>
                <a:blip r:embed="rId6"/>
              </a:buBlip>
              <a:defRPr/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-357214"/>
            <a:ext cx="82296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Стартовая диагностика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765175"/>
          <a:ext cx="8715436" cy="5853423"/>
        </p:xfrm>
        <a:graphic>
          <a:graphicData uri="http://schemas.openxmlformats.org/drawingml/2006/table">
            <a:tbl>
              <a:tblPr/>
              <a:tblGrid>
                <a:gridCol w="5077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8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Обучающийся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Ф.И.О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выполнения заданий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баллов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балл по классу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Рисунок человека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Исследование общего уровня умственного развития ребенка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Графический диктант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Выявление умения внимательно слушать и точно выполнять указания взрослого,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правильно воспроизводить на листе бумаги заданное направление линии, самостоятельно действовать по указанию взрослого.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Образец и правило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Методика направлена на выявление уровня организации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действий,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руководствоваться системой условий задачи, преодолевая влияние посторонних факторов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Первая буква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Методика направлена на выявление умения выделять согласный звук в начале слова (без учета его твердости/мягкости). При этом ребенок должен удерживать поставленную задачу: ориентироваться на начальный звук слова, а не на значение слова.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 риска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Общая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успешность по 4-м тестам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47" marR="61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tvoyrebenok.ru/images/presentation/math/b/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3608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718" y="116632"/>
            <a:ext cx="903649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Психолого-педагогическое сопровождение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500438" y="1357313"/>
            <a:ext cx="5857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Основные формы  взаимодействия с обучающимся и его родителями</a:t>
            </a:r>
            <a:r>
              <a:rPr lang="ru-RU" sz="2800">
                <a:latin typeface="Calibri" pitchFamily="34" charset="0"/>
              </a:rPr>
              <a:t>:</a:t>
            </a:r>
          </a:p>
          <a:p>
            <a:r>
              <a:rPr lang="ru-RU" sz="2800">
                <a:latin typeface="Calibri" pitchFamily="34" charset="0"/>
              </a:rPr>
              <a:t>- Тьюторство</a:t>
            </a:r>
          </a:p>
          <a:p>
            <a:r>
              <a:rPr lang="ru-RU" sz="2800">
                <a:latin typeface="Calibri" pitchFamily="34" charset="0"/>
              </a:rPr>
              <a:t>- Консультирование</a:t>
            </a:r>
          </a:p>
          <a:p>
            <a:r>
              <a:rPr lang="ru-RU" sz="2800">
                <a:latin typeface="Calibri" pitchFamily="34" charset="0"/>
              </a:rPr>
              <a:t>- Модерирование </a:t>
            </a:r>
          </a:p>
        </p:txBody>
      </p:sp>
      <p:pic>
        <p:nvPicPr>
          <p:cNvPr id="6" name="Рисунок 5" descr="C:\Documents and Settings\Администратор\Рабочий стол\фото 2014\IMG_04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029" y="1357298"/>
            <a:ext cx="356506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ото 2014\IMG_044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2986"/>
            <a:ext cx="4320480" cy="299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фото 2014\IMG_046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514" y="3140968"/>
            <a:ext cx="305983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tvoyrebenok.ru/images/presentation/math/b/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8288" cy="6858000"/>
          </a:xfrm>
        </p:spPr>
      </p:pic>
      <p:sp>
        <p:nvSpPr>
          <p:cNvPr id="13313" name="Rectangle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400024" y="62192"/>
            <a:ext cx="764386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Дневник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     индивидуального развития            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учащегося</a:t>
            </a:r>
          </a:p>
          <a:p>
            <a:pPr algn="ctr" eaLnBrk="0" hangingPunct="0"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Великосельской средней школы</a:t>
            </a:r>
          </a:p>
          <a:p>
            <a:pPr algn="ctr" eaLnBrk="0" hangingPunct="0">
              <a:defRPr/>
            </a:pPr>
            <a:r>
              <a:rPr lang="ru-RU" sz="2800" b="1" spc="300" dirty="0">
                <a:ln w="11430" cmpd="sng">
                  <a:solidFill>
                    <a:srgbClr val="FFFF99"/>
                  </a:solidFill>
                  <a:prstDash val="solid"/>
                  <a:miter lim="800000"/>
                </a:ln>
                <a:solidFill>
                  <a:srgbClr val="F90B5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Гаврилов – Ямского района</a:t>
            </a:r>
          </a:p>
          <a:p>
            <a:pPr algn="ctr" eaLnBrk="0" hangingPunct="0">
              <a:defRPr/>
            </a:pPr>
            <a:endParaRPr lang="ru-RU" sz="2800" b="1" spc="300" dirty="0">
              <a:ln w="11430" cmpd="sng">
                <a:solidFill>
                  <a:srgbClr val="FFFF99"/>
                </a:solidFill>
                <a:prstDash val="solid"/>
                <a:miter lim="800000"/>
              </a:ln>
              <a:solidFill>
                <a:srgbClr val="F90B5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Фамилия ………………………………………………………………..</a:t>
            </a:r>
          </a:p>
          <a:p>
            <a:pPr algn="ctr" eaLnBrk="0" hangingPunct="0">
              <a:defRPr/>
            </a:pP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Имя …………………………………………………………………….</a:t>
            </a:r>
          </a:p>
          <a:p>
            <a:pPr algn="ctr" eaLnBrk="0" hangingPunct="0">
              <a:defRPr/>
            </a:pP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Отчество ………………………………………………………………</a:t>
            </a:r>
          </a:p>
          <a:p>
            <a:pPr algn="ctr" eaLnBrk="0" hangingPunct="0">
              <a:defRPr/>
            </a:pP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Дата рождения: ………………………………………………………..</a:t>
            </a: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endParaRPr lang="ru-RU" b="1" dirty="0"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Программа обучения «Школа - 2100».</a:t>
            </a: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Зачислен(а) в 1-й класс ………………………………………………</a:t>
            </a: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Учитель начальных классов _______________________________</a:t>
            </a:r>
            <a:endParaRPr lang="ru-RU" b="1" dirty="0">
              <a:latin typeface="Arial Black" panose="020B0A04020102020204" pitchFamily="34" charset="0"/>
            </a:endParaRPr>
          </a:p>
          <a:p>
            <a:pPr algn="ctr" eaLnBrk="0" hangingPunct="0">
              <a:defRPr/>
            </a:pPr>
            <a:endParaRPr lang="ru-RU" b="1" dirty="0"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                                   20____ уч. год              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дневник 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629</Words>
  <Application>Microsoft Office PowerPoint</Application>
  <PresentationFormat>Экран (4:3)</PresentationFormat>
  <Paragraphs>136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Индивидуальная образовательная деятельность</vt:lpstr>
      <vt:lpstr>Индивидуальная образовательная траектория</vt:lpstr>
      <vt:lpstr>Организация индивидуальной образовательной деятельности в МОУ Великосельской СОШ</vt:lpstr>
      <vt:lpstr>ИНДИВИДУАЛИЗАЦИЯ ОБРАЗОВАТЕЛЬНОЙ ДЕЯТЕЛЬНОСТИ</vt:lpstr>
      <vt:lpstr>Стартовая диагностика</vt:lpstr>
      <vt:lpstr>Психолого-педагогическое сопровождение</vt:lpstr>
      <vt:lpstr>Презентация PowerPoint</vt:lpstr>
      <vt:lpstr>Структура дневника</vt:lpstr>
      <vt:lpstr>Педагогические технологии</vt:lpstr>
      <vt:lpstr>Работа  с Портфолио</vt:lpstr>
      <vt:lpstr>Внеурочная деятельность</vt:lpstr>
      <vt:lpstr>Студии в нач. школе  </vt:lpstr>
      <vt:lpstr>Проектная деятельность   </vt:lpstr>
      <vt:lpstr>Преемственность между начальной школой и средним звеном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Наталья Николаевна Новикова</cp:lastModifiedBy>
  <cp:revision>112</cp:revision>
  <dcterms:created xsi:type="dcterms:W3CDTF">2014-02-20T19:17:01Z</dcterms:created>
  <dcterms:modified xsi:type="dcterms:W3CDTF">2016-07-05T13:21:38Z</dcterms:modified>
</cp:coreProperties>
</file>