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8" r:id="rId4"/>
    <p:sldId id="259" r:id="rId5"/>
    <p:sldId id="264" r:id="rId6"/>
    <p:sldId id="261" r:id="rId7"/>
    <p:sldId id="265" r:id="rId8"/>
    <p:sldId id="257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CA348-AF93-49DC-A0E2-8FAFEE2F98FC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9C2E15-3657-4EFA-AF2F-7C427CE92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413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Сильные стороны – это выборы педагогами</a:t>
            </a:r>
            <a:r>
              <a:rPr lang="ru-RU" baseline="0" dirty="0" smtClean="0"/>
              <a:t> тех утверждений опросника, которые соответствуют высокому (третьему) уровню профессиональной компетентности. В качестве тенденций выделены те позиции, которые набрали максимальное количество выборов. Рассмотрим их в контексте реализации деятельностного подхода.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740DA-448B-44C8-9C0C-3C8478E2A93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43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результатам анкетирования педагогов на</a:t>
            </a:r>
            <a:r>
              <a:rPr lang="ru-RU" baseline="0" dirty="0" smtClean="0"/>
              <a:t> КПК были сконструированы индивидуальные профили специалиста, отражающие дефициты и сильные стороны, на их основе каждым педагогом были определены «точки роста» и «пробелы», составлен индивидуальный план профессионального развития. Частично индивидуальный план реализуется на КПК посредством разработки и реализации проекта образовательного со-бытия. В поддержку учителя разработаны учебные пособия по организации учебной деятельности и проектно-исследовательское деятельности (см. на сайте ИРО). Педагогические проекты, получившие лучшую оценку (по результатам экспертной и общественной оценки) предполагается представить на предстоящей конференции (декабрь).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740DA-448B-44C8-9C0C-3C8478E2A93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699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ovtikhomirova@yandex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&#1056;&#1072;&#1079;&#1076;&#1072;&#1090;&#1082;&#1072;_&#1080;&#1085;&#1076;&#1080;&#1074;&#1080;&#1076;&#1091;&#1072;&#1083;&#1100;&#1085;&#1099;&#1081;%20&#1087;&#1083;&#1072;&#1085;.do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990656" cy="28083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Профессиональная компетентность </a:t>
            </a:r>
            <a:r>
              <a:rPr lang="ru-RU" dirty="0"/>
              <a:t>учителя начальной школы как условие формирования УУД младших школьников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6282" y="3861048"/>
            <a:ext cx="6400800" cy="1752600"/>
          </a:xfrm>
        </p:spPr>
        <p:txBody>
          <a:bodyPr/>
          <a:lstStyle/>
          <a:p>
            <a:r>
              <a:rPr lang="ru-RU" dirty="0" smtClean="0"/>
              <a:t>©Тихомирова </a:t>
            </a:r>
            <a:r>
              <a:rPr lang="ru-RU" dirty="0"/>
              <a:t>О. В., зав. </a:t>
            </a:r>
            <a:r>
              <a:rPr lang="ru-RU"/>
              <a:t>КНО </a:t>
            </a:r>
            <a:endParaRPr lang="ru-RU" smtClean="0"/>
          </a:p>
          <a:p>
            <a:r>
              <a:rPr lang="ru-RU" smtClean="0"/>
              <a:t>ГАУ </a:t>
            </a:r>
            <a:r>
              <a:rPr lang="ru-RU" dirty="0" smtClean="0"/>
              <a:t>ДПО ЯО ИРО</a:t>
            </a:r>
            <a:endParaRPr lang="en-US" dirty="0" smtClean="0"/>
          </a:p>
          <a:p>
            <a:r>
              <a:rPr lang="en-US" dirty="0" smtClean="0"/>
              <a:t>2016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996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280920" cy="242312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ovtikhomirova@yandex.ru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8" y="588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9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dirty="0" smtClean="0"/>
              <a:t>Общий подход к понятию </a:t>
            </a:r>
            <a:r>
              <a:rPr lang="ru-RU" altLang="ru-RU" sz="4000" dirty="0" smtClean="0"/>
              <a:t>компетентности</a:t>
            </a:r>
            <a:endParaRPr lang="ru-RU" altLang="ru-RU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ru-RU" altLang="ru-RU" dirty="0" smtClean="0"/>
              <a:t>сущность понятия «профессиональная компетентность педагога» должна рассматриваться в контексте вопросов целеполагания (</a:t>
            </a:r>
            <a:r>
              <a:rPr lang="ru-RU" altLang="ru-RU" dirty="0" err="1" smtClean="0"/>
              <a:t>В.Н.Введенский</a:t>
            </a:r>
            <a:r>
              <a:rPr lang="ru-RU" altLang="ru-RU" dirty="0" smtClean="0"/>
              <a:t>)</a:t>
            </a:r>
          </a:p>
          <a:p>
            <a:pPr eaLnBrk="1" hangingPunct="1"/>
            <a:r>
              <a:rPr lang="ru-RU" altLang="ru-RU" dirty="0" smtClean="0"/>
              <a:t>Судить о компетентности можно только по характеру результата труда (А.К. Маркова</a:t>
            </a:r>
            <a:r>
              <a:rPr lang="ru-RU" altLang="ru-RU" dirty="0" smtClean="0"/>
              <a:t>)</a:t>
            </a:r>
          </a:p>
          <a:p>
            <a:r>
              <a:rPr lang="ru-RU" dirty="0"/>
              <a:t>Учить – это позволять учить</a:t>
            </a:r>
            <a:r>
              <a:rPr lang="ru-RU" b="1" dirty="0">
                <a:solidFill>
                  <a:srgbClr val="FF0000"/>
                </a:solidFill>
              </a:rPr>
              <a:t>ся</a:t>
            </a:r>
            <a:r>
              <a:rPr lang="ru-RU" b="1" dirty="0"/>
              <a:t> </a:t>
            </a:r>
            <a:r>
              <a:rPr lang="ru-RU" dirty="0"/>
              <a:t>(М. Хайдеггер): </a:t>
            </a:r>
            <a:r>
              <a:rPr lang="ru-RU" i="1" dirty="0"/>
              <a:t>передает знание тот, кто обладает этим знанием, передает умение учиться тот, кто проживает на себе опыт Учения. </a:t>
            </a:r>
          </a:p>
          <a:p>
            <a:pPr marL="0" indent="0" eaLnBrk="1" hangingPunct="1">
              <a:buNone/>
            </a:pPr>
            <a:endParaRPr lang="ru-RU" alt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29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79712" y="188913"/>
            <a:ext cx="6707088" cy="1079500"/>
          </a:xfrm>
        </p:spPr>
        <p:txBody>
          <a:bodyPr/>
          <a:lstStyle/>
          <a:p>
            <a:pPr eaLnBrk="1" hangingPunct="1"/>
            <a:r>
              <a:rPr lang="ru-RU" altLang="ru-RU" sz="3200" dirty="0" smtClean="0"/>
              <a:t>Сущность профессиональной компетентности педагога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288" y="1484313"/>
            <a:ext cx="8137525" cy="1368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cs typeface="Arial" charset="0"/>
              </a:rPr>
              <a:t>Результат труда педагога </a:t>
            </a:r>
            <a:r>
              <a:rPr lang="ru-RU" sz="2400" dirty="0" smtClean="0">
                <a:solidFill>
                  <a:schemeClr val="tx1"/>
                </a:solidFill>
                <a:cs typeface="Arial" charset="0"/>
              </a:rPr>
              <a:t>начального общего </a:t>
            </a:r>
            <a:r>
              <a:rPr lang="ru-RU" sz="2400" dirty="0">
                <a:solidFill>
                  <a:schemeClr val="tx1"/>
                </a:solidFill>
                <a:cs typeface="Arial" charset="0"/>
              </a:rPr>
              <a:t>образования: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cs typeface="Arial" charset="0"/>
              </a:rPr>
              <a:t>сформированность основных видов УУД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2400" y="3365500"/>
            <a:ext cx="2259013" cy="825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Познавательные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УУД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411413" y="3365500"/>
            <a:ext cx="2389187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Коммуникативные УУД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800600" y="3352800"/>
            <a:ext cx="1852613" cy="719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Личностные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УУД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653213" y="3352800"/>
            <a:ext cx="2109787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Регулятивные УУД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258888" y="2852738"/>
            <a:ext cx="433387" cy="512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3311525" y="2879725"/>
            <a:ext cx="431800" cy="5127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5432425" y="2852738"/>
            <a:ext cx="431800" cy="512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377113" y="2840038"/>
            <a:ext cx="431800" cy="512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74650" y="4724400"/>
            <a:ext cx="8281988" cy="541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cs typeface="Arial" charset="0"/>
              </a:rPr>
              <a:t>Профессиональная компетентность педагога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2124075" y="4086225"/>
            <a:ext cx="4895850" cy="638175"/>
          </a:xfrm>
          <a:prstGeom prst="downArrow">
            <a:avLst>
              <a:gd name="adj1" fmla="val 100000"/>
              <a:gd name="adj2" fmla="val 953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7593013" y="5265738"/>
            <a:ext cx="431800" cy="511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5648325" y="5265738"/>
            <a:ext cx="431800" cy="511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3419475" y="5265738"/>
            <a:ext cx="431800" cy="511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1411288" y="5265738"/>
            <a:ext cx="433387" cy="511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28600" y="5732463"/>
            <a:ext cx="2290763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Функциональный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компонент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540000" y="5732463"/>
            <a:ext cx="2413000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Коммуникативный компонент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953000" y="5715000"/>
            <a:ext cx="1905000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Личностный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компонент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829425" y="5732463"/>
            <a:ext cx="2009775" cy="720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>
                <a:solidFill>
                  <a:schemeClr val="tx1"/>
                </a:solidFill>
                <a:cs typeface="Arial" charset="0"/>
              </a:rPr>
              <a:t>Рефлексивный компонент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98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b="1" smtClean="0"/>
              <a:t>Структура профессиональной компетентности педагога</a:t>
            </a:r>
          </a:p>
        </p:txBody>
      </p:sp>
      <p:sp>
        <p:nvSpPr>
          <p:cNvPr id="6147" name="Объект 3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endParaRPr lang="ru-RU" altLang="ru-RU" sz="2800" smtClean="0"/>
          </a:p>
          <a:p>
            <a:pPr eaLnBrk="1" hangingPunct="1"/>
            <a:endParaRPr lang="ru-RU" altLang="ru-RU" sz="2800" smtClean="0"/>
          </a:p>
          <a:p>
            <a:pPr eaLnBrk="1" hangingPunct="1"/>
            <a:endParaRPr lang="ru-RU" altLang="ru-RU" sz="2800" smtClean="0"/>
          </a:p>
        </p:txBody>
      </p:sp>
      <p:graphicFrame>
        <p:nvGraphicFramePr>
          <p:cNvPr id="19481" name="Group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237707"/>
              </p:ext>
            </p:extLst>
          </p:nvPr>
        </p:nvGraphicFramePr>
        <p:xfrm>
          <a:off x="179388" y="1341438"/>
          <a:ext cx="8713787" cy="5287962"/>
        </p:xfrm>
        <a:graphic>
          <a:graphicData uri="http://schemas.openxmlformats.org/drawingml/2006/table">
            <a:tbl>
              <a:tblPr/>
              <a:tblGrid>
                <a:gridCol w="2792412"/>
                <a:gridCol w="5921375"/>
              </a:tblGrid>
              <a:tr h="4834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Компонент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Группы показателей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19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Функциональный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Знания об особенностях педагогической деятельности в современных условиях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технологические и методические умения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571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Коммуникативный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Владение способами обмена информацией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Владение средствами общения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702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Личностный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профессиональные позиции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профессиональные личностные качества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2571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Рефлексивный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знания в области педагогической рефлексии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рефлексивные умения</a:t>
                      </a:r>
                    </a:p>
                  </a:txBody>
                  <a:tcPr marL="91444" marR="91444" marT="45698" marB="4569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5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«Сильные» </a:t>
            </a:r>
            <a:r>
              <a:rPr lang="ru-RU" sz="3200" dirty="0" smtClean="0"/>
              <a:t>стороны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184576"/>
          </a:xfrm>
        </p:spPr>
        <p:txBody>
          <a:bodyPr>
            <a:normAutofit fontScale="85000" lnSpcReduction="10000"/>
          </a:bodyPr>
          <a:lstStyle/>
          <a:p>
            <a:pPr fontAlgn="ctr"/>
            <a:r>
              <a:rPr lang="ru-RU" b="1" i="1" dirty="0"/>
              <a:t>З</a:t>
            </a:r>
            <a:r>
              <a:rPr lang="ru-RU" b="1" i="1" dirty="0" smtClean="0"/>
              <a:t>нания </a:t>
            </a:r>
            <a:r>
              <a:rPr lang="ru-RU" b="1" i="1" dirty="0"/>
              <a:t>в области педагогики и  </a:t>
            </a:r>
            <a:r>
              <a:rPr lang="ru-RU" b="1" i="1" dirty="0" smtClean="0"/>
              <a:t>психологии: </a:t>
            </a:r>
            <a:r>
              <a:rPr lang="ru-RU" dirty="0" smtClean="0"/>
              <a:t>методов </a:t>
            </a:r>
            <a:r>
              <a:rPr lang="ru-RU" dirty="0"/>
              <a:t>установления </a:t>
            </a:r>
            <a:r>
              <a:rPr lang="ru-RU" dirty="0" smtClean="0"/>
              <a:t>контактов, управления коллективом, аргументации </a:t>
            </a:r>
            <a:r>
              <a:rPr lang="ru-RU" dirty="0"/>
              <a:t>своей позиции, предотвращения </a:t>
            </a:r>
            <a:r>
              <a:rPr lang="ru-RU" dirty="0" smtClean="0"/>
              <a:t>конфликтов; психологических основ </a:t>
            </a:r>
            <a:r>
              <a:rPr lang="ru-RU" dirty="0"/>
              <a:t>и </a:t>
            </a:r>
            <a:r>
              <a:rPr lang="ru-RU" dirty="0" smtClean="0"/>
              <a:t>механизмов </a:t>
            </a:r>
            <a:r>
              <a:rPr lang="ru-RU" dirty="0"/>
              <a:t>формирования готовности ребенка </a:t>
            </a:r>
            <a:r>
              <a:rPr lang="ru-RU" dirty="0" smtClean="0"/>
              <a:t>к </a:t>
            </a:r>
            <a:r>
              <a:rPr lang="ru-RU" dirty="0"/>
              <a:t>школьному обучению </a:t>
            </a:r>
          </a:p>
          <a:p>
            <a:pPr fontAlgn="ctr"/>
            <a:r>
              <a:rPr lang="ru-RU" b="1" i="1" dirty="0" smtClean="0"/>
              <a:t>Обладание личностными качествам</a:t>
            </a:r>
            <a:r>
              <a:rPr lang="ru-RU" i="1" dirty="0" smtClean="0"/>
              <a:t>и:</a:t>
            </a:r>
            <a:r>
              <a:rPr lang="ru-RU" dirty="0" smtClean="0"/>
              <a:t> интерес к личности ребенка, принятие человека </a:t>
            </a:r>
            <a:r>
              <a:rPr lang="ru-RU" dirty="0"/>
              <a:t>таким, каков он </a:t>
            </a:r>
            <a:r>
              <a:rPr lang="ru-RU" dirty="0" smtClean="0"/>
              <a:t>есть, способность учиться </a:t>
            </a:r>
            <a:r>
              <a:rPr lang="ru-RU" dirty="0"/>
              <a:t>у тех, с кем </a:t>
            </a:r>
            <a:r>
              <a:rPr lang="ru-RU" dirty="0" smtClean="0"/>
              <a:t>работает, стремление понять </a:t>
            </a:r>
            <a:r>
              <a:rPr lang="ru-RU" dirty="0"/>
              <a:t>позицию другого человека </a:t>
            </a:r>
          </a:p>
          <a:p>
            <a:pPr fontAlgn="ctr"/>
            <a:r>
              <a:rPr lang="ru-RU" b="1" i="1" dirty="0"/>
              <a:t>Рефлексивные </a:t>
            </a:r>
            <a:r>
              <a:rPr lang="ru-RU" b="1" i="1" dirty="0" smtClean="0"/>
              <a:t>умения</a:t>
            </a:r>
            <a:r>
              <a:rPr lang="ru-RU" b="1" dirty="0" smtClean="0"/>
              <a:t>:</a:t>
            </a:r>
            <a:r>
              <a:rPr lang="ru-RU" dirty="0" smtClean="0"/>
              <a:t> способность объективно </a:t>
            </a:r>
            <a:r>
              <a:rPr lang="ru-RU" dirty="0"/>
              <a:t>определять причины неудач в деятельности и устранять их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0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6789440" cy="778098"/>
          </a:xfrm>
        </p:spPr>
        <p:txBody>
          <a:bodyPr/>
          <a:lstStyle/>
          <a:p>
            <a:r>
              <a:rPr lang="ru-RU" dirty="0" smtClean="0"/>
              <a:t>Выявленные «пробелы»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/>
              <a:t>Знания в области психологии: </a:t>
            </a:r>
            <a:r>
              <a:rPr lang="ru-RU" dirty="0"/>
              <a:t>психологические основы работы с взрослыми</a:t>
            </a:r>
          </a:p>
          <a:p>
            <a:r>
              <a:rPr lang="ru-RU" b="1" i="1" dirty="0"/>
              <a:t>Технологические умения: </a:t>
            </a:r>
            <a:r>
              <a:rPr lang="ru-RU" dirty="0"/>
              <a:t>формулирование педагогической проблемы и прогнозирование результата; умение гибко перестраивать педагогические задачи по мере изменения педагогической ситуации; владение способами активизации мышления  </a:t>
            </a:r>
          </a:p>
          <a:p>
            <a:r>
              <a:rPr lang="ru-RU" b="1" i="1" dirty="0"/>
              <a:t>Методические умения</a:t>
            </a:r>
            <a:r>
              <a:rPr lang="ru-RU" b="1" dirty="0"/>
              <a:t>: </a:t>
            </a:r>
            <a:r>
              <a:rPr lang="ru-RU" dirty="0"/>
              <a:t>владение методами педагогической диагностики, умением составлять индивидуальную программу развития ребенка, способами интеграции различных областей знаний, умением адаптировать методические материалы к реальным образовательным потребностям ребенка</a:t>
            </a:r>
          </a:p>
          <a:p>
            <a:r>
              <a:rPr lang="ru-RU" b="1" i="1" dirty="0"/>
              <a:t>Коммуникативные умения: </a:t>
            </a:r>
            <a:r>
              <a:rPr lang="ru-RU" dirty="0"/>
              <a:t>умение гибко перестраивать способы и стили общения, выбирать оптимальное их сочетание, чередовать разные позиции, владение приемами косвенного воздействия, приемами стимулирования инициативы, самостоятельности суждений, критичности мышления </a:t>
            </a:r>
          </a:p>
          <a:p>
            <a:r>
              <a:rPr lang="ru-RU" b="1" i="1" dirty="0"/>
              <a:t>Личностные качества</a:t>
            </a:r>
            <a:r>
              <a:rPr lang="ru-RU" dirty="0"/>
              <a:t>: корпоративность, конгруэнтность, креативность </a:t>
            </a:r>
          </a:p>
          <a:p>
            <a:r>
              <a:rPr lang="ru-RU" b="1" i="1" dirty="0"/>
              <a:t>Рефлексивные умения:</a:t>
            </a:r>
            <a:r>
              <a:rPr lang="ru-RU" dirty="0"/>
              <a:t> способность осознавать цели и мотивы своей деятельности, принимать на их основе решения, оценивать эффективность их реального выполнения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9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Общие тенденции: потенциал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Знание учителями методов </a:t>
            </a:r>
            <a:r>
              <a:rPr lang="ru-RU" dirty="0">
                <a:solidFill>
                  <a:srgbClr val="000000"/>
                </a:solidFill>
              </a:rPr>
              <a:t>установления контактов с детьми разных </a:t>
            </a:r>
            <a:r>
              <a:rPr lang="ru-RU" dirty="0" smtClean="0">
                <a:solidFill>
                  <a:srgbClr val="000000"/>
                </a:solidFill>
              </a:rPr>
              <a:t>образовательных потребностей и  </a:t>
            </a:r>
            <a:r>
              <a:rPr lang="ru-RU" dirty="0">
                <a:solidFill>
                  <a:srgbClr val="000000"/>
                </a:solidFill>
              </a:rPr>
              <a:t>методы управления </a:t>
            </a:r>
            <a:r>
              <a:rPr lang="ru-RU" dirty="0" smtClean="0">
                <a:solidFill>
                  <a:srgbClr val="000000"/>
                </a:solidFill>
              </a:rPr>
              <a:t>коллективом, основанных на убеждении, </a:t>
            </a:r>
            <a:r>
              <a:rPr lang="ru-RU" dirty="0">
                <a:solidFill>
                  <a:srgbClr val="000000"/>
                </a:solidFill>
              </a:rPr>
              <a:t>аргументации своей </a:t>
            </a:r>
            <a:r>
              <a:rPr lang="ru-RU" dirty="0" smtClean="0">
                <a:solidFill>
                  <a:srgbClr val="000000"/>
                </a:solidFill>
              </a:rPr>
              <a:t>позиции</a:t>
            </a:r>
            <a:endParaRPr lang="ru-RU" dirty="0" smtClean="0"/>
          </a:p>
          <a:p>
            <a:r>
              <a:rPr lang="ru-RU" dirty="0" smtClean="0"/>
              <a:t>Готовность учителей к принятию учащихся любых образовательных возможностей</a:t>
            </a:r>
          </a:p>
          <a:p>
            <a:r>
              <a:rPr lang="ru-RU" dirty="0" smtClean="0"/>
              <a:t>Готовность учителей к развитию вместе со своими учениками</a:t>
            </a:r>
          </a:p>
          <a:p>
            <a:r>
              <a:rPr lang="ru-RU" dirty="0" smtClean="0"/>
              <a:t>Ориентированность психологических позиций учителей на развитие личности ученика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39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Общие тенденции: проблемы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 dirty="0" smtClean="0"/>
              <a:t>Недостаточность </a:t>
            </a:r>
            <a:r>
              <a:rPr lang="ru-RU" dirty="0"/>
              <a:t>профессиональных знаний, необходимых в реализации индивидуального подхода в работе с ребенком и его </a:t>
            </a:r>
            <a:r>
              <a:rPr lang="ru-RU" dirty="0" smtClean="0"/>
              <a:t>семьей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dirty="0"/>
              <a:t>Недостаточное владение технологиями личностно-развивающего образования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dirty="0"/>
              <a:t>Недостаточная сформированность собственных проектировочных умений учителей (прогнозирование результата, целеполагание, анализ полученного результата)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dirty="0"/>
              <a:t>Недостаточная сформированность коммуникативных умений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79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664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Перспективные пути профессионального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32859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Осознание педагогами своих профессиональных дефицитов и сильных сторон </a:t>
            </a:r>
            <a:r>
              <a:rPr lang="ru-RU" b="1" dirty="0" smtClean="0"/>
              <a:t>→</a:t>
            </a:r>
            <a:r>
              <a:rPr lang="ru-RU" i="1" dirty="0" smtClean="0">
                <a:hlinkClick r:id="rId3" action="ppaction://hlinkfile"/>
              </a:rPr>
              <a:t>составление и реализация индивидуального плана профессионального развития </a:t>
            </a:r>
            <a:r>
              <a:rPr lang="ru-RU" i="1" dirty="0" smtClean="0"/>
              <a:t>(совместно с </a:t>
            </a:r>
            <a:r>
              <a:rPr lang="ru-RU" i="1" dirty="0" err="1" smtClean="0"/>
              <a:t>тьютором</a:t>
            </a:r>
            <a:r>
              <a:rPr lang="ru-RU" i="1" dirty="0" smtClean="0"/>
              <a:t>)</a:t>
            </a:r>
          </a:p>
          <a:p>
            <a:r>
              <a:rPr lang="ru-RU" dirty="0" smtClean="0"/>
              <a:t>Расширение практики применения деятельностного подхода </a:t>
            </a:r>
            <a:r>
              <a:rPr lang="ru-RU" b="1" dirty="0" smtClean="0"/>
              <a:t>→ </a:t>
            </a:r>
            <a:r>
              <a:rPr lang="ru-RU" i="1" dirty="0" smtClean="0"/>
              <a:t>участие в мастер-классах,</a:t>
            </a:r>
            <a:r>
              <a:rPr lang="ru-RU" b="1" i="1" dirty="0" smtClean="0"/>
              <a:t> </a:t>
            </a:r>
            <a:r>
              <a:rPr lang="ru-RU" i="1" dirty="0" smtClean="0"/>
              <a:t>стажировка</a:t>
            </a:r>
          </a:p>
          <a:p>
            <a:r>
              <a:rPr lang="ru-RU" dirty="0" smtClean="0"/>
              <a:t>Освоение инновационных форм организации учебной деятельности </a:t>
            </a:r>
            <a:r>
              <a:rPr lang="ru-RU" b="1" dirty="0"/>
              <a:t>→ </a:t>
            </a:r>
            <a:r>
              <a:rPr lang="ru-RU" i="1" dirty="0" smtClean="0"/>
              <a:t>апробация </a:t>
            </a:r>
            <a:r>
              <a:rPr lang="ru-RU" i="1" dirty="0"/>
              <a:t>разработанных в ходе КПК методических </a:t>
            </a:r>
            <a:r>
              <a:rPr lang="ru-RU" i="1" dirty="0" smtClean="0"/>
              <a:t>продуктов</a:t>
            </a:r>
            <a:r>
              <a:rPr lang="ru-RU" i="1" dirty="0"/>
              <a:t> </a:t>
            </a:r>
            <a:r>
              <a:rPr lang="ru-RU" i="1" dirty="0" smtClean="0"/>
              <a:t>и представление результатов</a:t>
            </a:r>
            <a:endParaRPr lang="ru-RU" dirty="0" smtClean="0"/>
          </a:p>
          <a:p>
            <a:r>
              <a:rPr lang="ru-RU" dirty="0" smtClean="0"/>
              <a:t>Актуализация и обобщение собственного опыта реализации деятельностного подхода </a:t>
            </a:r>
            <a:r>
              <a:rPr lang="ru-RU" dirty="0"/>
              <a:t> </a:t>
            </a:r>
            <a:r>
              <a:rPr lang="ru-RU" b="1" dirty="0" smtClean="0"/>
              <a:t>→ </a:t>
            </a:r>
            <a:r>
              <a:rPr lang="ru-RU" i="1" dirty="0" smtClean="0"/>
              <a:t>публикации, выступления, презентации, мастер-классы</a:t>
            </a:r>
            <a:endParaRPr lang="ru-RU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79" y="44624"/>
            <a:ext cx="1104762" cy="11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664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686</Words>
  <Application>Microsoft Office PowerPoint</Application>
  <PresentationFormat>Экран (4:3)</PresentationFormat>
  <Paragraphs>72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Профессиональная компетентность учителя начальной школы как условие формирования УУД младших школьников</vt:lpstr>
      <vt:lpstr>Общий подход к понятию компетентности</vt:lpstr>
      <vt:lpstr>Сущность профессиональной компетентности педагога</vt:lpstr>
      <vt:lpstr>Структура профессиональной компетентности педагога</vt:lpstr>
      <vt:lpstr>«Сильные» стороны</vt:lpstr>
      <vt:lpstr>Выявленные «пробелы» </vt:lpstr>
      <vt:lpstr>Общие тенденции: потенциал</vt:lpstr>
      <vt:lpstr>Общие тенденции: проблемы</vt:lpstr>
      <vt:lpstr>Перспективные пути профессионального развития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компетентность учителя начальной школы как условие формирования УУД младших школьников</dc:title>
  <dc:creator>Ольга Вячеславовна Тихомирова</dc:creator>
  <cp:lastModifiedBy>Ольга Вячеславовна Тихомирова</cp:lastModifiedBy>
  <cp:revision>7</cp:revision>
  <dcterms:created xsi:type="dcterms:W3CDTF">2016-10-24T08:55:14Z</dcterms:created>
  <dcterms:modified xsi:type="dcterms:W3CDTF">2016-10-24T09:19:48Z</dcterms:modified>
</cp:coreProperties>
</file>