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315913"/>
            <a:ext cx="65659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61670745_g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613150"/>
            <a:ext cx="32448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64134703_02274522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3988" y="-65088"/>
            <a:ext cx="2081213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64134703_02274522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5513" y="-171450"/>
            <a:ext cx="19335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64134703_02274522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5888" y="4951413"/>
            <a:ext cx="2081213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64134703_02274522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7400" y="5016500"/>
            <a:ext cx="20812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85340483_large_023982955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31416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817A-42CC-4E39-8D48-80DB7AD82BBB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25DE-645D-4711-868A-FEBBE04C1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7" descr="64134703_022745225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4134703_022745225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4134703_022745225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http://img1.liveinternet.ru/images/attach/c/5/85/340/85340481_large_0239829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3860800"/>
            <a:ext cx="2663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5D5C-469E-4281-B875-C20D88CB5815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E442-DC51-4611-88E1-97C8C748F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7" descr="64134703_022745225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4134703_022745225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4134703_022745225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http://img0.liveinternet.ru/images/attach/c/5/85/340/85340482_large_0239829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25" y="3971925"/>
            <a:ext cx="2557463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004-0048-4BF2-8FB7-2E330C2D44C4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16F3-0096-4215-B3F8-B36A78E0E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85340475_large_0239829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1888" y="3681413"/>
            <a:ext cx="293211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7" name="Рисунок 8" descr="64134703_02274522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64134703_02274522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0" descr="64134703_02274522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C608-6DD3-4C80-A116-12EC80B7D638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3FCC-362F-43AF-9EC8-91FE4869E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5340479_large_02398295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913188"/>
            <a:ext cx="25384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8" descr="64134703_02274522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4134703_02274522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4134703_02274522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8BA3-7ECF-4093-AEEF-9F9D34AF7425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0F9B-0E18-49B5-8A48-8FAAE1FD3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85340486_large_02398295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213" y="3533775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7" name="Рисунок 8" descr="64134703_02274522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64134703_02274522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0" descr="64134703_02274522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E7D0-BC76-41AE-8D14-B83364C6311A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C737-3300-4712-A1A6-518E90705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chemeClr val="bg2"/>
            </a:gs>
            <a:gs pos="70000">
              <a:schemeClr val="bg1"/>
            </a:gs>
            <a:gs pos="100000">
              <a:schemeClr val="accent6">
                <a:lumMod val="20000"/>
                <a:lumOff val="80000"/>
              </a:schemeClr>
            </a:gs>
            <a:gs pos="98000">
              <a:srgbClr val="CC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FF520-3C20-4483-B9BA-49446EBAAA7A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DFA6C4-2E52-421B-912E-0931156A6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2;&#1084;&#1086;&#1074;&#1072;&#1088;&#1099;.pptx" TargetMode="External"/><Relationship Id="rId2" Type="http://schemas.openxmlformats.org/officeDocument/2006/relationships/hyperlink" Target="&#1090;&#1088;&#1072;&#1076;&#1080;&#1094;&#1080;&#1080;.ppt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&#1088;&#1077;&#1094;&#1077;&#1087;&#1090;&#1099;.pptx" TargetMode="External"/><Relationship Id="rId5" Type="http://schemas.openxmlformats.org/officeDocument/2006/relationships/hyperlink" Target="&#1087;&#1086;&#1089;&#1091;&#1076;&#1072;.pptx" TargetMode="External"/><Relationship Id="rId4" Type="http://schemas.openxmlformats.org/officeDocument/2006/relationships/hyperlink" Target="&#1082;&#1072;&#1088;&#1090;&#1080;&#1085;&#1099;%20&#1088;&#1091;&#1089;&#1089;&#1082;&#1080;&#1093;%20&#1093;&#1091;&#1076;&#1086;&#1078;&#1085;&#1080;&#1082;&#1086;&#1074;.ppt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89;&#1072;&#1084;&#1086;&#1074;&#1072;&#1088;.MP4.wmv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071546"/>
            <a:ext cx="48646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70C0"/>
                </a:solidFill>
                <a:latin typeface="+mn-lt"/>
              </a:rPr>
              <a:t>Тема урока: </a:t>
            </a:r>
          </a:p>
          <a:p>
            <a:pPr algn="ctr"/>
            <a:r>
              <a:rPr lang="ru-RU" altLang="ru-RU" sz="2800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Самовар кипит – уходить не велит»</a:t>
            </a:r>
            <a:r>
              <a:rPr lang="ru-RU" altLang="ru-RU" sz="28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altLang="ru-RU" sz="2800" dirty="0" smtClean="0">
                <a:solidFill>
                  <a:srgbClr val="0070C0"/>
                </a:solidFill>
                <a:latin typeface="+mn-lt"/>
              </a:rPr>
            </a:br>
            <a:r>
              <a:rPr lang="ru-RU" altLang="ru-RU" sz="2800" dirty="0" smtClean="0">
                <a:solidFill>
                  <a:srgbClr val="0070C0"/>
                </a:solidFill>
                <a:latin typeface="+mn-lt"/>
              </a:rPr>
              <a:t>2 класс</a:t>
            </a:r>
          </a:p>
          <a:p>
            <a:pPr algn="ctr"/>
            <a:endParaRPr lang="ru-RU" altLang="ru-RU" dirty="0" smtClean="0">
              <a:latin typeface="+mn-lt"/>
            </a:endParaRPr>
          </a:p>
          <a:p>
            <a:pPr algn="ctr"/>
            <a:endParaRPr lang="ru-RU" altLang="ru-RU" dirty="0" smtClean="0">
              <a:latin typeface="+mn-lt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Выполнили учителя начальных классов МОУ СШ № 6: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Белокопытова Е.И.,</a:t>
            </a:r>
          </a:p>
          <a:p>
            <a:pPr algn="ctr"/>
            <a:r>
              <a:rPr lang="ru-RU" sz="2000" dirty="0" err="1" smtClean="0">
                <a:solidFill>
                  <a:srgbClr val="0070C0"/>
                </a:solidFill>
                <a:latin typeface="+mn-lt"/>
              </a:rPr>
              <a:t>Варенцова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 Л.Н.,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Лапина И.А.,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Романычева М.А.,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Соколовская Л.А.,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Устимова Ю.Ю.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Содержание деятельности </a:t>
            </a: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9928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Координация выполнения действий: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3200" b="1" i="1" dirty="0" smtClean="0">
              <a:solidFill>
                <a:srgbClr val="0070C0"/>
              </a:solidFill>
              <a:latin typeface="+mn-lt"/>
            </a:endParaRPr>
          </a:p>
          <a:p>
            <a:pPr marL="623887" indent="-514350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Групповая работа:</a:t>
            </a:r>
          </a:p>
          <a:p>
            <a:pPr marL="623887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+mn-lt"/>
                <a:hlinkClick r:id="rId2" action="ppaction://hlinkpres?slideindex=1&amp;slidetitle="/>
              </a:rPr>
              <a:t>Традиции русского чаепития</a:t>
            </a:r>
            <a:endParaRPr lang="ru-RU" sz="2800" b="1" i="1" dirty="0" smtClean="0">
              <a:solidFill>
                <a:srgbClr val="0070C0"/>
              </a:solidFill>
              <a:latin typeface="+mn-lt"/>
            </a:endParaRPr>
          </a:p>
          <a:p>
            <a:pPr marL="623887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+mn-lt"/>
                <a:hlinkClick r:id="rId3" action="ppaction://hlinkpres?slideindex=1&amp;slidetitle="/>
              </a:rPr>
              <a:t>Виды самоваров</a:t>
            </a:r>
            <a:endParaRPr lang="ru-RU" sz="2800" b="1" i="1" dirty="0" smtClean="0">
              <a:solidFill>
                <a:srgbClr val="0070C0"/>
              </a:solidFill>
              <a:latin typeface="+mn-lt"/>
            </a:endParaRPr>
          </a:p>
          <a:p>
            <a:pPr marL="623887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+mn-lt"/>
                <a:hlinkClick r:id="rId4" action="ppaction://hlinkpres?slideindex=1&amp;slidetitle="/>
              </a:rPr>
              <a:t>Картины русских художников </a:t>
            </a: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(составление рассказа о чаепитии)</a:t>
            </a:r>
          </a:p>
          <a:p>
            <a:pPr marL="623887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+mn-lt"/>
                <a:hlinkClick r:id="rId5" action="ppaction://hlinkpres?slideindex=1&amp;slidetitle="/>
              </a:rPr>
              <a:t>Предметы чайной посуды</a:t>
            </a:r>
            <a:endParaRPr lang="ru-RU" sz="2800" b="1" i="1" dirty="0" smtClean="0">
              <a:solidFill>
                <a:srgbClr val="0070C0"/>
              </a:solidFill>
              <a:latin typeface="+mn-lt"/>
            </a:endParaRPr>
          </a:p>
          <a:p>
            <a:pPr marL="623887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+mn-lt"/>
                <a:hlinkClick r:id="rId6" action="ppaction://hlinkpres?slideindex=1&amp;slidetitle="/>
              </a:rPr>
              <a:t>Рецепты целебного чая</a:t>
            </a:r>
            <a:endParaRPr lang="ru-RU" sz="2800" b="1" i="1" dirty="0" smtClean="0">
              <a:solidFill>
                <a:srgbClr val="0070C0"/>
              </a:solidFill>
              <a:latin typeface="+mn-lt"/>
            </a:endParaRPr>
          </a:p>
          <a:p>
            <a:pPr marL="623887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>
              <a:latin typeface="+mn-lt"/>
            </a:endParaRPr>
          </a:p>
          <a:p>
            <a:pPr marL="623887" indent="-514350" eaLnBrk="1" fontAlgn="auto" hangingPunct="1">
              <a:spcAft>
                <a:spcPts val="0"/>
              </a:spcAft>
              <a:defRPr/>
            </a:pPr>
            <a:endParaRPr lang="ru-R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Содержание деятельности </a:t>
            </a: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Анализ результата: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3200" b="1" i="1" dirty="0" smtClean="0">
              <a:solidFill>
                <a:srgbClr val="0070C0"/>
              </a:solidFill>
              <a:latin typeface="+mn-lt"/>
            </a:endParaRP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 		Оформление и презентация </a:t>
            </a:r>
            <a:r>
              <a:rPr lang="ru-RU" sz="3200" b="1" i="1" dirty="0" err="1" smtClean="0">
                <a:solidFill>
                  <a:srgbClr val="0070C0"/>
                </a:solidFill>
                <a:latin typeface="+mn-lt"/>
              </a:rPr>
              <a:t>Лэпбука</a:t>
            </a:r>
            <a:endParaRPr lang="ru-RU" sz="3200" b="1" i="1" dirty="0" smtClean="0">
              <a:solidFill>
                <a:srgbClr val="0070C0"/>
              </a:solidFill>
              <a:latin typeface="+mn-lt"/>
            </a:endParaRPr>
          </a:p>
          <a:p>
            <a:pPr marL="623887" indent="-514350" eaLnBrk="1" fontAlgn="auto" hangingPunct="1">
              <a:spcAft>
                <a:spcPts val="0"/>
              </a:spcAft>
              <a:buFont typeface="Georgia" pitchFamily="18" charset="0"/>
              <a:buAutoNum type="arabicPeriod"/>
              <a:defRPr/>
            </a:pPr>
            <a:endParaRPr lang="ru-RU" dirty="0" smtClean="0"/>
          </a:p>
          <a:p>
            <a:pPr marL="623887" indent="-514350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dirty="0">
                <a:solidFill>
                  <a:srgbClr val="0070C0"/>
                </a:solidFill>
                <a:latin typeface="+mn-lt"/>
              </a:rPr>
              <a:t>Организация учебной деятельности на уроке</a:t>
            </a:r>
            <a:endParaRPr lang="ru-RU" sz="4000" b="1" i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6258195"/>
              </p:ext>
            </p:extLst>
          </p:nvPr>
        </p:nvGraphicFramePr>
        <p:xfrm>
          <a:off x="323528" y="1916832"/>
          <a:ext cx="8568951" cy="333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480386"/>
                <a:gridCol w="2856317"/>
              </a:tblGrid>
              <a:tr h="839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/Способы, приемы организации деятельности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Дидактические материалы</a:t>
                      </a:r>
                    </a:p>
                  </a:txBody>
                  <a:tcPr marT="45715" marB="45715" horzOverflow="overflow"/>
                </a:tc>
              </a:tr>
              <a:tr h="839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потребности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buFont typeface="Georgia" pitchFamily="18" charset="0"/>
                        <a:buNone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Просмотр отрывка из мультфильма «Муха-Цокотуха»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buFont typeface="Georgia" pitchFamily="18" charset="0"/>
                        <a:buNone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Отрывок из мультфильма «Муха-Цокотуха»</a:t>
                      </a:r>
                    </a:p>
                  </a:txBody>
                  <a:tcPr marT="45715" marB="45715" horzOverflow="overflow"/>
                </a:tc>
              </a:tr>
              <a:tr h="1200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образа желаемого результата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Представления учащихся о  самоваре, как предмете русского быта  и традициях чаепития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Учебник , толковый словарь</a:t>
                      </a:r>
                    </a:p>
                  </a:txBody>
                  <a:tcPr marT="45715" marB="45715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40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>
                <a:solidFill>
                  <a:srgbClr val="0070C0"/>
                </a:solidFill>
                <a:latin typeface="+mn-lt"/>
              </a:rPr>
              <a:t>Организация учебной деятельности на уроке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9682247"/>
              </p:ext>
            </p:extLst>
          </p:nvPr>
        </p:nvGraphicFramePr>
        <p:xfrm>
          <a:off x="467545" y="2060848"/>
          <a:ext cx="8064894" cy="348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3456384"/>
                <a:gridCol w="2304255"/>
              </a:tblGrid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/Способы, приемы организации деятельности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Дидактические материалы</a:t>
                      </a:r>
                    </a:p>
                  </a:txBody>
                  <a:tcPr marT="45715" marB="45715" horzOverflow="overflow"/>
                </a:tc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Мотивация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Организация</a:t>
                      </a:r>
                      <a:r>
                        <a:rPr lang="ru-RU" sz="1800" b="0" i="1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 ч</a:t>
                      </a: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аепития из самовара в музее Ямщика, оформление </a:t>
                      </a:r>
                      <a:r>
                        <a:rPr lang="ru-RU" sz="1800" b="0" i="1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Лэпбука</a:t>
                      </a: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 в подарок музею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Целеполагание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Беседа по просмотренному фрагменту с постановкой проблемного вопроса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45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>
                <a:solidFill>
                  <a:srgbClr val="0070C0"/>
                </a:solidFill>
                <a:latin typeface="+mn-lt"/>
              </a:rPr>
              <a:t>Организация учебной деятельности на уроке</a:t>
            </a: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7513933"/>
              </p:ext>
            </p:extLst>
          </p:nvPr>
        </p:nvGraphicFramePr>
        <p:xfrm>
          <a:off x="467544" y="1844824"/>
          <a:ext cx="8352927" cy="485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4032448"/>
                <a:gridCol w="2232247"/>
              </a:tblGrid>
              <a:tr h="864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Этап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деятельности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Содержание /Способы, приемы организации деятельности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Дидактические материалы</a:t>
                      </a:r>
                    </a:p>
                  </a:txBody>
                  <a:tcPr marT="45715" marB="45715" horzOverflow="overflow"/>
                </a:tc>
              </a:tr>
              <a:tr h="639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Планирование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23887" indent="-514350" eaLnBrk="1" fontAlgn="auto" hangingPunct="1"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Традиции русского чаепития</a:t>
                      </a:r>
                    </a:p>
                    <a:p>
                      <a:pPr marL="623887" indent="-514350" eaLnBrk="1" fontAlgn="auto" hangingPunct="1"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Виды самоваров</a:t>
                      </a:r>
                    </a:p>
                    <a:p>
                      <a:pPr marL="623887" indent="-514350" eaLnBrk="1" fontAlgn="auto" hangingPunct="1"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Картины русских художников (составление рассказа о чаепитии)</a:t>
                      </a:r>
                    </a:p>
                    <a:p>
                      <a:pPr marL="623887" indent="-514350" eaLnBrk="1" fontAlgn="auto" hangingPunct="1"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Предметы чайной посуды</a:t>
                      </a:r>
                    </a:p>
                    <a:p>
                      <a:pPr marL="623887" indent="-514350" eaLnBrk="1" fontAlgn="auto" hangingPunct="1"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Рецепты целебного чая</a:t>
                      </a:r>
                      <a:endParaRPr kumimoji="0" lang="ru-RU" alt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</a:tr>
              <a:tr h="639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Выполнение действий</a:t>
                      </a:r>
                    </a:p>
                  </a:txBody>
                  <a:tcPr marT="45715" marB="45715" horzOverflow="overflow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Работа в группах (выбор  группы по интересам учащихся), оказание помощи при необходимости </a:t>
                      </a:r>
                    </a:p>
                  </a:txBody>
                  <a:tcPr marT="45715" marB="45715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Раздаточный материал</a:t>
                      </a:r>
                    </a:p>
                  </a:txBody>
                  <a:tcPr marT="45715" marB="45715" horzOverflow="overflow">
                    <a:lnL w="12700" cmpd="sng">
                      <a:noFill/>
                    </a:lnL>
                  </a:tcPr>
                </a:tc>
              </a:tr>
              <a:tr h="639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Анализ результата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 Оформление и презентация </a:t>
                      </a:r>
                      <a:r>
                        <a:rPr lang="ru-RU" sz="1800" b="0" i="1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Лэпбука</a:t>
                      </a:r>
                      <a:endParaRPr lang="ru-RU" sz="1800" b="0" i="1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T="45715" marB="45715" horzOverflow="overflow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Лэпбук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5" marB="45715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52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УМК</a:t>
            </a: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Методическое обеспечение (учебник, толковый словарь)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Дидактическое обеспечение (презентация); мультфильм   «Муха-Цокотуха», раздаточные материалы  для групповой работы;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Презентация к уроку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Спасибо за внимание!</a:t>
            </a: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Образовательные результаты</a:t>
            </a:r>
            <a:endParaRPr lang="ru-RU" b="1" i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43092"/>
            <a:ext cx="6860778" cy="3302132"/>
          </a:xfrm>
        </p:spPr>
        <p:txBody>
          <a:bodyPr rtlCol="0">
            <a:noAutofit/>
          </a:bodyPr>
          <a:lstStyle/>
          <a:p>
            <a:pPr marL="365760" indent="-256032" algn="l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Предметные</a:t>
            </a:r>
          </a:p>
          <a:p>
            <a:pPr marL="365760" indent="-256032" algn="l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познакомить с предметом русского быта – самоваром;</a:t>
            </a:r>
          </a:p>
          <a:p>
            <a:pPr marL="365760" indent="-256032" algn="l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формировать представления о традициях  русского чаепития;</a:t>
            </a:r>
          </a:p>
          <a:p>
            <a:pPr marL="365760" indent="-256032" algn="l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 расширить словарный запас по тематической группе слов «Чаепитие»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908720"/>
            <a:ext cx="7772400" cy="847033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70C0"/>
                </a:solidFill>
                <a:latin typeface="+mn-lt"/>
              </a:rPr>
              <a:t>Метапредметные</a:t>
            </a:r>
            <a:r>
              <a:rPr lang="ru-RU" b="1" i="1" dirty="0" smtClean="0">
                <a:solidFill>
                  <a:srgbClr val="0070C0"/>
                </a:solidFill>
                <a:latin typeface="+mn-lt"/>
              </a:rPr>
              <a:t> результаты</a:t>
            </a:r>
            <a:br>
              <a:rPr lang="ru-RU" b="1" i="1" dirty="0" smtClean="0">
                <a:solidFill>
                  <a:srgbClr val="0070C0"/>
                </a:solidFill>
                <a:latin typeface="+mn-lt"/>
              </a:rPr>
            </a:br>
            <a:endParaRPr lang="ru-RU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858180" cy="4522824"/>
          </a:xfrm>
        </p:spPr>
        <p:txBody>
          <a:bodyPr/>
          <a:lstStyle/>
          <a:p>
            <a:pPr marL="365760" indent="-256032" algn="l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Познавательные:</a:t>
            </a:r>
          </a:p>
          <a:p>
            <a:pPr marL="395478" indent="-285750" algn="l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ориентироваться в своей системе знаний: отличать новое от уже известного с помощью учителя</a:t>
            </a:r>
          </a:p>
          <a:p>
            <a:pPr marL="395478" indent="-285750" algn="l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 добывать новые знания: находить ответы на вопросы, используя учебник, свой жизненный опыт и информацию, полученную на уроке</a:t>
            </a:r>
          </a:p>
          <a:p>
            <a:pPr marL="395478" indent="-285750" algn="l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осознанно и правильно строить речевые высказывания</a:t>
            </a:r>
          </a:p>
          <a:p>
            <a:pPr marL="109728" algn="l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Регулятивные:</a:t>
            </a:r>
          </a:p>
          <a:p>
            <a:pPr marL="395478" indent="-285750" algn="l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понимать учебную задачу и стремиться её выполнить</a:t>
            </a:r>
          </a:p>
          <a:p>
            <a:pPr marL="395478" indent="-285750" algn="l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учиться отличать верно выполненное задание от неверного</a:t>
            </a:r>
          </a:p>
          <a:p>
            <a:pPr marL="109728" algn="l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Коммуникативные:</a:t>
            </a:r>
          </a:p>
          <a:p>
            <a:pPr marL="395478" indent="-285750" algn="l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слушать и понимать речь других</a:t>
            </a:r>
          </a:p>
          <a:p>
            <a:pPr marL="395478" indent="-285750" algn="l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отвечать на вопросы учителя</a:t>
            </a:r>
          </a:p>
          <a:p>
            <a:pPr marL="395478" indent="-285750" algn="l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работать в группе</a:t>
            </a:r>
          </a:p>
          <a:p>
            <a:pPr algn="l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419056" cy="1143000"/>
          </a:xfrm>
        </p:spPr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Цель</a:t>
            </a:r>
            <a:endParaRPr lang="ru-RU" b="1" i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352762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	Сбор  информации о самоварах и </a:t>
            </a:r>
            <a:r>
              <a:rPr lang="ru-RU" sz="2800" b="1" i="1" dirty="0" smtClean="0">
                <a:solidFill>
                  <a:srgbClr val="0070C0"/>
                </a:solidFill>
              </a:rPr>
              <a:t>оформление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лэпбука</a:t>
            </a:r>
            <a:r>
              <a:rPr lang="ru-RU" sz="2800" b="1" i="1" dirty="0" smtClean="0">
                <a:solidFill>
                  <a:srgbClr val="0070C0"/>
                </a:solidFill>
              </a:rPr>
              <a:t> для </a:t>
            </a:r>
            <a:r>
              <a:rPr lang="ru-RU" sz="2800" b="1" i="1" dirty="0" smtClean="0">
                <a:solidFill>
                  <a:srgbClr val="0070C0"/>
                </a:solidFill>
              </a:rPr>
              <a:t>выступления в краеведческом музее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Содержание деятельности </a:t>
            </a:r>
            <a:endParaRPr lang="ru-RU" b="1" i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771926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Формирование потребности:</a:t>
            </a:r>
          </a:p>
          <a:p>
            <a:pPr algn="ctr" eaLnBrk="1" hangingPunct="1"/>
            <a:endParaRPr lang="ru-RU" sz="2000" b="1" i="1" dirty="0" smtClean="0">
              <a:solidFill>
                <a:srgbClr val="0070C0"/>
              </a:solidFill>
              <a:latin typeface="+mn-lt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</a:rPr>
              <a:t>   </a:t>
            </a: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Просмотр отрывка из мультфильма </a:t>
            </a:r>
            <a:r>
              <a:rPr lang="ru-RU" sz="2800" b="1" i="1" dirty="0" smtClean="0">
                <a:solidFill>
                  <a:srgbClr val="0070C0"/>
                </a:solidFill>
                <a:latin typeface="+mn-lt"/>
                <a:hlinkClick r:id="rId2" action="ppaction://hlinkfile"/>
              </a:rPr>
              <a:t>«Муха-Цокотуха»</a:t>
            </a:r>
            <a:endParaRPr lang="ru-RU" sz="2800" b="1" i="1" dirty="0" smtClean="0">
              <a:solidFill>
                <a:srgbClr val="0070C0"/>
              </a:solidFill>
              <a:latin typeface="+mn-lt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           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               (познавательная потребность)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Содержание деятельности </a:t>
            </a: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77048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Формирование образа желаемого результата:</a:t>
            </a:r>
          </a:p>
          <a:p>
            <a:pPr eaLnBrk="1" hangingPunct="1"/>
            <a:endParaRPr lang="ru-RU" sz="3200" b="1" i="1" dirty="0" smtClean="0">
              <a:solidFill>
                <a:srgbClr val="0070C0"/>
              </a:solidFill>
              <a:latin typeface="+mn-lt"/>
            </a:endParaRPr>
          </a:p>
          <a:p>
            <a:pPr eaLnBrk="1" hangingPunct="1"/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	Подарок для музея Ямщика </a:t>
            </a:r>
          </a:p>
          <a:p>
            <a:pPr eaLnBrk="1" hangingPunct="1"/>
            <a:endParaRPr lang="ru-R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Содержание деятельности </a:t>
            </a: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Формирование мотива:</a:t>
            </a:r>
          </a:p>
          <a:p>
            <a:pPr eaLnBrk="1" hangingPunct="1">
              <a:buFont typeface="Arial" charset="0"/>
              <a:buChar char="•"/>
            </a:pPr>
            <a:endParaRPr lang="ru-RU" sz="2000" b="1" i="1" dirty="0" smtClean="0">
              <a:solidFill>
                <a:srgbClr val="0070C0"/>
              </a:solidFill>
              <a:latin typeface="+mn-lt"/>
            </a:endParaRPr>
          </a:p>
          <a:p>
            <a:pPr eaLnBrk="1" hangingPunct="1"/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	Чаепитие из самовара в музее Ямщика, оформление </a:t>
            </a:r>
            <a:r>
              <a:rPr lang="ru-RU" sz="2800" b="1" i="1" dirty="0" err="1" smtClean="0">
                <a:solidFill>
                  <a:srgbClr val="0070C0"/>
                </a:solidFill>
                <a:latin typeface="+mn-lt"/>
              </a:rPr>
              <a:t>Лэпбука</a:t>
            </a: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 в подарок музею</a:t>
            </a:r>
          </a:p>
          <a:p>
            <a:pPr eaLnBrk="1" hangingPunct="1">
              <a:buFont typeface="Georgia" pitchFamily="18" charset="0"/>
              <a:buNone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Содержание деятельности </a:t>
            </a: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16832"/>
            <a:ext cx="7143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Стимулирование </a:t>
            </a:r>
            <a:r>
              <a:rPr lang="ru-RU" sz="3200" b="1" i="1" dirty="0" err="1" smtClean="0">
                <a:solidFill>
                  <a:srgbClr val="0070C0"/>
                </a:solidFill>
                <a:latin typeface="+mn-lt"/>
              </a:rPr>
              <a:t>целеполагания</a:t>
            </a:r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:</a:t>
            </a:r>
          </a:p>
          <a:p>
            <a:pPr eaLnBrk="1" hangingPunct="1"/>
            <a:endParaRPr lang="ru-RU" sz="3200" b="1" i="1" dirty="0" smtClean="0">
              <a:solidFill>
                <a:srgbClr val="0070C0"/>
              </a:solidFill>
              <a:latin typeface="+mn-lt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    </a:t>
            </a: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Беседа по просмотренному фрагменту с постановкой проблемного вопроса</a:t>
            </a:r>
            <a:endParaRPr lang="ru-RU" sz="3200" b="1" i="1" dirty="0" smtClean="0">
              <a:solidFill>
                <a:srgbClr val="0070C0"/>
              </a:solidFill>
              <a:latin typeface="+mn-lt"/>
            </a:endParaRPr>
          </a:p>
          <a:p>
            <a:pPr eaLnBrk="1" hangingPunct="1">
              <a:buFont typeface="Georgia" pitchFamily="18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0070C0"/>
                </a:solidFill>
                <a:latin typeface="+mn-lt"/>
              </a:rPr>
              <a:t>Содержание деятельности </a:t>
            </a:r>
            <a:endParaRPr lang="ru-RU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77867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0070C0"/>
                </a:solidFill>
                <a:latin typeface="+mn-lt"/>
              </a:rPr>
              <a:t>Стимулирование планирования:</a:t>
            </a:r>
          </a:p>
          <a:p>
            <a:pPr algn="ctr" eaLnBrk="1" hangingPunct="1"/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Знаете ли вы:</a:t>
            </a:r>
          </a:p>
          <a:p>
            <a:pPr algn="ctr" eaLnBrk="1" hangingPunct="1"/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Традиции русского чаепития</a:t>
            </a:r>
          </a:p>
          <a:p>
            <a:pPr algn="ctr" eaLnBrk="1" hangingPunct="1"/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Виды самоваров</a:t>
            </a:r>
          </a:p>
          <a:p>
            <a:pPr algn="ctr" eaLnBrk="1" hangingPunct="1"/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Картины русских художников о чаепитии</a:t>
            </a:r>
          </a:p>
          <a:p>
            <a:pPr algn="ctr" eaLnBrk="1" hangingPunct="1"/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Предметы чайной посуды</a:t>
            </a:r>
          </a:p>
          <a:p>
            <a:pPr algn="ctr" eaLnBrk="1" hangingPunct="1"/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Рецепты целебного чая</a:t>
            </a:r>
          </a:p>
          <a:p>
            <a:pPr eaLnBrk="1" hangingPunct="1"/>
            <a:endParaRPr lang="ru-RU" b="1" dirty="0" smtClean="0">
              <a:latin typeface="+mn-lt"/>
            </a:endParaRPr>
          </a:p>
          <a:p>
            <a:pPr eaLnBrk="1" hangingPunct="1">
              <a:buFont typeface="Georgia" pitchFamily="18" charset="0"/>
              <a:buNone/>
            </a:pPr>
            <a:endParaRPr lang="ru-RU" b="1" dirty="0" smtClean="0">
              <a:latin typeface="+mn-lt"/>
            </a:endParaRPr>
          </a:p>
          <a:p>
            <a:pPr eaLnBrk="1" hangingPunct="1">
              <a:buFont typeface="Georgia" pitchFamily="18" charset="0"/>
              <a:buNone/>
            </a:pPr>
            <a:endParaRPr lang="ru-RU" dirty="0" smtClean="0"/>
          </a:p>
          <a:p>
            <a:pPr eaLnBrk="1" hangingPunct="1">
              <a:buFont typeface="Georgia" pitchFamily="18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МОВА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САМОВАР</Template>
  <TotalTime>249</TotalTime>
  <Words>407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САМОВАР</vt:lpstr>
      <vt:lpstr>Слайд 1</vt:lpstr>
      <vt:lpstr>Образовательные результаты</vt:lpstr>
      <vt:lpstr>Метапредметные результаты </vt:lpstr>
      <vt:lpstr>Цель</vt:lpstr>
      <vt:lpstr>Содержание деятельности </vt:lpstr>
      <vt:lpstr>Содержание деятельности </vt:lpstr>
      <vt:lpstr>Содержание деятельности </vt:lpstr>
      <vt:lpstr>Содержание деятельности </vt:lpstr>
      <vt:lpstr>Содержание деятельности </vt:lpstr>
      <vt:lpstr>Содержание деятельности </vt:lpstr>
      <vt:lpstr>Содержание деятельности </vt:lpstr>
      <vt:lpstr>Организация учебной деятельности на уроке</vt:lpstr>
      <vt:lpstr>Организация учебной деятельности на уроке</vt:lpstr>
      <vt:lpstr>Организация учебной деятельности на уроке</vt:lpstr>
      <vt:lpstr>УМК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28</cp:revision>
  <dcterms:created xsi:type="dcterms:W3CDTF">2020-03-05T07:33:16Z</dcterms:created>
  <dcterms:modified xsi:type="dcterms:W3CDTF">2020-03-12T06:52:26Z</dcterms:modified>
</cp:coreProperties>
</file>