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413" r:id="rId4"/>
    <p:sldId id="414" r:id="rId5"/>
    <p:sldId id="416" r:id="rId6"/>
    <p:sldId id="419" r:id="rId7"/>
    <p:sldId id="422" r:id="rId8"/>
    <p:sldId id="445" r:id="rId9"/>
    <p:sldId id="446" r:id="rId10"/>
    <p:sldId id="423" r:id="rId11"/>
    <p:sldId id="424" r:id="rId12"/>
    <p:sldId id="425" r:id="rId13"/>
    <p:sldId id="427" r:id="rId14"/>
    <p:sldId id="426" r:id="rId15"/>
    <p:sldId id="448" r:id="rId16"/>
    <p:sldId id="449" r:id="rId17"/>
    <p:sldId id="432" r:id="rId18"/>
    <p:sldId id="433" r:id="rId19"/>
    <p:sldId id="436" r:id="rId20"/>
    <p:sldId id="410" r:id="rId21"/>
    <p:sldId id="411" r:id="rId22"/>
    <p:sldId id="412" r:id="rId23"/>
    <p:sldId id="439" r:id="rId24"/>
    <p:sldId id="440" r:id="rId25"/>
    <p:sldId id="438" r:id="rId26"/>
    <p:sldId id="442" r:id="rId27"/>
    <p:sldId id="443" r:id="rId28"/>
    <p:sldId id="428" r:id="rId29"/>
    <p:sldId id="28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F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04" autoAdjust="0"/>
  </p:normalViewPr>
  <p:slideViewPr>
    <p:cSldViewPr>
      <p:cViewPr varScale="1">
        <p:scale>
          <a:sx n="100" d="100"/>
          <a:sy n="10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2B4837-7839-4B1F-8B2D-3F1098C199EB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398FAB-2041-46D3-93BF-E555D2CE7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374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0A4-7805-4340-B177-F7FE4ECC609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3C0A4-7805-4340-B177-F7FE4ECC609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9238-BCF4-4B44-87AA-5D807F44BAD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900F-BBCB-4A7B-8217-5BD9B741E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64292-8AEB-4B1D-8AED-9E9D506F1CDC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6B96-BB12-4389-8BF9-1C04EB5C2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7516-F367-477E-AADA-8F3790511238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0C22-8B62-4EA1-AD1E-80A81CF17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4080-982F-4586-A615-5EF0674EBF1F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5924-9800-43A2-BD31-7438F4DA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0AECE-6308-41BD-9E18-3D8CF09526B6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B559-F280-4D04-A083-25254C560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FEAA-D24E-4CE3-A66C-8CE3B9CF871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680D-23DD-493B-BF4C-C4E23FE74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8E6C-A15D-429E-A1B1-7121874D4067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7852-028D-475B-9D8B-6B1433326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17AB-9CDD-4666-9D47-D51230413F85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6517-D147-4708-8BC4-4EDDBF19E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8FEBF-C241-4456-B22D-0C937A7A2ABA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F6565-215C-486C-AD4C-0491EE204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2294-BA08-4CA0-A54E-DA9CD3663D9D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C47C-9917-4C90-A4EF-8E4605C7C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4734-6A60-42E0-9150-6888B4C8EF76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7AA1-0894-44CE-80F2-B9FE3AD1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DA7AA9-7CD0-44D3-836C-D7A4B2C1180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CEA18-71DD-4749-BE2B-3A358EE5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mon_ru/pic/000aqzb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&#1074;&#1099;&#1073;&#1086;&#1088;%2010%20&#1082;&#1083;&#1072;&#1089;&#1089;&#1072;.doc" TargetMode="Externa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48;&#1059;&#1055;.do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2;&#1089;&#1087;&#1080;&#1089;&#1072;&#1085;&#1080;&#1077;.do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elikoeschool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794803" y="180975"/>
            <a:ext cx="583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4339" name="Picture 12" descr="герб"/>
          <p:cNvPicPr>
            <a:picLocks noChangeAspect="1" noChangeArrowheads="1"/>
          </p:cNvPicPr>
          <p:nvPr/>
        </p:nvPicPr>
        <p:blipFill>
          <a:blip r:embed="rId3"/>
          <a:srcRect b="1952"/>
          <a:stretch>
            <a:fillRect/>
          </a:stretch>
        </p:blipFill>
        <p:spPr bwMode="auto">
          <a:xfrm>
            <a:off x="-30464" y="-8865"/>
            <a:ext cx="1763713" cy="16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:\школа фото\_DSC0026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357694"/>
            <a:ext cx="3203848" cy="263691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341" name="WordArt 51"/>
          <p:cNvSpPr>
            <a:spLocks noGrp="1" noChangeArrowheads="1" noChangeShapeType="1" noTextEdit="1"/>
          </p:cNvSpPr>
          <p:nvPr/>
        </p:nvSpPr>
        <p:spPr bwMode="auto">
          <a:xfrm>
            <a:off x="1697402" y="113506"/>
            <a:ext cx="6146800" cy="503238"/>
          </a:xfrm>
          <a:prstGeom prst="rect">
            <a:avLst/>
          </a:prstGeom>
        </p:spPr>
        <p:txBody>
          <a:bodyPr wrap="none" fromWordArt="1"/>
          <a:lstStyle/>
          <a:p>
            <a:pPr>
              <a:defRPr/>
            </a:pPr>
            <a:r>
              <a:rPr lang="ru-RU" sz="36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МОУ ВЕЛИКОСЕЛЬСКАЯ СОШ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1012825" y="4891088"/>
            <a:ext cx="64008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Ярославская область,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Гаврилов - </a:t>
            </a:r>
            <a:r>
              <a:rPr lang="ru-RU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Ямский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район, село Великое,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тел. 8-485-34-38-1-44 (4-97)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Факс: 8-485-34-38-1-44 ;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Е-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velikoeschool@gmail.com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1111691"/>
            <a:ext cx="7931993" cy="442221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мастер-класс по теме: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«Индивидуализация образовательного  процесса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условиях  сельской школы»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25.09.2015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4"/>
            <a:ext cx="8784976" cy="135114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Принципы </a:t>
            </a:r>
            <a:b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индивидуализации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12776"/>
            <a:ext cx="8784976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ru-RU" sz="3200" b="1" i="1" dirty="0">
                <a:latin typeface="+mn-lt"/>
              </a:rPr>
              <a:t>поддержка индивидуальности и развитие </a:t>
            </a:r>
            <a:r>
              <a:rPr lang="ru-RU" sz="3200" b="1" i="1" dirty="0" err="1">
                <a:latin typeface="+mn-lt"/>
              </a:rPr>
              <a:t>субъектности</a:t>
            </a:r>
            <a:r>
              <a:rPr lang="ru-RU" sz="3200" b="1" i="1" dirty="0">
                <a:latin typeface="+mn-lt"/>
              </a:rPr>
              <a:t> ребенка;</a:t>
            </a:r>
          </a:p>
          <a:p>
            <a:pPr marL="457200" lvl="0" indent="-457200">
              <a:buBlip>
                <a:blip r:embed="rId3"/>
              </a:buBlip>
            </a:pPr>
            <a:r>
              <a:rPr lang="ru-RU" sz="3200" b="1" i="1" dirty="0">
                <a:latin typeface="+mn-lt"/>
              </a:rPr>
              <a:t>свобода выбора и самоопределения;</a:t>
            </a:r>
          </a:p>
          <a:p>
            <a:pPr marL="457200" lvl="0" indent="-457200">
              <a:buBlip>
                <a:blip r:embed="rId3"/>
              </a:buBlip>
            </a:pPr>
            <a:r>
              <a:rPr lang="ru-RU" sz="3200" b="1" i="1" dirty="0">
                <a:latin typeface="+mn-lt"/>
              </a:rPr>
              <a:t>вариативность и гибкость построения образовательного процесса;</a:t>
            </a:r>
          </a:p>
          <a:p>
            <a:pPr marL="457200" lvl="0" indent="-457200">
              <a:buBlip>
                <a:blip r:embed="rId3"/>
              </a:buBlip>
            </a:pPr>
            <a:r>
              <a:rPr lang="ru-RU" sz="3200" b="1" i="1" dirty="0">
                <a:latin typeface="+mn-lt"/>
              </a:rPr>
              <a:t>позитивная перспектива;</a:t>
            </a:r>
          </a:p>
          <a:p>
            <a:pPr marL="457200" lvl="0" indent="-457200">
              <a:buBlip>
                <a:blip r:embed="rId3"/>
              </a:buBlip>
            </a:pPr>
            <a:r>
              <a:rPr lang="ru-RU" sz="3200" b="1" i="1" dirty="0" smtClean="0">
                <a:latin typeface="+mn-lt"/>
              </a:rPr>
              <a:t>самооценка</a:t>
            </a:r>
            <a:r>
              <a:rPr lang="ru-RU" sz="3200" b="1" i="1" dirty="0">
                <a:latin typeface="+mn-lt"/>
              </a:rPr>
              <a:t>, самоанализ и рефлексия;</a:t>
            </a:r>
          </a:p>
          <a:p>
            <a:pPr marL="457200" lvl="0" indent="-457200">
              <a:buBlip>
                <a:blip r:embed="rId3"/>
              </a:buBlip>
            </a:pPr>
            <a:r>
              <a:rPr lang="ru-RU" sz="3200" b="1" i="1" dirty="0">
                <a:latin typeface="+mn-lt"/>
              </a:rPr>
              <a:t>опора на положительное в ребенке;</a:t>
            </a:r>
          </a:p>
          <a:p>
            <a:pPr marL="457200" lvl="0" indent="-457200">
              <a:buBlip>
                <a:blip r:embed="rId3"/>
              </a:buBlip>
            </a:pPr>
            <a:r>
              <a:rPr lang="ru-RU" sz="3200" b="1" i="1" dirty="0">
                <a:latin typeface="+mn-lt"/>
              </a:rPr>
              <a:t>создание ситуации успеха.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0927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3"/>
            <a:ext cx="8784976" cy="86360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Средства индивидуализации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836712"/>
            <a:ext cx="867696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>
                <a:latin typeface="+mn-lt"/>
              </a:rPr>
              <a:t>индивидуальный план (маршрут, программа),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портфолио</a:t>
            </a:r>
            <a:r>
              <a:rPr lang="ru-RU" sz="3000" b="1" i="1" dirty="0">
                <a:latin typeface="+mn-lt"/>
              </a:rPr>
              <a:t>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самооценка</a:t>
            </a:r>
            <a:r>
              <a:rPr lang="ru-RU" sz="3000" b="1" i="1" dirty="0">
                <a:latin typeface="+mn-lt"/>
              </a:rPr>
              <a:t>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самоанализ</a:t>
            </a:r>
            <a:r>
              <a:rPr lang="ru-RU" sz="3000" b="1" i="1" dirty="0">
                <a:latin typeface="+mn-lt"/>
              </a:rPr>
              <a:t>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рефлексия</a:t>
            </a:r>
            <a:r>
              <a:rPr lang="ru-RU" sz="3000" b="1" i="1" dirty="0">
                <a:latin typeface="+mn-lt"/>
              </a:rPr>
              <a:t>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свободный </a:t>
            </a:r>
            <a:r>
              <a:rPr lang="ru-RU" sz="3000" b="1" i="1" dirty="0">
                <a:latin typeface="+mn-lt"/>
              </a:rPr>
              <a:t>выбор уровня сложности, объема работы,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видов </a:t>
            </a:r>
            <a:r>
              <a:rPr lang="ru-RU" sz="3000" b="1" i="1" dirty="0">
                <a:latin typeface="+mn-lt"/>
              </a:rPr>
              <a:t>деятельности,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формы </a:t>
            </a:r>
            <a:r>
              <a:rPr lang="ru-RU" sz="3000" b="1" i="1" dirty="0">
                <a:latin typeface="+mn-lt"/>
              </a:rPr>
              <a:t>работы,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способов </a:t>
            </a:r>
            <a:r>
              <a:rPr lang="ru-RU" sz="3000" b="1" i="1" dirty="0">
                <a:latin typeface="+mn-lt"/>
              </a:rPr>
              <a:t>взаимодействия,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самостоятельное </a:t>
            </a:r>
            <a:r>
              <a:rPr lang="ru-RU" sz="3000" b="1" i="1" dirty="0">
                <a:latin typeface="+mn-lt"/>
              </a:rPr>
              <a:t>принятие решения,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err="1" smtClean="0">
                <a:latin typeface="+mn-lt"/>
              </a:rPr>
              <a:t>разноуровневые</a:t>
            </a:r>
            <a:r>
              <a:rPr lang="ru-RU" sz="3000" b="1" i="1" dirty="0" smtClean="0">
                <a:latin typeface="+mn-lt"/>
              </a:rPr>
              <a:t> </a:t>
            </a:r>
            <a:r>
              <a:rPr lang="ru-RU" sz="3000" b="1" i="1" dirty="0">
                <a:latin typeface="+mn-lt"/>
              </a:rPr>
              <a:t>задания, </a:t>
            </a:r>
            <a:endParaRPr lang="ru-RU" sz="3000" b="1" i="1" dirty="0" smtClean="0">
              <a:latin typeface="+mn-lt"/>
            </a:endParaRPr>
          </a:p>
          <a:p>
            <a:pPr marL="457200" indent="-457200">
              <a:lnSpc>
                <a:spcPct val="90000"/>
              </a:lnSpc>
              <a:buBlip>
                <a:blip r:embed="rId3"/>
              </a:buBlip>
            </a:pPr>
            <a:r>
              <a:rPr lang="ru-RU" sz="3000" b="1" i="1" dirty="0" smtClean="0">
                <a:latin typeface="+mn-lt"/>
              </a:rPr>
              <a:t>индивидуальные </a:t>
            </a:r>
            <a:r>
              <a:rPr lang="ru-RU" sz="3000" b="1" i="1" dirty="0">
                <a:latin typeface="+mn-lt"/>
              </a:rPr>
              <a:t>технологические карты.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1561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6894"/>
            <a:ext cx="8712968" cy="25917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Анализ урока, построенного на основе технологии индивидуализации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906421"/>
              </p:ext>
            </p:extLst>
          </p:nvPr>
        </p:nvGraphicFramePr>
        <p:xfrm>
          <a:off x="323528" y="1600200"/>
          <a:ext cx="8568952" cy="4752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  <a:gridCol w="2485989"/>
                <a:gridCol w="1906499"/>
                <a:gridCol w="2376264"/>
              </a:tblGrid>
              <a:tr h="964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effectLst/>
                          <a:latin typeface="Arial Black" panose="020B0A04020102020204" pitchFamily="34" charset="0"/>
                        </a:rPr>
                        <a:t>Этап урока</a:t>
                      </a:r>
                      <a:endParaRPr lang="ru-RU" sz="1600" kern="50" dirty="0">
                        <a:effectLst/>
                        <a:latin typeface="Arial Black" panose="020B0A04020102020204" pitchFamily="34" charset="0"/>
                        <a:ea typeface="Arial Unicode MS"/>
                        <a:cs typeface="Tahoma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effectLst/>
                          <a:latin typeface="Arial Black" panose="020B0A04020102020204" pitchFamily="34" charset="0"/>
                        </a:rPr>
                        <a:t>Деятельность учителя</a:t>
                      </a:r>
                      <a:endParaRPr lang="ru-RU" sz="1600" kern="50" dirty="0">
                        <a:effectLst/>
                        <a:latin typeface="Arial Black" panose="020B0A04020102020204" pitchFamily="34" charset="0"/>
                        <a:ea typeface="Arial Unicode MS"/>
                        <a:cs typeface="Tahoma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effectLst/>
                          <a:latin typeface="Arial Black" panose="020B0A04020102020204" pitchFamily="34" charset="0"/>
                        </a:rPr>
                        <a:t>Деятельность учащихся</a:t>
                      </a:r>
                      <a:endParaRPr lang="ru-RU" sz="1600" kern="50" dirty="0">
                        <a:effectLst/>
                        <a:latin typeface="Arial Black" panose="020B0A04020102020204" pitchFamily="34" charset="0"/>
                        <a:ea typeface="Arial Unicode MS"/>
                        <a:cs typeface="Tahoma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effectLst/>
                          <a:latin typeface="Arial Black" panose="020B0A04020102020204" pitchFamily="34" charset="0"/>
                        </a:rPr>
                        <a:t>Используемы средства индивидуализации</a:t>
                      </a:r>
                      <a:endParaRPr lang="ru-RU" sz="1600" kern="50" dirty="0">
                        <a:effectLst/>
                        <a:latin typeface="Arial Black" panose="020B0A04020102020204" pitchFamily="34" charset="0"/>
                        <a:ea typeface="Arial Unicode MS"/>
                        <a:cs typeface="Tahoma"/>
                      </a:endParaRPr>
                    </a:p>
                  </a:txBody>
                  <a:tcPr marL="55345" marR="55345" marT="0" marB="0" anchor="ctr"/>
                </a:tc>
              </a:tr>
              <a:tr h="10069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</a:t>
                      </a:r>
                      <a:b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 </a:t>
                      </a: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тему, форму урока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Отвечают на вопрос</a:t>
                      </a:r>
                      <a:endParaRPr lang="ru-RU" sz="1600" b="1" kern="5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600" b="1" kern="5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</a:tr>
              <a:tr h="13235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Самодиагностика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Предлагает назвать задания, которые выполнялись дома по выбору учащихся (справились или нет с работой)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Называют вариант задания (справились с работой или нет)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</a:tr>
              <a:tr h="10983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</a:t>
                      </a: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Самоанализ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Задает вопросы: какие возникли трудности? Что </a:t>
                      </a:r>
                      <a:b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получилось?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Высказываются. Помогают друг другу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Рефлексия, самоанализ, взаимопомощь</a:t>
                      </a:r>
                      <a:endParaRPr lang="ru-RU" sz="1600" b="1" kern="5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73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817526"/>
              </p:ext>
            </p:extLst>
          </p:nvPr>
        </p:nvGraphicFramePr>
        <p:xfrm>
          <a:off x="107503" y="190722"/>
          <a:ext cx="8928993" cy="6449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0207"/>
                <a:gridCol w="2381065"/>
                <a:gridCol w="2157840"/>
                <a:gridCol w="2529881"/>
              </a:tblGrid>
              <a:tr h="282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Этап урока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Деятельность учителя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Деятельность учащихся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Используемы средства индивидуализации</a:t>
                      </a:r>
                    </a:p>
                  </a:txBody>
                  <a:tcPr marL="55345" marR="55345" marT="0" marB="0" anchor="ctr"/>
                </a:tc>
              </a:tr>
              <a:tr h="4243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600" b="1" kern="10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Целеполагание</a:t>
                      </a:r>
                      <a:endParaRPr lang="ru-RU" sz="1600" b="1" kern="1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на основе результатов домашней работы определить цели для себя на уроке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Каждый в тетради записывает цель своей работы на уроке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Рефлексия, анализ, самостоятельное определение цели</a:t>
                      </a:r>
                    </a:p>
                  </a:txBody>
                  <a:tcPr marL="55345" marR="55345" marT="0" marB="0" anchor="ctr"/>
                </a:tc>
              </a:tr>
              <a:tr h="56574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 </a:t>
                      </a: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</a:t>
                      </a:r>
                      <a:b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содержания и формы деятельности ученика, формы отчета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выбрать вариант задания, форму работы на уроке (индивидуально, в паре)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Выбирают вариант задания и форму работы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Рефлексия, самостоятельный выбор, разноуровневые задания</a:t>
                      </a:r>
                    </a:p>
                  </a:txBody>
                  <a:tcPr marL="55345" marR="55345" marT="0" marB="0" anchor="ctr"/>
                </a:tc>
              </a:tr>
              <a:tr h="70718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1600" b="1" kern="10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</a:t>
                      </a: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Наблюдает за деятельностью детей, помогает одному ученику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Работают самостоятельно, некоторые обращаются за консультацией к учителю или однокласснику. Работают в паре, у доски, за компьютером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по индивидуальным технологическим картам, индивидуальный путь работы</a:t>
                      </a:r>
                    </a:p>
                  </a:txBody>
                  <a:tcPr marL="55345" marR="553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07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6894"/>
            <a:ext cx="8712968" cy="259179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Анализ урока, построенного на основе технологии индивидуализации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2044999"/>
              </p:ext>
            </p:extLst>
          </p:nvPr>
        </p:nvGraphicFramePr>
        <p:xfrm>
          <a:off x="323528" y="1556792"/>
          <a:ext cx="8505254" cy="5047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0692"/>
                <a:gridCol w="2323636"/>
                <a:gridCol w="2201159"/>
                <a:gridCol w="2049767"/>
              </a:tblGrid>
              <a:tr h="282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Этап урока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Деятельность учителя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Деятельность учащихся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Используемы средства индивидуализации</a:t>
                      </a:r>
                    </a:p>
                  </a:txBody>
                  <a:tcPr marL="55345" marR="55345" marT="0" marB="0" anchor="ctr"/>
                </a:tc>
              </a:tr>
              <a:tr h="4243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Представление </a:t>
                      </a: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результатов работы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выбрать для проверки самые сложные варианты работы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Представляют результаты работы на доске, за компьютером, на экране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Рефлексия, самоанализ</a:t>
                      </a:r>
                    </a:p>
                  </a:txBody>
                  <a:tcPr marL="55345" marR="55345" marT="0" marB="0" anchor="ctr"/>
                </a:tc>
              </a:tr>
              <a:tr h="4243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600" b="1" kern="10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Самооценка</a:t>
                      </a:r>
                      <a:endParaRPr lang="ru-RU" sz="1600" b="1" kern="10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оценить свою работу. Задает вопросы некоторым ученикам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Каждый анализирует свои результаты, мотивирует отметку, которую себе ставит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Самооценка, самоанализ</a:t>
                      </a:r>
                    </a:p>
                  </a:txBody>
                  <a:tcPr marL="55345" marR="55345" marT="0" marB="0" anchor="ctr"/>
                </a:tc>
              </a:tr>
              <a:tr h="4243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1600" b="1" kern="10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</a:t>
                      </a: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домашней работы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Предлагает выбрать вариант домашнего задания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Выбирают вариант домашней работы</a:t>
                      </a:r>
                    </a:p>
                  </a:txBody>
                  <a:tcPr marL="55345" marR="553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Самоанализ, рефлексия, выбор сложности и объема самостоятельной работы</a:t>
                      </a:r>
                    </a:p>
                  </a:txBody>
                  <a:tcPr marL="55345" marR="553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65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3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36713"/>
          </a:xfrm>
        </p:spPr>
        <p:txBody>
          <a:bodyPr>
            <a:noAutofit/>
          </a:bodyPr>
          <a:lstStyle/>
          <a:p>
            <a:r>
              <a:rPr lang="ru-RU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ИНДИВИДУАЛИЗАЦИЯ ОБРАЗОВАТЕЛЬНОЙ ДЕЯТЕЛЬНОСТИ</a:t>
            </a:r>
            <a:endParaRPr lang="ru-RU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908720"/>
            <a:ext cx="8136904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indent="-342900" algn="just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689379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92280" y="2204864"/>
            <a:ext cx="2296673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4577" y="1340768"/>
            <a:ext cx="853244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Изучение информационных источников,        позволяющих фиксировать формирование личностных качеств, у учащихся поступающих в первый класс;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Проведение  стартовой    диагностики первоклассников;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Ведение дневника индивидуального развития;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Оформление портфолио ребенка;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Психолого-педагогическое сопровождение образовательной деятельности ребенка;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Применение технологий проблемно-диалогового обучения, продуктивного чтения, ИКТ-технологий;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Внеурочная деятельность;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charset="0"/>
              <a:buBlip>
                <a:blip r:embed="rId5"/>
              </a:buBlip>
            </a:pPr>
            <a:r>
              <a:rPr lang="ru-RU" sz="2600" b="1" i="1" dirty="0" smtClean="0"/>
              <a:t>Проектная и исследовательская деятельность</a:t>
            </a:r>
            <a:r>
              <a:rPr lang="ru-RU" sz="2600" dirty="0" smtClean="0">
                <a:latin typeface="Arial Black" pitchFamily="34" charset="0"/>
              </a:rPr>
              <a:t>.</a:t>
            </a:r>
          </a:p>
          <a:p>
            <a:pPr algn="just">
              <a:buFont typeface="Wingdings" pitchFamily="2" charset="2"/>
              <a:buBlip>
                <a:blip r:embed="rId6"/>
              </a:buBlip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10667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b="1" dirty="0" smtClean="0"/>
              <a:t> </a:t>
            </a:r>
            <a:r>
              <a:rPr lang="ru-RU" sz="49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Схема </a:t>
            </a:r>
            <a:r>
              <a:rPr lang="ru-RU" sz="49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предпрофильной</a:t>
            </a:r>
            <a:r>
              <a:rPr lang="ru-RU" sz="49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 подготовки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" name="Group 2"/>
          <p:cNvGrpSpPr>
            <a:grpSpLocks noGrp="1"/>
          </p:cNvGrpSpPr>
          <p:nvPr/>
        </p:nvGrpSpPr>
        <p:grpSpPr bwMode="auto">
          <a:xfrm>
            <a:off x="683660" y="2996952"/>
            <a:ext cx="7272853" cy="3168352"/>
            <a:chOff x="1050" y="2400"/>
            <a:chExt cx="9795" cy="4466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3475" y="2400"/>
              <a:ext cx="1260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сентябрь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121" y="2400"/>
              <a:ext cx="1260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400" b="1" dirty="0" smtClean="0">
                  <a:latin typeface="Calibri" pitchFamily="34" charset="0"/>
                  <a:cs typeface="Arial" pitchFamily="34" charset="0"/>
                </a:rPr>
                <a:t>октябрь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741" y="2400"/>
              <a:ext cx="1260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latin typeface="Calibri" pitchFamily="34" charset="0"/>
                  <a:cs typeface="Arial" pitchFamily="34" charset="0"/>
                </a:rPr>
                <a:t>ноябрь</a:t>
              </a: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8324" y="2400"/>
              <a:ext cx="1260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400" b="1" dirty="0" smtClean="0">
                  <a:latin typeface="Calibri" pitchFamily="34" charset="0"/>
                  <a:cs typeface="Arial" pitchFamily="34" charset="0"/>
                </a:rPr>
                <a:t>декабрь</a:t>
              </a: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050" y="3024"/>
              <a:ext cx="1911" cy="120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3501" y="3108"/>
              <a:ext cx="1330" cy="12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З.С.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5126" y="3122"/>
              <a:ext cx="1340" cy="1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  <a:tabLst>
                  <a:tab pos="450850" algn="l"/>
                </a:tabLst>
              </a:pPr>
              <a:r>
                <a:rPr lang="ru-RU" sz="3600" b="1" dirty="0" smtClean="0">
                  <a:latin typeface="Calibri" pitchFamily="34" charset="0"/>
                  <a:cs typeface="Arial" pitchFamily="34" charset="0"/>
                </a:rPr>
                <a:t>Х.О</a:t>
              </a: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724" y="3122"/>
              <a:ext cx="1269" cy="1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4400" b="1" dirty="0" smtClean="0">
                  <a:latin typeface="Calibri" pitchFamily="34" charset="0"/>
                  <a:cs typeface="Arial" pitchFamily="34" charset="0"/>
                </a:rPr>
                <a:t>П.</a:t>
              </a: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8227" y="3111"/>
              <a:ext cx="1377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4400" b="1" dirty="0" smtClean="0">
                  <a:latin typeface="Calibri" pitchFamily="34" charset="0"/>
                  <a:cs typeface="Arial" pitchFamily="34" charset="0"/>
                </a:rPr>
                <a:t>Ч.</a:t>
              </a:r>
            </a:p>
          </p:txBody>
        </p:sp>
        <p:sp>
          <p:nvSpPr>
            <p:cNvPr id="104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244" y="3330"/>
              <a:ext cx="1620" cy="5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8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8 кл</a:t>
              </a:r>
              <a:r>
                <a:rPr lang="ru-RU" b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асс</a:t>
              </a:r>
              <a:endParaRPr lang="ru-RU" sz="18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>
              <a:off x="2961" y="356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WordArt 21"/>
            <p:cNvSpPr>
              <a:spLocks noChangeArrowheads="1" noChangeShapeType="1" noTextEdit="1"/>
            </p:cNvSpPr>
            <p:nvPr/>
          </p:nvSpPr>
          <p:spPr bwMode="auto">
            <a:xfrm rot="5400000">
              <a:off x="8562" y="4584"/>
              <a:ext cx="4113" cy="4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2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ВЫБОР ПРОЕКТА</a:t>
              </a:r>
              <a:endParaRPr lang="ru-RU" sz="2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4761" y="354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 flipV="1">
              <a:off x="6448" y="3517"/>
              <a:ext cx="421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8001" y="354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9667" y="3543"/>
              <a:ext cx="673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923928" y="1844824"/>
            <a:ext cx="1584176" cy="420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1 полугодие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876256" y="1916832"/>
            <a:ext cx="1584176" cy="420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alibri" pitchFamily="34" charset="0"/>
                <a:cs typeface="Arial" pitchFamily="34" charset="0"/>
              </a:rPr>
              <a:t>2 полугодие</a:t>
            </a: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7956376" y="2564904"/>
            <a:ext cx="144016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 flipH="1">
            <a:off x="2699792" y="2348880"/>
            <a:ext cx="864096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Line 25"/>
          <p:cNvSpPr>
            <a:spLocks noChangeShapeType="1"/>
          </p:cNvSpPr>
          <p:nvPr/>
        </p:nvSpPr>
        <p:spPr bwMode="auto">
          <a:xfrm>
            <a:off x="5868144" y="2420888"/>
            <a:ext cx="792088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 flipH="1">
            <a:off x="3995936" y="2492896"/>
            <a:ext cx="216024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5148064" y="2420888"/>
            <a:ext cx="216025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3648" y="4941168"/>
            <a:ext cx="5715147" cy="1071887"/>
            <a:chOff x="1619" y="1880"/>
            <a:chExt cx="4560" cy="1251"/>
          </a:xfrm>
        </p:grpSpPr>
        <p:sp>
          <p:nvSpPr>
            <p:cNvPr id="43" name="Oval 6"/>
            <p:cNvSpPr>
              <a:spLocks noChangeArrowheads="1"/>
            </p:cNvSpPr>
            <p:nvPr/>
          </p:nvSpPr>
          <p:spPr bwMode="auto">
            <a:xfrm>
              <a:off x="1619" y="1880"/>
              <a:ext cx="1255" cy="9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440" y="1963"/>
              <a:ext cx="2317" cy="11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latin typeface="Calibri" pitchFamily="34" charset="0"/>
                  <a:cs typeface="Arial" pitchFamily="34" charset="0"/>
                </a:rPr>
                <a:t>Курсы по выбору</a:t>
              </a:r>
            </a:p>
          </p:txBody>
        </p:sp>
        <p:sp>
          <p:nvSpPr>
            <p:cNvPr id="4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759" y="2214"/>
              <a:ext cx="1009" cy="3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1800" b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9класс</a:t>
              </a:r>
              <a:endParaRPr lang="ru-RU" sz="18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V="1">
              <a:off x="2940" y="2384"/>
              <a:ext cx="3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5836" y="2374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0" name="WordArt 21"/>
          <p:cNvSpPr>
            <a:spLocks noChangeArrowheads="1" noChangeShapeType="1" noTextEdit="1"/>
          </p:cNvSpPr>
          <p:nvPr/>
        </p:nvSpPr>
        <p:spPr bwMode="auto">
          <a:xfrm rot="5400000">
            <a:off x="6820778" y="4204558"/>
            <a:ext cx="2946628" cy="5314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Защита проекта</a:t>
            </a:r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37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voyrebenok.ru/images/presentation/math/b/01.jpg"/>
          <p:cNvPicPr>
            <a:picLocks noChangeAspect="1" noChangeArrowheads="1"/>
          </p:cNvPicPr>
          <p:nvPr/>
        </p:nvPicPr>
        <p:blipFill rotWithShape="1">
          <a:blip r:embed="rId3"/>
          <a:srcRect b="7305"/>
          <a:stretch/>
        </p:blipFill>
        <p:spPr bwMode="auto">
          <a:xfrm>
            <a:off x="756" y="0"/>
            <a:ext cx="9144000" cy="68985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86" y="0"/>
            <a:ext cx="8858280" cy="1285860"/>
          </a:xfrm>
        </p:spPr>
        <p:txBody>
          <a:bodyPr>
            <a:noAutofit/>
          </a:bodyPr>
          <a:lstStyle/>
          <a:p>
            <a:r>
              <a:rPr lang="ru-RU" sz="40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ИНДИВИДУАЛИЗАЦИЯ </a:t>
            </a:r>
            <a:br>
              <a:rPr lang="ru-RU" sz="40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</a:br>
            <a:r>
              <a:rPr lang="ru-RU" sz="40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ОБРАЗОВАТЕЛЬНОЙ ДЕЯТЕЛЬНОСТИ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2910" y="1214422"/>
            <a:ext cx="8136904" cy="54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технологических карт и требований к знаниям, умениям и навыкам на трех уровнях;</a:t>
            </a:r>
          </a:p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маршрутных книжек индивидуальных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достиже-ний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и исследовательской деятель-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ности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на уроках ситуации выбора и самоопределения;</a:t>
            </a:r>
          </a:p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образовательной деятельности обучающегося;</a:t>
            </a:r>
          </a:p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технологий дифференцированного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разноуровнего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проблемного, модульного обучения, учебного проектирования;</a:t>
            </a:r>
          </a:p>
          <a:p>
            <a:pPr marR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кружков, секций, клубов по интересам,     </a:t>
            </a:r>
          </a:p>
          <a:p>
            <a:pPr marR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которые носят практико-ориентированный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xmlns="" val="18470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yrebenok.ru/images/presentation/math/b/01.jpg"/>
          <p:cNvPicPr>
            <a:picLocks noChangeAspect="1" noChangeArrowheads="1"/>
          </p:cNvPicPr>
          <p:nvPr/>
        </p:nvPicPr>
        <p:blipFill rotWithShape="1">
          <a:blip r:embed="rId2"/>
          <a:srcRect b="7305"/>
          <a:stretch/>
        </p:blipFill>
        <p:spPr bwMode="auto">
          <a:xfrm>
            <a:off x="0" y="-40541"/>
            <a:ext cx="9144000" cy="6898540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Структура маршрутной книжки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372538"/>
          </a:xfrm>
          <a:noFill/>
          <a:ln>
            <a:noFill/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Общие сведения об учащемся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Индивидуальное расписание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Виды деятельности во второй половине дня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Оценивание в маршрутной книжке (учеником/учителем):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Усвоения базовых предметов 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Усвоения курсов по выбору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Формирования УУД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ru-RU" altLang="ru-RU" b="1" i="1" dirty="0">
                <a:solidFill>
                  <a:schemeClr val="tx1"/>
                </a:solidFill>
              </a:rPr>
              <a:t>Портрет выпускника средней школы</a:t>
            </a:r>
          </a:p>
          <a:p>
            <a:pPr>
              <a:lnSpc>
                <a:spcPct val="90000"/>
              </a:lnSpc>
              <a:buBlip>
                <a:blip r:embed="rId3"/>
              </a:buBlip>
            </a:pPr>
            <a:endParaRPr lang="ru-RU" alt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3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620713"/>
            <a:ext cx="8075613" cy="568860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6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Школа имеет статус</a:t>
            </a:r>
            <a:r>
              <a:rPr lang="ru-RU" sz="76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:</a:t>
            </a:r>
          </a:p>
          <a:p>
            <a:pPr mar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стажерской площадки ГОУ ВПО «Ярославский государственный педагогический университет им. К.Д. Ушинского», приказ № 420/05 от 10.11.2010 г.;</a:t>
            </a:r>
          </a:p>
          <a:p>
            <a:pPr mar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инновационной площадки по разработке темы «Технологии, методы, средства индивидуализации образовательной деятельности учащихся школы в </a:t>
            </a:r>
            <a:r>
              <a:rPr lang="ru-RU" sz="9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контексте требований ФГОС СОО», 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9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223 от 3.09.2015 г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2014 г. года школе присвоен статус РИП, приказ департамент образования Ярославской области от 17.03.2014 №157/01-03 "О признании образовательных организаций региональными инновационными площадками» - по теме: «Разработка методических рекомендаций и практическая реализация </a:t>
            </a:r>
            <a:r>
              <a:rPr lang="ru-RU" sz="9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-дуальных планов, формирование индивидуальных образовательных маршрутов обучающихся в старшей школе 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основе  требований ФГОС)» </a:t>
            </a:r>
          </a:p>
          <a:p>
            <a:pPr marL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076" name="WordArt 51"/>
          <p:cNvSpPr>
            <a:spLocks noGrp="1" noChangeArrowheads="1" noChangeShapeType="1" noTextEdit="1"/>
          </p:cNvSpPr>
          <p:nvPr/>
        </p:nvSpPr>
        <p:spPr bwMode="auto">
          <a:xfrm>
            <a:off x="539552" y="0"/>
            <a:ext cx="7632700" cy="719138"/>
          </a:xfrm>
          <a:prstGeom prst="rect">
            <a:avLst/>
          </a:prstGeom>
        </p:spPr>
        <p:txBody>
          <a:bodyPr wrap="none" fromWordArt="1" anchor="ctr"/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j-ea"/>
                <a:cs typeface="+mj-cs"/>
              </a:rPr>
              <a:t>МОУ ВЕЛИКОСЕЛЬСКАЯ СОШ</a:t>
            </a:r>
          </a:p>
        </p:txBody>
      </p:sp>
    </p:spTree>
    <p:extLst>
      <p:ext uri="{BB962C8B-B14F-4D97-AF65-F5344CB8AC3E}">
        <p14:creationId xmlns:p14="http://schemas.microsoft.com/office/powerpoint/2010/main" xmlns="" val="3659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-10676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3"/>
            <a:ext cx="8784976" cy="93561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900" kern="1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Мастер - класс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6503" y="908720"/>
            <a:ext cx="7776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altLang="ru-RU" sz="3600" b="1" i="1" dirty="0">
                <a:latin typeface="+mn-lt"/>
              </a:rPr>
              <a:t>Современная форма проведения обучающего тренинга-семинара для отработки практических навыков по различным методикам и технологиям с целью повышения профессионального уровня и обмена передовым опытом участников, расширения кругозора и приобщения к новейшим областям знания</a:t>
            </a:r>
          </a:p>
        </p:txBody>
      </p:sp>
      <p:pic>
        <p:nvPicPr>
          <p:cNvPr id="5" name="Picture 4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3" y="4759837"/>
            <a:ext cx="1863135" cy="211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28575"/>
            <a:ext cx="91249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AutoShape 2" descr="http://stockfresh.com/thumbs/fixer00/2082880_%D0%BA%D0%BD%D0%B8%D0%B3%D0%B0%D1%85-%D0%B1%D0%B5%D0%BB%D1%8B%D0%B9-%D1%84%D0%BE%D0%BD-%D0%B2%D0%B5%D0%BA%D1%82%D0%BE%D1%80%D0%B0-%D0%BE%D0%B1%D1%80%D0%B0%D0%B7%D0%BE%D0%B2%D0%B0%D0%BD%D0%B8%D0%B5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7892" name="AutoShape 4" descr="http://stockfresh.com/thumbs/fixer00/2082880_%D0%BA%D0%BD%D0%B8%D0%B3%D0%B0%D1%85-%D0%B1%D0%B5%D0%BB%D1%8B%D0%B9-%D1%84%D0%BE%D0%BD-%D0%B2%D0%B5%D0%BA%D1%82%D0%BE%D1%80%D0%B0-%D0%BE%D0%B1%D1%80%D0%B0%D0%B7%D0%BE%D0%B2%D0%B0%D0%BD%D0%B8%D0%B5-%D0%B7%D0%B5%D0%BB%D0%B5%D0%BD%D1%8B%D0%B9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7893" name="Рисунок 8" descr="http://pics.livejournal.com/mon_ru/pic/000aqzb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60800"/>
            <a:ext cx="80279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552575"/>
            <a:ext cx="8027988" cy="22891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hlinkClick r:id="rId5" action="ppaction://hlinkfile"/>
              </a:rPr>
              <a:t>Выбор предметов для учебного плана учащимися 10 класса на 2015-2016 учебный год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7895" name="Picture 2" descr="http://oco-kaluga.ucoz.com/_si/0/433917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-53975"/>
            <a:ext cx="29114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19050" y="7938"/>
            <a:ext cx="91249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0713" y="1484313"/>
            <a:ext cx="7129462" cy="11906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hlinkClick r:id="rId3" action="ppaction://hlinkfile"/>
              </a:rPr>
              <a:t>Индивидуальный учебный план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8916" name="AutoShape 2" descr="http://stockfresh.com/thumbs/fixer00/2082880_%D0%BA%D0%BD%D0%B8%D0%B3%D0%B0%D1%85-%D0%B1%D0%B5%D0%BB%D1%8B%D0%B9-%D1%84%D0%BE%D0%BD-%D0%B2%D0%B5%D0%BA%D1%82%D0%BE%D1%80%D0%B0-%D0%BE%D0%B1%D1%80%D0%B0%D0%B7%D0%BE%D0%B2%D0%B0%D0%BD%D0%B8%D0%B5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7" name="AutoShape 4" descr="http://stockfresh.com/thumbs/fixer00/2082880_%D0%BA%D0%BD%D0%B8%D0%B3%D0%B0%D1%85-%D0%B1%D0%B5%D0%BB%D1%8B%D0%B9-%D1%84%D0%BE%D0%BD-%D0%B2%D0%B5%D0%BA%D1%82%D0%BE%D1%80%D0%B0-%D0%BE%D0%B1%D1%80%D0%B0%D0%B7%D0%BE%D0%B2%D0%B0%D0%BD%D0%B8%D0%B5-%D0%B7%D0%B5%D0%BB%D0%B5%D0%BD%D1%8B%D0%B9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8" name="Picture 4" descr="http://schv444.mskobr.ru/images/plan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971600" y="2652545"/>
            <a:ext cx="7056783" cy="4184817"/>
          </a:xfrm>
          <a:prstGeom prst="rect">
            <a:avLst/>
          </a:prstGeom>
          <a:noFill/>
          <a:effectLst>
            <a:softEdge rad="1270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0" y="-28575"/>
            <a:ext cx="912495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2775" y="1700213"/>
            <a:ext cx="7343775" cy="283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hlinkClick r:id="rId3" action="ppaction://hlinkfile"/>
              </a:rPr>
              <a:t>Расписание занятий в 10 классе на 2015-2016 учебный год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940" name="AutoShape 2" descr="http://stockfresh.com/thumbs/fixer00/2082880_%D0%BA%D0%BD%D0%B8%D0%B3%D0%B0%D1%85-%D0%B1%D0%B5%D0%BB%D1%8B%D0%B9-%D1%84%D0%BE%D0%BD-%D0%B2%D0%B5%D0%BA%D1%82%D0%BE%D1%80%D0%B0-%D0%BE%D0%B1%D1%80%D0%B0%D0%B7%D0%BE%D0%B2%D0%B0%D0%BD%D0%B8%D0%B5-%D0%B7%D0%B5%D0%BB%D0%B5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9941" name="AutoShape 4" descr="http://stockfresh.com/thumbs/fixer00/2082880_%D0%BA%D0%BD%D0%B8%D0%B3%D0%B0%D1%85-%D0%B1%D0%B5%D0%BB%D1%8B%D0%B9-%D1%84%D0%BE%D0%BD-%D0%B2%D0%B5%D0%BA%D1%82%D0%BE%D1%80%D0%B0-%D0%BE%D0%B1%D1%80%D0%B0%D0%B7%D0%BE%D0%B2%D0%B0%D0%BD%D0%B8%D0%B5-%D0%B7%D0%B5%D0%BB%D0%B5%D0%BD%D1%8B%D0%B9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9942" name="Picture 2" descr="http://sch1371z.mskobr.ru/images/raspisanie_urokov.png"/>
          <p:cNvPicPr>
            <a:picLocks noChangeAspect="1" noChangeArrowheads="1"/>
          </p:cNvPicPr>
          <p:nvPr/>
        </p:nvPicPr>
        <p:blipFill>
          <a:blip r:embed="rId4"/>
          <a:srcRect l="2939" t="3862" r="2654" b="11594"/>
          <a:stretch>
            <a:fillRect/>
          </a:stretch>
        </p:blipFill>
        <p:spPr bwMode="auto">
          <a:xfrm>
            <a:off x="649288" y="2519363"/>
            <a:ext cx="758190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972"/>
            <a:ext cx="9167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984" y="48404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Нормативно-правовые </a:t>
            </a:r>
            <a:r>
              <a:rPr lang="ru-RU" sz="4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документы, обеспечивающие </a:t>
            </a:r>
            <a:r>
              <a:rPr lang="ru-RU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введение ФГОС в старшей: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984" y="1886377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(конструктор),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для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организации индивидуальной образовательной деятельности учащихся старшей школы,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индивидуальном учебном плане,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Clr>
                <a:srgbClr val="002060"/>
              </a:buClr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учащегося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Clr>
                <a:srgbClr val="002060"/>
              </a:buClr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25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997"/>
            <a:ext cx="9167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16632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Нормативно-правовые </a:t>
            </a:r>
            <a:r>
              <a:rPr lang="ru-RU" sz="4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документы, обеспечивающие </a:t>
            </a:r>
            <a:r>
              <a:rPr lang="ru-RU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введение ФГОС в старшей: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69464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 учащегося (маршрутная книжка),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рабочих программах педагогов в старшей школе,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индивидуальном проекте учащегося старшей школы, </a:t>
            </a:r>
          </a:p>
          <a:p>
            <a:pPr indent="-2857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сопровождение индивидуальной образовательной деятельности учащихся 10, 11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5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486" y="0"/>
            <a:ext cx="9167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Продукты инновационной деятельности</a:t>
            </a:r>
            <a:endParaRPr lang="ru-RU" sz="4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75712" y="1899553"/>
            <a:ext cx="8028735" cy="43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учебно-методические рекомендации по практической реализации индивидуальных планов и формирование индивидуальных образовательных маршрутов учащихся в старшей школе;</a:t>
            </a:r>
          </a:p>
          <a:p>
            <a:pPr lvl="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документация, технологии и методики проектирования индивидуальных образовательных планов, программ и индивидуальных маршрутов.</a:t>
            </a:r>
          </a:p>
          <a:p>
            <a:pPr marL="342900" marR="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2544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486" y="0"/>
            <a:ext cx="9167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48404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Продукты инновационной деятельности</a:t>
            </a:r>
          </a:p>
          <a:p>
            <a:pPr algn="ctr">
              <a:spcBef>
                <a:spcPct val="0"/>
              </a:spcBef>
            </a:pPr>
            <a:endParaRPr lang="ru-RU" sz="4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8478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hangingPunct="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построению индивидуального образовательного маршрута старшеклассника, включающие описание алгоритма деятельности психолога по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вождению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индивидуальной образовательной деятельности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старшеклассника;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hangingPunct="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механизмов взаимодействия субъектов в процессе создания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льных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образовательных планов, программ, индивидуальных образовательных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маршру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5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486" y="0"/>
            <a:ext cx="9167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330" y="112276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Продукты инновационной деятельности</a:t>
            </a:r>
          </a:p>
          <a:p>
            <a:pPr algn="ctr">
              <a:spcBef>
                <a:spcPct val="0"/>
              </a:spcBef>
            </a:pPr>
            <a:endParaRPr lang="ru-RU" sz="44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12776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индивидуальной образовательной деятельности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(макет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индивидуальной образовательной деятельности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индивидуальных образовательных программ учащихся старшего звена школы на двухгодичный период и годовых индивидуальных образовательных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маршрутов;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технологических карт уроков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внеклассных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486" y="0"/>
            <a:ext cx="9167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3"/>
            <a:ext cx="8784976" cy="122364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Рефлексия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360" y="1052736"/>
            <a:ext cx="8583279" cy="618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90000"/>
              </a:lnSpc>
              <a:buBlip>
                <a:blip r:embed="rId3"/>
              </a:buBlip>
            </a:pP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На какие из поставленных вопросов вы нашли ответы?</a:t>
            </a:r>
          </a:p>
          <a:p>
            <a:pPr marL="457200" indent="-457200" eaLnBrk="0" hangingPunct="0">
              <a:lnSpc>
                <a:spcPct val="90000"/>
              </a:lnSpc>
              <a:buBlip>
                <a:blip r:embed="rId3"/>
              </a:buBlip>
            </a:pP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Какие проблемы остались неразрешенными?</a:t>
            </a:r>
          </a:p>
          <a:p>
            <a:pPr marL="457200" indent="-457200" eaLnBrk="0" hangingPunct="0">
              <a:lnSpc>
                <a:spcPct val="90000"/>
              </a:lnSpc>
              <a:buBlip>
                <a:blip r:embed="rId3"/>
              </a:buBlip>
            </a:pP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Какие идеи</a:t>
            </a:r>
            <a:r>
              <a:rPr lang="en-US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обозначенные сегодня</a:t>
            </a:r>
            <a:r>
              <a:rPr lang="en-US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вы хотели бы реализовать в своих ОУ?</a:t>
            </a:r>
          </a:p>
          <a:p>
            <a:pPr marL="457200" indent="-457200" eaLnBrk="0" hangingPunct="0">
              <a:lnSpc>
                <a:spcPct val="90000"/>
              </a:lnSpc>
              <a:buBlip>
                <a:blip r:embed="rId3"/>
              </a:buBlip>
            </a:pP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Чему новому </a:t>
            </a:r>
            <a:r>
              <a:rPr lang="ru-RU" alt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научились</a:t>
            </a:r>
          </a:p>
          <a:p>
            <a:pPr eaLnBrk="0" hangingPunct="0">
              <a:lnSpc>
                <a:spcPct val="900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на мастер-классе? </a:t>
            </a:r>
            <a:endParaRPr lang="ru-RU" altLang="ru-RU" sz="36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90000"/>
              </a:lnSpc>
            </a:pPr>
            <a:endParaRPr lang="ru-RU" altLang="ru-RU" sz="36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ru-RU" altLang="ru-RU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alt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64567" y="4437112"/>
            <a:ext cx="2000824" cy="242088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6977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M:\школа фото\_DSC0026d.jpg"/>
          <p:cNvPicPr>
            <a:picLocks noChangeAspect="1" noChangeArrowheads="1"/>
          </p:cNvPicPr>
          <p:nvPr/>
        </p:nvPicPr>
        <p:blipFill>
          <a:blip r:embed="rId3" cstate="print"/>
          <a:srcRect b="11092"/>
          <a:stretch>
            <a:fillRect/>
          </a:stretch>
        </p:blipFill>
        <p:spPr bwMode="auto">
          <a:xfrm>
            <a:off x="179512" y="0"/>
            <a:ext cx="8621078" cy="6311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7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500034" y="1428736"/>
            <a:ext cx="8003232" cy="399330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>
              <a:buNone/>
            </a:pPr>
            <a:r>
              <a:rPr lang="ru-RU" sz="6600" b="1" kern="10" spc="-100" dirty="0" smtClean="0">
                <a:ln w="38100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5982" y="6121541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Е-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velikoeschool@gmail.com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 сайта: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www.velikoeschool.ru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hlinkClick r:id="rId4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4"/>
            <a:ext cx="8784976" cy="108011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Закончи предложение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8274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5400" b="1" i="1" dirty="0">
                <a:latin typeface="+mn-lt"/>
              </a:rPr>
              <a:t>Я пришел на мастер-класс «Индивидуализация ОП в сельской школе», чтобы ответить на вопросы…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3600" b="1" i="1" dirty="0">
              <a:latin typeface="+mn-lt"/>
            </a:endParaRPr>
          </a:p>
        </p:txBody>
      </p:sp>
      <p:pic>
        <p:nvPicPr>
          <p:cNvPr id="5" name="Picture 2" descr="http://blogdolls.ru/wp-content/uploads/2013/09/%D0%97%D0%BD%D0%B0%D0%BA-%D0%B2%D0%BE%D0%BF%D1%80%D0%BE%D1%81%D0%B0-267x3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932093"/>
            <a:ext cx="2729812" cy="292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10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4"/>
            <a:ext cx="8784976" cy="108011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Что такое индивидуализация?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124744"/>
            <a:ext cx="8568952" cy="444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принцип обучения и воспитания; процесс становления </a:t>
            </a:r>
            <a:r>
              <a:rPr lang="ru-RU" sz="4400" b="1" i="1" dirty="0" err="1" smtClean="0">
                <a:latin typeface="+mn-lt"/>
              </a:rPr>
              <a:t>индивидуа-льности</a:t>
            </a:r>
            <a:r>
              <a:rPr lang="ru-RU" sz="4400" b="1" i="1" dirty="0" smtClean="0">
                <a:latin typeface="+mn-lt"/>
              </a:rPr>
              <a:t> </a:t>
            </a:r>
            <a:r>
              <a:rPr lang="ru-RU" sz="4400" b="1" i="1" dirty="0">
                <a:latin typeface="+mn-lt"/>
              </a:rPr>
              <a:t>ребенка; преобразовательная </a:t>
            </a:r>
            <a:r>
              <a:rPr lang="ru-RU" sz="4400" b="1" i="1" dirty="0" smtClean="0">
                <a:latin typeface="+mn-lt"/>
              </a:rPr>
              <a:t>деятель-</a:t>
            </a:r>
            <a:r>
              <a:rPr lang="ru-RU" sz="4400" b="1" i="1" dirty="0" err="1" smtClean="0">
                <a:latin typeface="+mn-lt"/>
              </a:rPr>
              <a:t>ность</a:t>
            </a:r>
            <a:r>
              <a:rPr lang="ru-RU" sz="4400" b="1" i="1" dirty="0" smtClean="0">
                <a:latin typeface="+mn-lt"/>
              </a:rPr>
              <a:t> </a:t>
            </a:r>
            <a:r>
              <a:rPr lang="ru-RU" sz="4400" b="1" i="1" dirty="0">
                <a:latin typeface="+mn-lt"/>
              </a:rPr>
              <a:t>человека по позитивному изменению своего внутреннего мира с целью самореализации.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3600" b="1" i="1" dirty="0">
              <a:latin typeface="+mn-lt"/>
            </a:endParaRPr>
          </a:p>
        </p:txBody>
      </p:sp>
      <p:pic>
        <p:nvPicPr>
          <p:cNvPr id="5" name="Picture 4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3" y="4759837"/>
            <a:ext cx="1863135" cy="211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646686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4"/>
            <a:ext cx="8784976" cy="108011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Внешняя индивидуализация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565" y="908720"/>
            <a:ext cx="8388932" cy="5251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b="1" i="1" dirty="0">
                <a:latin typeface="+mn-lt"/>
              </a:rPr>
              <a:t>это –</a:t>
            </a:r>
          </a:p>
          <a:p>
            <a:pPr marL="742950" indent="-7429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AutoNum type="arabicParenR"/>
              <a:defRPr/>
            </a:pPr>
            <a:r>
              <a:rPr lang="ru-RU" sz="4400" b="1" i="1" dirty="0">
                <a:latin typeface="+mn-lt"/>
              </a:rPr>
              <a:t>адаптация содержания и форм учебного процесса к индивидуальным особенностям обучающегося; </a:t>
            </a:r>
            <a:endParaRPr lang="ru-RU" sz="4400" b="1" i="1" dirty="0" smtClean="0">
              <a:latin typeface="+mn-lt"/>
            </a:endParaRPr>
          </a:p>
          <a:p>
            <a:pPr marL="742950" indent="-7429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atin typeface="+mn-lt"/>
              </a:rPr>
              <a:t>2</a:t>
            </a:r>
            <a:r>
              <a:rPr lang="ru-RU" sz="4400" b="1" i="1" dirty="0">
                <a:latin typeface="+mn-lt"/>
              </a:rPr>
              <a:t>) оказание поддержки ребенку с целью развития его индивидуальности.</a:t>
            </a:r>
            <a:endParaRPr lang="ru-RU" altLang="ru-RU" sz="4400" b="1" i="1" dirty="0">
              <a:latin typeface="+mn-lt"/>
            </a:endParaRPr>
          </a:p>
        </p:txBody>
      </p:sp>
      <p:pic>
        <p:nvPicPr>
          <p:cNvPr id="5" name="Picture 4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3" y="4759837"/>
            <a:ext cx="1863135" cy="211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46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1386"/>
            <a:ext cx="8784976" cy="135114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Внутренняя индивидуализация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2816"/>
            <a:ext cx="8136904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i="1" dirty="0">
                <a:latin typeface="+mn-lt"/>
              </a:rPr>
              <a:t>это направленность обучающегося на реализацию индивидуальных устремлений, выработку жизненной стратегии, осознанное подчинение своих сил поставленной цели.</a:t>
            </a:r>
          </a:p>
          <a:p>
            <a:pPr eaLnBrk="1" hangingPunct="1"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5" name="Picture 4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3" y="4759837"/>
            <a:ext cx="1863135" cy="211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563431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3"/>
            <a:ext cx="8784976" cy="19556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Индивидуальная образовательная программа </a:t>
            </a:r>
            <a:endParaRPr lang="ru-RU" sz="4900" kern="1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00808"/>
            <a:ext cx="8535322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Arial Black" pitchFamily="34" charset="0"/>
              </a:rPr>
              <a:t>– </a:t>
            </a:r>
            <a:r>
              <a:rPr lang="ru-RU" sz="4400" b="1" i="1" dirty="0" smtClean="0">
                <a:latin typeface="+mn-lt"/>
              </a:rPr>
              <a:t>это </a:t>
            </a:r>
            <a:r>
              <a:rPr lang="ru-RU" sz="4400" b="1" i="1" dirty="0">
                <a:latin typeface="+mn-lt"/>
              </a:rPr>
              <a:t>проект ученика, в котором определены </a:t>
            </a:r>
            <a:r>
              <a:rPr lang="ru-RU" sz="4400" b="1" i="1" dirty="0" smtClean="0">
                <a:latin typeface="+mn-lt"/>
              </a:rPr>
              <a:t>содержа-</a:t>
            </a:r>
            <a:r>
              <a:rPr lang="ru-RU" sz="4400" b="1" i="1" dirty="0" err="1" smtClean="0">
                <a:latin typeface="+mn-lt"/>
              </a:rPr>
              <a:t>ние</a:t>
            </a:r>
            <a:r>
              <a:rPr lang="ru-RU" sz="4400" b="1" i="1" dirty="0" smtClean="0">
                <a:latin typeface="+mn-lt"/>
              </a:rPr>
              <a:t> </a:t>
            </a:r>
            <a:r>
              <a:rPr lang="ru-RU" sz="4400" b="1" i="1" dirty="0">
                <a:latin typeface="+mn-lt"/>
              </a:rPr>
              <a:t>и формы его деятельности по освоению образовательной программы, предмета, </a:t>
            </a:r>
            <a:endParaRPr lang="ru-RU" sz="4400" b="1" i="1" dirty="0" smtClean="0">
              <a:latin typeface="+mn-lt"/>
            </a:endParaRPr>
          </a:p>
          <a:p>
            <a:r>
              <a:rPr lang="ru-RU" sz="4400" b="1" i="1" dirty="0" smtClean="0">
                <a:latin typeface="+mn-lt"/>
              </a:rPr>
              <a:t>темы</a:t>
            </a:r>
            <a:r>
              <a:rPr lang="ru-RU" sz="4400" i="1" dirty="0"/>
              <a:t>.</a:t>
            </a:r>
            <a:endParaRPr lang="ru-RU" sz="4400" dirty="0"/>
          </a:p>
          <a:p>
            <a:endParaRPr lang="ru-RU" sz="4400" b="1" i="1" dirty="0"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pic>
        <p:nvPicPr>
          <p:cNvPr id="5" name="Picture 4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273" y="4176113"/>
            <a:ext cx="2306247" cy="262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0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-26893"/>
            <a:ext cx="8784976" cy="19556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Индивидуальный план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82153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79258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+mn-lt"/>
              </a:rPr>
              <a:t>индивидуальный документ, в котором определены содержание, объем, сроки выполнения действий ученика.</a:t>
            </a:r>
            <a:endParaRPr lang="ru-RU" sz="4400" b="1" i="1" dirty="0">
              <a:latin typeface="+mn-lt"/>
            </a:endParaRPr>
          </a:p>
        </p:txBody>
      </p:sp>
      <p:pic>
        <p:nvPicPr>
          <p:cNvPr id="6" name="Picture 4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5" y="3940720"/>
            <a:ext cx="2583214" cy="29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0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tvoyrebenok.ru/images/presentation/math/b/01.jpg"/>
          <p:cNvPicPr>
            <a:picLocks noChangeAspect="1" noChangeArrowheads="1"/>
          </p:cNvPicPr>
          <p:nvPr/>
        </p:nvPicPr>
        <p:blipFill>
          <a:blip r:embed="rId2"/>
          <a:srcRect b="11470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784976" cy="195569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+mn-cs"/>
              </a:rPr>
              <a:t>Индивидуальный образовательный маршрут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14554"/>
            <a:ext cx="82153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898025"/>
            <a:ext cx="83582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atin typeface="Arial Black" pitchFamily="34" charset="0"/>
              </a:rPr>
              <a:t>- </a:t>
            </a:r>
            <a:r>
              <a:rPr lang="ru-RU" sz="4400" b="1" i="1" dirty="0">
                <a:latin typeface="+mn-lt"/>
              </a:rPr>
              <a:t>это проект образовательной деятельности учащегося, в котором определены этапы и действия ученика по </a:t>
            </a:r>
            <a:r>
              <a:rPr lang="ru-RU" sz="4400" b="1" i="1" dirty="0" err="1" smtClean="0">
                <a:latin typeface="+mn-lt"/>
              </a:rPr>
              <a:t>достиже-нию</a:t>
            </a:r>
            <a:r>
              <a:rPr lang="ru-RU" sz="4400" b="1" i="1" dirty="0" smtClean="0">
                <a:latin typeface="+mn-lt"/>
              </a:rPr>
              <a:t> </a:t>
            </a:r>
            <a:r>
              <a:rPr lang="ru-RU" sz="4400" b="1" i="1" dirty="0">
                <a:latin typeface="+mn-lt"/>
              </a:rPr>
              <a:t>намеченной цели.</a:t>
            </a:r>
          </a:p>
        </p:txBody>
      </p:sp>
      <p:pic>
        <p:nvPicPr>
          <p:cNvPr id="6" name="Picture 4" descr="http://us.123rf.com/400wm/400/400/anatolymas/anatolymas1209/anatolymas120900007/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3" y="4759837"/>
            <a:ext cx="1863135" cy="211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0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1150</Words>
  <Application>Microsoft Office PowerPoint</Application>
  <PresentationFormat>Экран (4:3)</PresentationFormat>
  <Paragraphs>192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Мастер - класс</vt:lpstr>
      <vt:lpstr>Закончи предложение</vt:lpstr>
      <vt:lpstr>Что такое индивидуализация?</vt:lpstr>
      <vt:lpstr>Внешняя индивидуализация</vt:lpstr>
      <vt:lpstr>Внутренняя индивидуализация</vt:lpstr>
      <vt:lpstr>Индивидуальная образовательная программа </vt:lpstr>
      <vt:lpstr>Индивидуальный план</vt:lpstr>
      <vt:lpstr>Индивидуальный образовательный маршрут</vt:lpstr>
      <vt:lpstr>Принципы  индивидуализации</vt:lpstr>
      <vt:lpstr>Средства индивидуализации</vt:lpstr>
      <vt:lpstr>Анализ урока, построенного на основе технологии индивидуализации </vt:lpstr>
      <vt:lpstr>Слайд 13</vt:lpstr>
      <vt:lpstr>Анализ урока, построенного на основе технологии индивидуализации </vt:lpstr>
      <vt:lpstr>ИНДИВИДУАЛИЗАЦИЯ ОБРАЗОВАТЕЛЬНОЙ ДЕЯТЕЛЬНОСТИ</vt:lpstr>
      <vt:lpstr>       Схема предпрофильной подготовки      </vt:lpstr>
      <vt:lpstr>ИНДИВИДУАЛИЗАЦИЯ  ОБРАЗОВАТЕЛЬНОЙ ДЕЯТЕЛЬНОСТИ</vt:lpstr>
      <vt:lpstr>Структура маршрутной книжки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Рефлексия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UserN</cp:lastModifiedBy>
  <cp:revision>129</cp:revision>
  <dcterms:created xsi:type="dcterms:W3CDTF">2014-02-20T19:17:01Z</dcterms:created>
  <dcterms:modified xsi:type="dcterms:W3CDTF">2015-09-24T11:39:16Z</dcterms:modified>
</cp:coreProperties>
</file>