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8" r:id="rId4"/>
    <p:sldId id="259" r:id="rId5"/>
    <p:sldId id="261" r:id="rId6"/>
    <p:sldId id="262" r:id="rId7"/>
    <p:sldId id="265" r:id="rId8"/>
    <p:sldId id="263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42;&#1089;&#1090;&#1072;&#1074;&#1082;&#1072;%2015.1_&#1087;&#1088;&#1080;&#1084;&#1077;&#1088;&#1099;%20&#1091;&#1095;%20&#1089;&#1080;&#1090;.ppt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s54.radikal.ru/i145/1303/7c/4add287062b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371600"/>
            <a:ext cx="5791200" cy="411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>
            <a:off x="1371600" y="579120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 И.В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19400" y="5791200"/>
            <a:ext cx="3491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ИМЦ УО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УМР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Углич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66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Проектирование учебного процесса 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352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Определение педагогических задач, решаемых на данном этапе учебного процесса.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Отбор учебного материала.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способов организации учебных ситуаций.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Прогнозирование возможных действий детей.</a:t>
            </a:r>
            <a:b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Виды ситуаций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72000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Несоответствие</a:t>
            </a:r>
            <a:r>
              <a:rPr lang="ru-RU" b="1" dirty="0" smtClean="0"/>
              <a:t> (Не «вписывается» в уже имеющийся опыт и представления)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Конфликт</a:t>
            </a:r>
            <a:r>
              <a:rPr lang="ru-RU" b="1" dirty="0" smtClean="0"/>
              <a:t> (Ситуация, рассматривающая противоположности).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Неожиданность</a:t>
            </a:r>
            <a:r>
              <a:rPr lang="ru-RU" b="1" dirty="0" smtClean="0"/>
              <a:t> (Вызывает удивление необычностью, парадоксальность).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Неопределенность</a:t>
            </a:r>
            <a:r>
              <a:rPr lang="ru-RU" b="1" dirty="0" smtClean="0"/>
              <a:t>(Неоднозначные решения ввиду недостатка данных).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Выбор </a:t>
            </a:r>
            <a:r>
              <a:rPr lang="ru-RU" b="1" dirty="0" smtClean="0"/>
              <a:t>(Дается ряд готовых решений. Среди них и неправильные. Надо выбрать правильное)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143000"/>
            <a:ext cx="7086600" cy="3200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1218" y="1071546"/>
            <a:ext cx="8221563" cy="4714907"/>
            <a:chOff x="4018" y="0"/>
            <a:chExt cx="8221563" cy="4714907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018" y="0"/>
              <a:ext cx="8221563" cy="4714907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142113" y="138095"/>
              <a:ext cx="7945373" cy="443871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90500" tIns="190500" rIns="190500" bIns="190500" numCol="1" spcCol="1270" anchor="ctr" anchorCtr="0">
              <a:noAutofit/>
            </a:bodyPr>
            <a:lstStyle/>
            <a:p>
              <a:pPr lvl="0" algn="ctr" defTabSz="2222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000" b="1" kern="1200" dirty="0" smtClean="0"/>
                <a:t>«Учебная ситуация как способ реализации  системно-деятельностного подхода»</a:t>
              </a:r>
              <a:r>
                <a:rPr lang="ru-RU" sz="5000" kern="1200" dirty="0" smtClean="0"/>
                <a:t/>
              </a:r>
              <a:br>
                <a:rPr lang="ru-RU" sz="5000" kern="1200" dirty="0" smtClean="0"/>
              </a:br>
              <a:endParaRPr lang="ru-RU" sz="50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58674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Главный результат образования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524001"/>
            <a:ext cx="2465294" cy="1905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228600" y="1905000"/>
            <a:ext cx="2895600" cy="156966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b="1" dirty="0" smtClean="0">
                <a:solidFill>
                  <a:srgbClr val="2B03F5"/>
                </a:solidFill>
              </a:rPr>
              <a:t>способность к самоорганизации</a:t>
            </a:r>
            <a:r>
              <a:rPr lang="ru-RU" sz="2400" dirty="0" smtClean="0"/>
              <a:t> в решении учебных задач. </a:t>
            </a:r>
            <a:endParaRPr lang="ru-RU" sz="2400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867400" y="1981200"/>
            <a:ext cx="2301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</a:pPr>
            <a:endParaRPr lang="ru-RU" sz="2400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096000" y="1981200"/>
            <a:ext cx="190500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spcBef>
                <a:spcPct val="20000"/>
              </a:spcBef>
            </a:pPr>
            <a:r>
              <a:rPr lang="ru-RU" sz="2400" b="1" dirty="0">
                <a:solidFill>
                  <a:srgbClr val="2B03F5"/>
                </a:solidFill>
              </a:rPr>
              <a:t>прогресс</a:t>
            </a:r>
            <a:r>
              <a:rPr lang="ru-RU" sz="2400" b="1" i="1" dirty="0">
                <a:solidFill>
                  <a:srgbClr val="2B03F5"/>
                </a:solidFill>
              </a:rPr>
              <a:t> </a:t>
            </a:r>
            <a:r>
              <a:rPr lang="ru-RU" sz="2400" b="1" dirty="0">
                <a:solidFill>
                  <a:srgbClr val="2B03F5"/>
                </a:solidFill>
              </a:rPr>
              <a:t>в личностном развитии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4038600"/>
            <a:ext cx="6553200" cy="1391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 smtClean="0">
                <a:solidFill>
                  <a:srgbClr val="2B03F5"/>
                </a:solidFill>
              </a:rPr>
              <a:t>умение</a:t>
            </a:r>
            <a:r>
              <a:rPr lang="ru-RU" sz="2000" dirty="0" smtClean="0">
                <a:solidFill>
                  <a:srgbClr val="2B03F5"/>
                </a:solidFill>
              </a:rPr>
              <a:t> </a:t>
            </a:r>
            <a:r>
              <a:rPr lang="ru-RU" sz="2000" b="1" dirty="0" smtClean="0">
                <a:solidFill>
                  <a:srgbClr val="2B03F5"/>
                </a:solidFill>
              </a:rPr>
              <a:t>решать учебные задачи</a:t>
            </a:r>
            <a:r>
              <a:rPr lang="ru-RU" sz="2000" dirty="0" smtClean="0"/>
              <a:t> на основе сформированных предметных и универсальных способов действий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 dirty="0" smtClean="0"/>
              <a:t>(</a:t>
            </a:r>
            <a:r>
              <a:rPr lang="ru-RU" sz="2000" dirty="0" err="1" smtClean="0"/>
              <a:t>КИМы</a:t>
            </a:r>
            <a:r>
              <a:rPr lang="ru-RU" sz="2000" dirty="0" smtClean="0"/>
              <a:t>: вместо проверки знаний - проверка умений ими пользоваться!)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51054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Становление сознания личности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ион\Desktop\Конф2100 13-я 2009 год\Рисунки к конференции\good boys.t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09800"/>
            <a:ext cx="5486400" cy="3429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ocs.google.com/viewer?url=http%3A%2F%2Fnsportal.ru%2Fsites%2Fdefault%2Ffiles%2F2012%2F7%2Fprezentaciya_k_pedsovetu.pptx&amp;docid=fa00b2d4b5fcdbd2474e8412326a4822&amp;a=bi&amp;pagenumber=6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43000"/>
            <a:ext cx="6477000" cy="4724400"/>
          </a:xfrm>
          <a:prstGeom prst="rect">
            <a:avLst/>
          </a:prstGeom>
          <a:ln>
            <a:solidFill>
              <a:srgbClr val="92D050"/>
            </a:solidFill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ocs.google.com/viewer?url=http%3A%2F%2Fnsportal.ru%2Fsites%2Fdefault%2Ffiles%2F2012%2F7%2Fprezentaciya_k_pedsovetu.pptx&amp;docid=fa00b2d4b5fcdbd2474e8412326a4822&amp;a=bi&amp;pagenumber=10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162800" cy="4657725"/>
          </a:xfrm>
          <a:prstGeom prst="rect">
            <a:avLst/>
          </a:prstGeom>
          <a:ln>
            <a:solidFill>
              <a:srgbClr val="92D05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0" y="609600"/>
            <a:ext cx="5486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u="sng" dirty="0" smtClean="0"/>
              <a:t>Учебная ситуация -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124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особая единица учебного процесса, в которой дети с помощью учителя обнаруживают предмет своего действия, исследуют его, совершая разнообразные учебные действия, преобразуют его, например, переформулируют, или предлагают свое описание и т.д., частично – запоминают.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Картинка 156 из 2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7650" y="4508500"/>
            <a:ext cx="2665413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4419600" y="2438400"/>
            <a:ext cx="3886200" cy="156966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Между обучением и психическим</a:t>
            </a:r>
          </a:p>
          <a:p>
            <a:pPr algn="ctr" eaLnBrk="0" hangingPunct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развитием человека всегда</a:t>
            </a:r>
          </a:p>
          <a:p>
            <a:pPr algn="ctr" eaLnBrk="0" hangingPunct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стоит его деятельность</a:t>
            </a: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28600"/>
            <a:ext cx="6629400" cy="182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09600" indent="-609600" eaLnBrk="1" hangingPunct="1">
              <a:spcAft>
                <a:spcPct val="20000"/>
              </a:spcAft>
            </a:pPr>
            <a:r>
              <a:rPr lang="ru-RU" sz="3200" b="1" dirty="0" smtClean="0">
                <a:latin typeface="Arial" charset="0"/>
              </a:rPr>
              <a:t>ОБУЧЕНИЕ НА ОСНОВЕ</a:t>
            </a:r>
            <a:br>
              <a:rPr lang="ru-RU" sz="3200" b="1" dirty="0" smtClean="0">
                <a:latin typeface="Arial" charset="0"/>
              </a:rPr>
            </a:br>
            <a:r>
              <a:rPr lang="ru-RU" sz="3200" b="1" dirty="0" smtClean="0">
                <a:latin typeface="Arial" charset="0"/>
              </a:rPr>
              <a:t>«</a:t>
            </a:r>
            <a:r>
              <a:rPr lang="ru-RU" sz="3200" b="1" dirty="0" smtClean="0">
                <a:latin typeface="Arial" charset="0"/>
                <a:hlinkClick r:id="rId3" action="ppaction://hlinkpres?slideindex=1&amp;slidetitle="/>
              </a:rPr>
              <a:t>УЧЕБНЫХ СИТУАЦИЙ</a:t>
            </a:r>
            <a:r>
              <a:rPr lang="ru-RU" sz="3200" b="1" dirty="0" smtClean="0">
                <a:latin typeface="Arial" charset="0"/>
              </a:rPr>
              <a:t>»</a:t>
            </a:r>
            <a:br>
              <a:rPr lang="ru-RU" sz="3200" b="1" dirty="0" smtClean="0">
                <a:latin typeface="Arial" charset="0"/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876800"/>
            <a:ext cx="4191000" cy="1600200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0" hangingPunct="0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образовательная задача</a:t>
            </a:r>
          </a:p>
          <a:p>
            <a:pPr eaLnBrk="0" hangingPunct="0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состоит в организации условий, провоцирующих детское действие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9" descr="fourth%20cla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286000"/>
            <a:ext cx="2879725" cy="2160588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учебные ситуации строятся с учетом: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200400"/>
            <a:ext cx="6019800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специфики учебного предмета;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133600"/>
            <a:ext cx="49530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возраста ребенка;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419600"/>
            <a:ext cx="67056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меры сформированности действий учащихся.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199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Главный результат образования</vt:lpstr>
      <vt:lpstr>Становление сознания личности</vt:lpstr>
      <vt:lpstr>Презентация PowerPoint</vt:lpstr>
      <vt:lpstr>Презентация PowerPoint</vt:lpstr>
      <vt:lpstr>Учебная ситуация -</vt:lpstr>
      <vt:lpstr>ОБУЧЕНИЕ НА ОСНОВЕ «УЧЕБНЫХ СИТУАЦИЙ» </vt:lpstr>
      <vt:lpstr> учебные ситуации строятся с учетом:  </vt:lpstr>
      <vt:lpstr>Проектирование учебного процесса </vt:lpstr>
      <vt:lpstr>Виды ситуаций 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Николаевна Чижова</dc:creator>
  <cp:lastModifiedBy>Яков Сергеевич Соловьев</cp:lastModifiedBy>
  <cp:revision>13</cp:revision>
  <dcterms:modified xsi:type="dcterms:W3CDTF">2014-04-28T07:22:37Z</dcterms:modified>
</cp:coreProperties>
</file>