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4" r:id="rId2"/>
    <p:sldId id="273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4" d="100"/>
          <a:sy n="114" d="100"/>
        </p:scale>
        <p:origin x="-126" y="18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F9641-3510-45D5-A4C8-1FFFBE23B43F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B6845-BD6E-4088-A9AD-18881E8D02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688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B6845-BD6E-4088-A9AD-18881E8D023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852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9249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/>
              <a:t>Малое пленарное заседание №</a:t>
            </a:r>
            <a:r>
              <a:rPr lang="ru-RU" sz="3200" b="1" dirty="0" smtClean="0"/>
              <a:t>3</a:t>
            </a:r>
            <a:r>
              <a:rPr lang="ru-RU" sz="3200" dirty="0" smtClean="0"/>
              <a:t>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«Развитие кадрового потенциала региональной системы образования»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4897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dirty="0">
                <a:solidFill>
                  <a:schemeClr val="tx1"/>
                </a:solidFill>
              </a:rPr>
              <a:t>А.Н. Гудков, </a:t>
            </a:r>
            <a:r>
              <a:rPr lang="ru-RU" dirty="0" smtClean="0">
                <a:solidFill>
                  <a:schemeClr val="tx1"/>
                </a:solidFill>
              </a:rPr>
              <a:t>А.В</a:t>
            </a:r>
            <a:r>
              <a:rPr lang="ru-RU" dirty="0">
                <a:solidFill>
                  <a:schemeClr val="tx1"/>
                </a:solidFill>
              </a:rPr>
              <a:t>. Золотарева, Г.А. Уланова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/>
          <a:lstStyle/>
          <a:p>
            <a:r>
              <a:rPr lang="ru-RU" dirty="0" smtClean="0"/>
              <a:t>Приняли участие:</a:t>
            </a:r>
          </a:p>
          <a:p>
            <a:pPr lvl="1"/>
            <a:r>
              <a:rPr lang="en-US" dirty="0" smtClean="0"/>
              <a:t>28 </a:t>
            </a:r>
            <a:r>
              <a:rPr lang="ru-RU" dirty="0" smtClean="0"/>
              <a:t>человек</a:t>
            </a:r>
          </a:p>
          <a:p>
            <a:pPr lvl="1"/>
            <a:r>
              <a:rPr lang="ru-RU" dirty="0" smtClean="0"/>
              <a:t>28 чел. из </a:t>
            </a:r>
            <a:r>
              <a:rPr lang="ru-RU" dirty="0" smtClean="0"/>
              <a:t>Ярославской области</a:t>
            </a:r>
          </a:p>
          <a:p>
            <a:r>
              <a:rPr lang="ru-RU" dirty="0" smtClean="0"/>
              <a:t>Выступили с сообщениями:</a:t>
            </a:r>
            <a:endParaRPr lang="ru-RU" dirty="0"/>
          </a:p>
          <a:p>
            <a:pPr lvl="1"/>
            <a:r>
              <a:rPr lang="ru-RU" dirty="0" smtClean="0"/>
              <a:t>6 человек (и 1 выступление сняли из-за перерасхода времени)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Малое пленарное заседание №3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b="1" dirty="0"/>
              <a:t>«Развитие кадрового потенциала региональной системы образования»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6036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84368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600" dirty="0" smtClean="0"/>
              <a:t>    </a:t>
            </a:r>
            <a:r>
              <a:rPr lang="ru-RU" sz="5600" dirty="0" smtClean="0"/>
              <a:t>Обсуждали вопросы:</a:t>
            </a:r>
          </a:p>
          <a:p>
            <a:pPr>
              <a:lnSpc>
                <a:spcPct val="120000"/>
              </a:lnSpc>
              <a:defRPr/>
            </a:pPr>
            <a:r>
              <a:rPr lang="ru-RU" sz="4800" dirty="0"/>
              <a:t>О реализации  </a:t>
            </a:r>
            <a:r>
              <a:rPr lang="ru-RU" sz="4800" dirty="0" smtClean="0"/>
              <a:t>проекта «</a:t>
            </a:r>
            <a:r>
              <a:rPr lang="ru-RU" sz="4800" dirty="0"/>
              <a:t>Развитие кадрового потенциала системы образования Ярославской области» 2014 – 2017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Профессионализация </a:t>
            </a:r>
            <a:r>
              <a:rPr lang="ru-RU" sz="4800" dirty="0"/>
              <a:t>кадров как условие развития муниципальной системы образования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Итоги </a:t>
            </a:r>
            <a:r>
              <a:rPr lang="ru-RU" sz="4800" dirty="0"/>
              <a:t>реализации муниципальной программы развития кадрового потенциала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Создание </a:t>
            </a:r>
            <a:r>
              <a:rPr lang="ru-RU" sz="4800" dirty="0"/>
              <a:t>эффективных моделей повышения квалификации работников образования на региональном уровне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Обновление </a:t>
            </a:r>
            <a:r>
              <a:rPr lang="ru-RU" sz="4800" dirty="0"/>
              <a:t>содержания ППК для руководителей ОО как условие профессионализации педагогических кадров региона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Аттестация </a:t>
            </a:r>
            <a:r>
              <a:rPr lang="ru-RU" sz="4800" dirty="0"/>
              <a:t>педагогических работников как механизм повышения профессионального роста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Эффективный </a:t>
            </a:r>
            <a:r>
              <a:rPr lang="ru-RU" sz="4800" dirty="0"/>
              <a:t>контракт как вектор инновационного развития образовательной организации </a:t>
            </a:r>
          </a:p>
          <a:p>
            <a:pPr>
              <a:lnSpc>
                <a:spcPct val="120000"/>
              </a:lnSpc>
            </a:pPr>
            <a:r>
              <a:rPr lang="ru-RU" sz="4800" dirty="0" smtClean="0"/>
              <a:t>Развитие </a:t>
            </a:r>
            <a:r>
              <a:rPr lang="ru-RU" sz="4800" dirty="0"/>
              <a:t>профессиональных сообществ в Ярославской области </a:t>
            </a:r>
          </a:p>
          <a:p>
            <a:pPr marL="457200" lvl="1" indent="0">
              <a:buNone/>
            </a:pP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Малое пленарное заседание №3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b="1" dirty="0"/>
              <a:t>«Развитие кадрового потенциала региональной системы образования»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00" dirty="0" smtClean="0"/>
              <a:t>            </a:t>
            </a:r>
            <a:r>
              <a:rPr lang="ru-RU" sz="1900" dirty="0" smtClean="0"/>
              <a:t>Выявили проблемы:</a:t>
            </a:r>
          </a:p>
          <a:p>
            <a:pPr lvl="1"/>
            <a:r>
              <a:rPr lang="ru-RU" sz="1900" dirty="0" smtClean="0"/>
              <a:t>Недостаточно эффективная работа </a:t>
            </a:r>
            <a:r>
              <a:rPr lang="ru-RU" sz="1900" dirty="0" smtClean="0"/>
              <a:t>на муниципальном и региональном уровнях по использованию потенциала  педагогов-победителей профессиональных конкурсов разного </a:t>
            </a:r>
            <a:r>
              <a:rPr lang="ru-RU" sz="1900" dirty="0" smtClean="0"/>
              <a:t>уровня приводит к «затуханию» энтузиазма победителей и снижению их профессиональной активности</a:t>
            </a:r>
            <a:endParaRPr lang="ru-RU" sz="1900" dirty="0" smtClean="0"/>
          </a:p>
          <a:p>
            <a:pPr lvl="1"/>
            <a:r>
              <a:rPr lang="ru-RU" sz="1900" dirty="0" smtClean="0"/>
              <a:t>Недостаточная мотивация </a:t>
            </a:r>
            <a:r>
              <a:rPr lang="ru-RU" sz="1900" dirty="0" smtClean="0"/>
              <a:t>административных команд </a:t>
            </a:r>
            <a:r>
              <a:rPr lang="ru-RU" sz="1900" dirty="0" smtClean="0"/>
              <a:t>на постоянное </a:t>
            </a:r>
            <a:r>
              <a:rPr lang="ru-RU" sz="1900" dirty="0" smtClean="0"/>
              <a:t>повышение квалификации и поддержание достойного профессионального </a:t>
            </a:r>
            <a:r>
              <a:rPr lang="ru-RU" sz="1900" dirty="0" smtClean="0"/>
              <a:t>уровня </a:t>
            </a:r>
            <a:r>
              <a:rPr lang="ru-RU" sz="1900" dirty="0" smtClean="0"/>
              <a:t>и </a:t>
            </a:r>
            <a:r>
              <a:rPr lang="ru-RU" sz="1900" dirty="0" smtClean="0"/>
              <a:t>слабая информированность педагогов о курсах и программах ПК приводит </a:t>
            </a:r>
            <a:r>
              <a:rPr lang="ru-RU" sz="1900" dirty="0" smtClean="0"/>
              <a:t>к искажению информации о запросе на курсы повышения квалификации </a:t>
            </a:r>
            <a:r>
              <a:rPr lang="ru-RU" sz="1900" dirty="0" smtClean="0"/>
              <a:t>и формальному </a:t>
            </a:r>
            <a:r>
              <a:rPr lang="ru-RU" sz="1900" dirty="0" smtClean="0"/>
              <a:t>характеру заказа ППК.</a:t>
            </a:r>
            <a:endParaRPr lang="ru-RU" sz="1900" dirty="0" smtClean="0"/>
          </a:p>
          <a:p>
            <a:pPr lvl="1"/>
            <a:r>
              <a:rPr lang="ru-RU" sz="1900" dirty="0" smtClean="0"/>
              <a:t>Эффективный контракт имеет помимо позитивных эффектов и «</a:t>
            </a:r>
            <a:r>
              <a:rPr lang="ru-RU" sz="1900" dirty="0" smtClean="0"/>
              <a:t>о</a:t>
            </a:r>
            <a:r>
              <a:rPr lang="ru-RU" sz="1900" dirty="0" smtClean="0"/>
              <a:t>братную» сторону – </a:t>
            </a:r>
            <a:r>
              <a:rPr lang="ru-RU" sz="1900" dirty="0" err="1" smtClean="0"/>
              <a:t>демотивацию</a:t>
            </a:r>
            <a:r>
              <a:rPr lang="ru-RU" sz="1900" dirty="0" smtClean="0"/>
              <a:t> педагогов и побочный эффект «привыкания» к постоянной доплате и нежеланию работать «не за баллы».</a:t>
            </a:r>
            <a:endParaRPr lang="ru-RU" sz="1900" dirty="0" smtClean="0"/>
          </a:p>
          <a:p>
            <a:pPr lvl="1"/>
            <a:r>
              <a:rPr lang="ru-RU" sz="1900" dirty="0" smtClean="0"/>
              <a:t>Работа с педагогами по разъяснению процедуры аттестации на уровне образовательной </a:t>
            </a:r>
            <a:r>
              <a:rPr lang="ru-RU" sz="1900" dirty="0" smtClean="0"/>
              <a:t>организации ведется недостаточно эффективно, что вызывает нежелание педагогов повышать категорию и страх перед процедурой аттестации</a:t>
            </a:r>
            <a:endParaRPr lang="ru-RU" sz="1900" dirty="0" smtClean="0"/>
          </a:p>
          <a:p>
            <a:pPr lvl="1"/>
            <a:endParaRPr lang="ru-RU" sz="1900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Малое пленарное заседание №3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b="1" dirty="0"/>
              <a:t>«Развитие кадрового потенциала региональной системы образования»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Поступили предложения:</a:t>
            </a:r>
          </a:p>
          <a:p>
            <a:pPr lvl="1"/>
            <a:r>
              <a:rPr lang="ru-RU" dirty="0" smtClean="0"/>
              <a:t>Необходимо широкое </a:t>
            </a:r>
            <a:r>
              <a:rPr lang="ru-RU" dirty="0" smtClean="0"/>
              <a:t>внедрение в практику работы ИРО «модульных» вариантов программ повышения </a:t>
            </a:r>
            <a:r>
              <a:rPr lang="ru-RU" dirty="0"/>
              <a:t>квалификации работников </a:t>
            </a:r>
            <a:r>
              <a:rPr lang="ru-RU" dirty="0" smtClean="0"/>
              <a:t>образования</a:t>
            </a:r>
          </a:p>
          <a:p>
            <a:pPr lvl="1"/>
            <a:r>
              <a:rPr lang="ru-RU" dirty="0" smtClean="0"/>
              <a:t>Необходимо развитие вариантов и моделей </a:t>
            </a:r>
            <a:r>
              <a:rPr lang="ru-RU" dirty="0" smtClean="0"/>
              <a:t>внутрифирменного обучения </a:t>
            </a:r>
            <a:r>
              <a:rPr lang="ru-RU" dirty="0" smtClean="0"/>
              <a:t>в ОО</a:t>
            </a:r>
          </a:p>
          <a:p>
            <a:pPr lvl="1"/>
            <a:r>
              <a:rPr lang="ru-RU" dirty="0" smtClean="0"/>
              <a:t>Нужно срочно создавать модульные программы ППК с преимущественным объемом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часов</a:t>
            </a:r>
          </a:p>
          <a:p>
            <a:pPr lvl="1"/>
            <a:r>
              <a:rPr lang="ru-RU" dirty="0" smtClean="0"/>
              <a:t>Важно срочно разработать критерии и показатели оценки качества деятельности педагогов (совместно – ИРО и </a:t>
            </a:r>
            <a:r>
              <a:rPr lang="ru-RU" dirty="0" err="1" smtClean="0"/>
              <a:t>ЦОиККО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Важно выстроить взаимодействие на всех уровнях и связках ИРО –ЯГПУ - муниципальные ММС (в т.ч. </a:t>
            </a:r>
            <a:r>
              <a:rPr lang="ru-RU" smtClean="0"/>
              <a:t>ИОЦ, ГЦРО) </a:t>
            </a:r>
            <a:r>
              <a:rPr lang="ru-RU" dirty="0" smtClean="0"/>
              <a:t>- Муниципальные органы управления образованием – </a:t>
            </a:r>
            <a:r>
              <a:rPr lang="ru-RU" dirty="0" err="1" smtClean="0"/>
              <a:t>ЦОиККО</a:t>
            </a:r>
            <a:r>
              <a:rPr lang="ru-RU" dirty="0" smtClean="0"/>
              <a:t> - ДО ЯО)</a:t>
            </a:r>
            <a:endParaRPr lang="ru-RU" dirty="0"/>
          </a:p>
          <a:p>
            <a:pPr lvl="1"/>
            <a:endParaRPr lang="ru-RU" dirty="0" smtClean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Малое пленарное заседание №3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b="1" dirty="0"/>
              <a:t>«Развитие кадрового потенциала региональной системы образования»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373</Words>
  <Application>Microsoft Office PowerPoint</Application>
  <PresentationFormat>Экран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Малое пленарное заседание №3  «Развитие кадрового потенциала региональной системы образования»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Константинова ВГ</cp:lastModifiedBy>
  <cp:revision>51</cp:revision>
  <cp:lastPrinted>2017-12-08T11:25:20Z</cp:lastPrinted>
  <dcterms:created xsi:type="dcterms:W3CDTF">2017-12-08T10:56:11Z</dcterms:created>
  <dcterms:modified xsi:type="dcterms:W3CDTF">2017-12-14T18:51:50Z</dcterms:modified>
</cp:coreProperties>
</file>