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4" r:id="rId2"/>
    <p:sldId id="273" r:id="rId3"/>
    <p:sldId id="279" r:id="rId4"/>
    <p:sldId id="278" r:id="rId5"/>
    <p:sldId id="27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19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DD679-DDC4-4EF6-91B1-8AF04F3777FA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869C45-DC7D-4E1E-A84B-4551809AC7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6316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7525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57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616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43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43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38336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84330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81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1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087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292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148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46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nnn\Documents\Data\_Сайт ИРО\____на сайт 2017\конф-12-14.12.2017\0001(1)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D1751-415D-47E6-8493-91A985B8F0E3}" type="datetimeFigureOut">
              <a:rPr lang="ru-RU" smtClean="0"/>
              <a:t>14.12.2017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C2C1B-C547-4E41-BDD3-B7FE0352A07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extBox 7"/>
          <p:cNvSpPr txBox="1"/>
          <p:nvPr userDrawn="1"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370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9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02" y="2852936"/>
            <a:ext cx="9129898" cy="2232248"/>
          </a:xfrm>
        </p:spPr>
        <p:txBody>
          <a:bodyPr>
            <a:noAutofit/>
          </a:bodyPr>
          <a:lstStyle/>
          <a:p>
            <a:r>
              <a:rPr lang="ru-RU" sz="2800" b="1" dirty="0"/>
              <a:t>Школьная библиотека – центр формирования информационной </a:t>
            </a:r>
            <a:r>
              <a:rPr lang="ru-RU" sz="2800" b="1" dirty="0" smtClean="0"/>
              <a:t>культуры</a:t>
            </a:r>
            <a:br>
              <a:rPr lang="ru-RU" sz="2800" b="1" dirty="0" smtClean="0"/>
            </a:br>
            <a:r>
              <a:rPr lang="ru-RU" sz="1800" i="1" dirty="0" smtClean="0"/>
              <a:t>(Круглый </a:t>
            </a:r>
            <a:r>
              <a:rPr lang="ru-RU" sz="1800" i="1" dirty="0" smtClean="0"/>
              <a:t>стол)</a:t>
            </a:r>
            <a:endParaRPr lang="ru-RU" sz="1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941168"/>
            <a:ext cx="6400800" cy="93610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Модераторы:</a:t>
            </a:r>
          </a:p>
          <a:p>
            <a:r>
              <a:rPr lang="ru-RU" sz="2400" dirty="0">
                <a:solidFill>
                  <a:schemeClr val="tx1"/>
                </a:solidFill>
              </a:rPr>
              <a:t>А.Н. Смирнова, </a:t>
            </a:r>
            <a:r>
              <a:rPr lang="ru-RU" sz="2400" dirty="0" err="1" smtClean="0">
                <a:solidFill>
                  <a:schemeClr val="tx1"/>
                </a:solidFill>
              </a:rPr>
              <a:t>С.В.Успенская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102" y="1497558"/>
            <a:ext cx="6358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/>
              <a:t>Межрегиональная научно-практическая конференция</a:t>
            </a:r>
            <a:br>
              <a:rPr lang="ru-RU" b="1" i="1" dirty="0"/>
            </a:br>
            <a:r>
              <a:rPr lang="ru-RU" b="1" i="1" dirty="0" smtClean="0"/>
              <a:t>«</a:t>
            </a:r>
            <a:r>
              <a:rPr lang="ru-RU" b="1" i="1" dirty="0"/>
              <a:t>Актуальные вопросы развития образования </a:t>
            </a:r>
            <a:endParaRPr lang="ru-RU" b="1" i="1" dirty="0" smtClean="0"/>
          </a:p>
          <a:p>
            <a:pPr algn="ctr"/>
            <a:r>
              <a:rPr lang="ru-RU" b="1" i="1" dirty="0" smtClean="0"/>
              <a:t>в </a:t>
            </a:r>
            <a:r>
              <a:rPr lang="ru-RU" b="1" i="1" dirty="0"/>
              <a:t>Ярославской области: </a:t>
            </a:r>
            <a:r>
              <a:rPr lang="ru-RU" b="1" i="1" dirty="0" smtClean="0"/>
              <a:t>итоги </a:t>
            </a:r>
            <a:r>
              <a:rPr lang="ru-RU" b="1" i="1" dirty="0"/>
              <a:t>2017 года</a:t>
            </a:r>
            <a:r>
              <a:rPr lang="ru-RU" b="1" i="1" dirty="0" smtClean="0"/>
              <a:t>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839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2352" y="2522761"/>
            <a:ext cx="8579296" cy="3633269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Приняли участие:</a:t>
            </a:r>
          </a:p>
          <a:p>
            <a:pPr lvl="1"/>
            <a:r>
              <a:rPr lang="ru-RU" sz="2400" dirty="0" smtClean="0"/>
              <a:t>19 человек из 6 МР ЯО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Выступили с сообщениями:</a:t>
            </a:r>
            <a:endParaRPr lang="ru-RU" sz="2400" dirty="0"/>
          </a:p>
          <a:p>
            <a:pPr lvl="1"/>
            <a:r>
              <a:rPr lang="ru-RU" sz="2400" dirty="0" smtClean="0"/>
              <a:t>4 человека</a:t>
            </a:r>
            <a:endParaRPr lang="ru-RU" sz="2400" dirty="0"/>
          </a:p>
          <a:p>
            <a:pPr marL="457200" lvl="1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Школьная библиотека – центр формирования информационной </a:t>
            </a:r>
            <a:r>
              <a:rPr lang="ru-RU" sz="2800" b="1" dirty="0" smtClean="0"/>
              <a:t>культуры</a:t>
            </a:r>
          </a:p>
          <a:p>
            <a:r>
              <a:rPr lang="ru-RU" sz="2700" dirty="0" smtClean="0"/>
              <a:t>(Круглый </a:t>
            </a:r>
            <a:r>
              <a:rPr lang="ru-RU" sz="2700" dirty="0" smtClean="0"/>
              <a:t>стол)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62593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522761"/>
            <a:ext cx="8208912" cy="328250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Обсуждали вопросы:</a:t>
            </a:r>
          </a:p>
          <a:p>
            <a:pPr lvl="1" algn="just">
              <a:spcBef>
                <a:spcPts val="0"/>
              </a:spcBef>
            </a:pPr>
            <a:r>
              <a:rPr lang="ru-RU" sz="2400" dirty="0"/>
              <a:t>Формирование навыков безопасного поведения в Интернет у обучающихся</a:t>
            </a:r>
          </a:p>
          <a:p>
            <a:pPr lvl="1" algn="just">
              <a:spcBef>
                <a:spcPts val="0"/>
              </a:spcBef>
            </a:pPr>
            <a:r>
              <a:rPr lang="ru-RU" sz="2400" dirty="0"/>
              <a:t>Сайт школьной библиотеки – инструмент работы библиотекаря</a:t>
            </a:r>
          </a:p>
          <a:p>
            <a:pPr lvl="1" algn="just">
              <a:spcBef>
                <a:spcPts val="0"/>
              </a:spcBef>
            </a:pPr>
            <a:r>
              <a:rPr lang="ru-RU" sz="2400" dirty="0"/>
              <a:t>Тематические банки методических материалов региональной сети школьных ИБЦ как инструмент информационного обеспечения педагогической деятельности</a:t>
            </a:r>
          </a:p>
          <a:p>
            <a:pPr lvl="1" algn="just">
              <a:spcBef>
                <a:spcPts val="0"/>
              </a:spcBef>
            </a:pPr>
            <a:r>
              <a:rPr lang="ru-RU" sz="2400" dirty="0"/>
              <a:t>3D технологии в практике работы детской библиотеки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Школьная библиотека – центр формирования информационной культуры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700" dirty="0" smtClean="0"/>
              <a:t>(Круглый стол)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0416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23" y="-33835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558157"/>
            <a:ext cx="8579296" cy="3633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Выявили проблемы:</a:t>
            </a:r>
          </a:p>
          <a:p>
            <a:pPr lvl="1" algn="just"/>
            <a:r>
              <a:rPr lang="ru-RU" sz="2400" dirty="0" smtClean="0"/>
              <a:t>Недостаточного внимания к региональному содержанию образования в федеральных предметных концепциях</a:t>
            </a:r>
          </a:p>
          <a:p>
            <a:pPr lvl="1" algn="just"/>
            <a:r>
              <a:rPr lang="ru-RU" sz="2400" dirty="0" smtClean="0"/>
              <a:t>Технико-технологического обеспечения образования в условиях модернизации</a:t>
            </a:r>
          </a:p>
          <a:p>
            <a:pPr lvl="1" algn="just"/>
            <a:r>
              <a:rPr lang="ru-RU" sz="2400" dirty="0"/>
              <a:t>низкий уровень материально-технического обеспечения школьных библиотек (фонды, техника)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Школьная библиотека – центр формирования информационной </a:t>
            </a:r>
            <a:r>
              <a:rPr lang="ru-RU" sz="2800" b="1" dirty="0" smtClean="0"/>
              <a:t>культуры</a:t>
            </a:r>
          </a:p>
          <a:p>
            <a:r>
              <a:rPr lang="ru-RU" sz="2800" dirty="0" smtClean="0"/>
              <a:t>(Круглый </a:t>
            </a:r>
            <a:r>
              <a:rPr lang="ru-RU" sz="2800" dirty="0"/>
              <a:t>стол)</a:t>
            </a:r>
          </a:p>
        </p:txBody>
      </p:sp>
    </p:spTree>
    <p:extLst>
      <p:ext uri="{BB962C8B-B14F-4D97-AF65-F5344CB8AC3E}">
        <p14:creationId xmlns:p14="http://schemas.microsoft.com/office/powerpoint/2010/main" val="399801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nn\Documents\Data\_Сайт ИРО\____на сайт 2017\конф-12-14.12.2017\0001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558157"/>
            <a:ext cx="8579296" cy="363326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200" dirty="0" smtClean="0"/>
              <a:t>Поступили предложения:</a:t>
            </a:r>
          </a:p>
          <a:p>
            <a:pPr lvl="1" algn="just">
              <a:spcBef>
                <a:spcPts val="0"/>
              </a:spcBef>
            </a:pPr>
            <a:r>
              <a:rPr lang="ru-RU" sz="2200" dirty="0" smtClean="0"/>
              <a:t>активизировать взаимодействие с общедоступными библиотеками (фонды, кадры); </a:t>
            </a:r>
          </a:p>
          <a:p>
            <a:pPr lvl="1" algn="just">
              <a:spcBef>
                <a:spcPts val="0"/>
              </a:spcBef>
            </a:pPr>
            <a:r>
              <a:rPr lang="ru-RU" sz="2200" dirty="0" smtClean="0"/>
              <a:t>развивать </a:t>
            </a:r>
            <a:r>
              <a:rPr lang="ru-RU" sz="2200" dirty="0"/>
              <a:t>сетевое взаимодействие в региональной сети школьных ИБЦ по </a:t>
            </a:r>
            <a:r>
              <a:rPr lang="ru-RU" sz="2200" dirty="0" smtClean="0"/>
              <a:t>отбору и систематизации информационно-образовательных ресурсов по приоритетным направлениям развития РСО; </a:t>
            </a:r>
          </a:p>
          <a:p>
            <a:pPr lvl="1" algn="just">
              <a:spcBef>
                <a:spcPts val="0"/>
              </a:spcBef>
            </a:pPr>
            <a:r>
              <a:rPr lang="ru-RU" sz="2200" dirty="0" smtClean="0"/>
              <a:t>продолжить формирование тематических баз методических материалов на уровне образовательных организаций и региона (РИБЦ).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9772" y="6264573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12–14 декабря 2017 года</a:t>
            </a:r>
            <a:br>
              <a:rPr lang="ru-RU" sz="1600" dirty="0" smtClean="0"/>
            </a:br>
            <a:r>
              <a:rPr lang="ru-RU" sz="1600" dirty="0" smtClean="0"/>
              <a:t>Ярославль</a:t>
            </a:r>
            <a:endParaRPr lang="ru-RU" sz="1600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0" y="1052736"/>
            <a:ext cx="6624228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/>
              <a:t>Школьная библиотека – центр формирования информационной культуры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dirty="0"/>
              <a:t>(Круглый стол)</a:t>
            </a:r>
          </a:p>
        </p:txBody>
      </p:sp>
    </p:spTree>
    <p:extLst>
      <p:ext uri="{BB962C8B-B14F-4D97-AF65-F5344CB8AC3E}">
        <p14:creationId xmlns:p14="http://schemas.microsoft.com/office/powerpoint/2010/main" val="1445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304</TotalTime>
  <Words>201</Words>
  <Application>Microsoft Office PowerPoint</Application>
  <PresentationFormat>Экран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Школьная библиотека – центр формирования информационной культуры (Круглый стол)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Межрегиональная научно-практическая конференция «Актуальные вопросы развития образования в Ярославской области: итоги 2017 года»  12–14 декабря 2017 года</dc:title>
  <dc:creator>Наталья Николаевна Новикова</dc:creator>
  <cp:lastModifiedBy>Светлана Владимировна Успенская</cp:lastModifiedBy>
  <cp:revision>57</cp:revision>
  <cp:lastPrinted>2017-12-08T11:25:20Z</cp:lastPrinted>
  <dcterms:created xsi:type="dcterms:W3CDTF">2017-12-08T10:56:11Z</dcterms:created>
  <dcterms:modified xsi:type="dcterms:W3CDTF">2017-12-14T11:57:52Z</dcterms:modified>
</cp:coreProperties>
</file>