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handoutMasterIdLst>
    <p:handoutMasterId r:id="rId17"/>
  </p:handoutMasterIdLst>
  <p:sldIdLst>
    <p:sldId id="1504" r:id="rId2"/>
    <p:sldId id="1523" r:id="rId3"/>
    <p:sldId id="1522" r:id="rId4"/>
    <p:sldId id="1469" r:id="rId5"/>
    <p:sldId id="1524" r:id="rId6"/>
    <p:sldId id="1526" r:id="rId7"/>
    <p:sldId id="1352" r:id="rId8"/>
    <p:sldId id="1473" r:id="rId9"/>
    <p:sldId id="1474" r:id="rId10"/>
    <p:sldId id="1360" r:id="rId11"/>
    <p:sldId id="1284" r:id="rId12"/>
    <p:sldId id="1421" r:id="rId13"/>
    <p:sldId id="1285" r:id="rId14"/>
    <p:sldId id="152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4029"/>
    <a:srgbClr val="310B9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892" autoAdjust="0"/>
    <p:restoredTop sz="94624" autoAdjust="0"/>
  </p:normalViewPr>
  <p:slideViewPr>
    <p:cSldViewPr>
      <p:cViewPr>
        <p:scale>
          <a:sx n="70" d="100"/>
          <a:sy n="70" d="100"/>
        </p:scale>
        <p:origin x="-2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56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25E7CE-3A8B-1F4E-8AFD-505CA006AF6C}" type="doc">
      <dgm:prSet loTypeId="urn:microsoft.com/office/officeart/2005/8/layout/cycle4#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CA29DB-DC71-8346-92AB-3FD54390CA58}">
      <dgm:prSet phldrT="[Текст]"/>
      <dgm:spPr/>
      <dgm:t>
        <a:bodyPr/>
        <a:lstStyle/>
        <a:p>
          <a:r>
            <a:rPr lang="ru-RU" dirty="0" smtClean="0">
              <a:solidFill>
                <a:srgbClr val="800000"/>
              </a:solidFill>
            </a:rPr>
            <a:t>5 – 6 чел.</a:t>
          </a:r>
          <a:endParaRPr lang="ru-RU" dirty="0">
            <a:solidFill>
              <a:srgbClr val="800000"/>
            </a:solidFill>
          </a:endParaRPr>
        </a:p>
      </dgm:t>
    </dgm:pt>
    <dgm:pt modelId="{F77BDD57-EE22-E84B-8191-549C1C33BC8F}" type="parTrans" cxnId="{D9088088-0D78-9E48-B61D-89EB3BC73E70}">
      <dgm:prSet/>
      <dgm:spPr/>
      <dgm:t>
        <a:bodyPr/>
        <a:lstStyle/>
        <a:p>
          <a:endParaRPr lang="ru-RU"/>
        </a:p>
      </dgm:t>
    </dgm:pt>
    <dgm:pt modelId="{BA9104CD-A229-D443-904D-CB0DFF8F7754}" type="sibTrans" cxnId="{D9088088-0D78-9E48-B61D-89EB3BC73E70}">
      <dgm:prSet/>
      <dgm:spPr/>
      <dgm:t>
        <a:bodyPr/>
        <a:lstStyle/>
        <a:p>
          <a:endParaRPr lang="ru-RU"/>
        </a:p>
      </dgm:t>
    </dgm:pt>
    <dgm:pt modelId="{E4965E4F-153E-4A4D-9CDC-B1A8019412AD}">
      <dgm:prSet phldrT="[Текст]"/>
      <dgm:spPr/>
      <dgm:t>
        <a:bodyPr/>
        <a:lstStyle/>
        <a:p>
          <a:r>
            <a:rPr lang="ru-RU" dirty="0" smtClean="0"/>
            <a:t>Учитель</a:t>
          </a:r>
          <a:endParaRPr lang="ru-RU" dirty="0"/>
        </a:p>
      </dgm:t>
    </dgm:pt>
    <dgm:pt modelId="{513787B8-44B6-FC40-A874-8AF687AAE10F}" type="parTrans" cxnId="{F4726B1C-5753-0F41-8FD9-B6D3F3AB612E}">
      <dgm:prSet/>
      <dgm:spPr/>
      <dgm:t>
        <a:bodyPr/>
        <a:lstStyle/>
        <a:p>
          <a:endParaRPr lang="ru-RU"/>
        </a:p>
      </dgm:t>
    </dgm:pt>
    <dgm:pt modelId="{8A721BB9-61E4-A340-8155-43862C1A1C98}" type="sibTrans" cxnId="{F4726B1C-5753-0F41-8FD9-B6D3F3AB612E}">
      <dgm:prSet/>
      <dgm:spPr/>
      <dgm:t>
        <a:bodyPr/>
        <a:lstStyle/>
        <a:p>
          <a:endParaRPr lang="ru-RU"/>
        </a:p>
      </dgm:t>
    </dgm:pt>
    <dgm:pt modelId="{F9075A68-61CC-4C45-8890-B0A9653AB46E}">
      <dgm:prSet phldrT="[Текст]"/>
      <dgm:spPr/>
      <dgm:t>
        <a:bodyPr/>
        <a:lstStyle/>
        <a:p>
          <a:r>
            <a:rPr lang="ru-RU" dirty="0" smtClean="0">
              <a:solidFill>
                <a:srgbClr val="800000"/>
              </a:solidFill>
            </a:rPr>
            <a:t>1</a:t>
          </a:r>
          <a:endParaRPr lang="ru-RU" dirty="0">
            <a:solidFill>
              <a:srgbClr val="800000"/>
            </a:solidFill>
          </a:endParaRPr>
        </a:p>
      </dgm:t>
    </dgm:pt>
    <dgm:pt modelId="{E09BD074-3142-C240-8405-4BD5E943BF0B}" type="parTrans" cxnId="{1DCC042F-D028-A84A-8C03-F166BDA28D09}">
      <dgm:prSet/>
      <dgm:spPr/>
      <dgm:t>
        <a:bodyPr/>
        <a:lstStyle/>
        <a:p>
          <a:endParaRPr lang="ru-RU"/>
        </a:p>
      </dgm:t>
    </dgm:pt>
    <dgm:pt modelId="{BD1C6673-23FF-6D4B-AC43-C98B2C6AB143}" type="sibTrans" cxnId="{1DCC042F-D028-A84A-8C03-F166BDA28D09}">
      <dgm:prSet/>
      <dgm:spPr/>
      <dgm:t>
        <a:bodyPr/>
        <a:lstStyle/>
        <a:p>
          <a:endParaRPr lang="ru-RU"/>
        </a:p>
      </dgm:t>
    </dgm:pt>
    <dgm:pt modelId="{77D159DB-3081-AB41-923F-D1F2680893ED}">
      <dgm:prSet phldrT="[Текст]"/>
      <dgm:spPr/>
      <dgm:t>
        <a:bodyPr/>
        <a:lstStyle/>
        <a:p>
          <a:r>
            <a:rPr lang="ru-RU" dirty="0" smtClean="0"/>
            <a:t>Учитель </a:t>
          </a:r>
          <a:endParaRPr lang="ru-RU" dirty="0"/>
        </a:p>
      </dgm:t>
    </dgm:pt>
    <dgm:pt modelId="{6C0ED809-88E9-6649-BF05-95889E6E7F1A}" type="parTrans" cxnId="{86E8F391-7A79-3143-B602-64EB995C75C9}">
      <dgm:prSet/>
      <dgm:spPr/>
      <dgm:t>
        <a:bodyPr/>
        <a:lstStyle/>
        <a:p>
          <a:endParaRPr lang="ru-RU"/>
        </a:p>
      </dgm:t>
    </dgm:pt>
    <dgm:pt modelId="{837C243B-6CC7-0F42-A1B1-918B7647E978}" type="sibTrans" cxnId="{86E8F391-7A79-3143-B602-64EB995C75C9}">
      <dgm:prSet/>
      <dgm:spPr/>
      <dgm:t>
        <a:bodyPr/>
        <a:lstStyle/>
        <a:p>
          <a:endParaRPr lang="ru-RU"/>
        </a:p>
      </dgm:t>
    </dgm:pt>
    <dgm:pt modelId="{7181C654-5325-804F-83C3-09EFBDCA11F4}">
      <dgm:prSet phldrT="[Текст]"/>
      <dgm:spPr/>
      <dgm:t>
        <a:bodyPr/>
        <a:lstStyle/>
        <a:p>
          <a:r>
            <a:rPr lang="ru-RU" dirty="0" smtClean="0">
              <a:solidFill>
                <a:srgbClr val="800000"/>
              </a:solidFill>
            </a:rPr>
            <a:t>2</a:t>
          </a:r>
          <a:r>
            <a:rPr lang="ru-RU" dirty="0" smtClean="0"/>
            <a:t> </a:t>
          </a:r>
          <a:endParaRPr lang="ru-RU" dirty="0"/>
        </a:p>
      </dgm:t>
    </dgm:pt>
    <dgm:pt modelId="{3593EFC3-F6D4-C74A-BDFC-E4E4FE8BEDE6}" type="parTrans" cxnId="{65043B30-89C7-9F45-9265-E09D0A786E17}">
      <dgm:prSet/>
      <dgm:spPr/>
      <dgm:t>
        <a:bodyPr/>
        <a:lstStyle/>
        <a:p>
          <a:endParaRPr lang="ru-RU"/>
        </a:p>
      </dgm:t>
    </dgm:pt>
    <dgm:pt modelId="{58E07873-F3B3-FF44-91C9-F6EAC0B7EFC1}" type="sibTrans" cxnId="{65043B30-89C7-9F45-9265-E09D0A786E17}">
      <dgm:prSet/>
      <dgm:spPr/>
      <dgm:t>
        <a:bodyPr/>
        <a:lstStyle/>
        <a:p>
          <a:endParaRPr lang="ru-RU"/>
        </a:p>
      </dgm:t>
    </dgm:pt>
    <dgm:pt modelId="{01CBE064-F336-6143-AE2A-8ABF0A56D6F9}">
      <dgm:prSet phldrT="[Текст]"/>
      <dgm:spPr/>
      <dgm:t>
        <a:bodyPr/>
        <a:lstStyle/>
        <a:p>
          <a:r>
            <a:rPr lang="ru-RU" dirty="0" smtClean="0"/>
            <a:t>Логопед /дефектолог,</a:t>
          </a:r>
          <a:endParaRPr lang="ru-RU" dirty="0"/>
        </a:p>
      </dgm:t>
    </dgm:pt>
    <dgm:pt modelId="{A8A4C586-B312-1B4A-A18A-2D39AFDFB4AB}" type="parTrans" cxnId="{5F891B69-DA3C-A94D-A13D-A130EC60A84D}">
      <dgm:prSet/>
      <dgm:spPr/>
      <dgm:t>
        <a:bodyPr/>
        <a:lstStyle/>
        <a:p>
          <a:endParaRPr lang="ru-RU"/>
        </a:p>
      </dgm:t>
    </dgm:pt>
    <dgm:pt modelId="{C0077219-DF3A-3345-98A9-880890A215A1}" type="sibTrans" cxnId="{5F891B69-DA3C-A94D-A13D-A130EC60A84D}">
      <dgm:prSet/>
      <dgm:spPr/>
      <dgm:t>
        <a:bodyPr/>
        <a:lstStyle/>
        <a:p>
          <a:endParaRPr lang="ru-RU"/>
        </a:p>
      </dgm:t>
    </dgm:pt>
    <dgm:pt modelId="{D5C4CD3D-0DEC-224F-9B5D-13DA43B954ED}">
      <dgm:prSet phldrT="[Текст]"/>
      <dgm:spPr/>
      <dgm:t>
        <a:bodyPr/>
        <a:lstStyle/>
        <a:p>
          <a:r>
            <a:rPr lang="ru-RU" dirty="0" smtClean="0">
              <a:solidFill>
                <a:srgbClr val="800000"/>
              </a:solidFill>
            </a:rPr>
            <a:t>1</a:t>
          </a:r>
          <a:endParaRPr lang="ru-RU" dirty="0">
            <a:solidFill>
              <a:srgbClr val="800000"/>
            </a:solidFill>
          </a:endParaRPr>
        </a:p>
      </dgm:t>
    </dgm:pt>
    <dgm:pt modelId="{F4EC4D8D-AD64-6B4B-9688-9F713A881F81}" type="parTrans" cxnId="{08C104A0-DDB7-D94B-AE7F-76DFF1B079E4}">
      <dgm:prSet/>
      <dgm:spPr/>
      <dgm:t>
        <a:bodyPr/>
        <a:lstStyle/>
        <a:p>
          <a:endParaRPr lang="ru-RU"/>
        </a:p>
      </dgm:t>
    </dgm:pt>
    <dgm:pt modelId="{C0CBE5BB-2BF3-3540-BA7B-26F5AADA319F}" type="sibTrans" cxnId="{08C104A0-DDB7-D94B-AE7F-76DFF1B079E4}">
      <dgm:prSet/>
      <dgm:spPr/>
      <dgm:t>
        <a:bodyPr/>
        <a:lstStyle/>
        <a:p>
          <a:endParaRPr lang="ru-RU"/>
        </a:p>
      </dgm:t>
    </dgm:pt>
    <dgm:pt modelId="{36FA8021-E532-5545-9B98-9EFA63719833}">
      <dgm:prSet phldrT="[Текст]"/>
      <dgm:spPr/>
      <dgm:t>
        <a:bodyPr/>
        <a:lstStyle/>
        <a:p>
          <a:r>
            <a:rPr lang="ru-RU" dirty="0" smtClean="0"/>
            <a:t>Воспитатель / ассистент / </a:t>
          </a:r>
          <a:r>
            <a:rPr lang="ru-RU" dirty="0" err="1" smtClean="0"/>
            <a:t>тьютор</a:t>
          </a:r>
          <a:r>
            <a:rPr lang="ru-RU" dirty="0" smtClean="0"/>
            <a:t> </a:t>
          </a:r>
          <a:endParaRPr lang="ru-RU" dirty="0"/>
        </a:p>
      </dgm:t>
    </dgm:pt>
    <dgm:pt modelId="{2CDC27E0-4577-3B4E-AEB7-548DB16A36A6}" type="parTrans" cxnId="{CD3A2E42-E3ED-FD40-9D59-F526263FDBC8}">
      <dgm:prSet/>
      <dgm:spPr/>
      <dgm:t>
        <a:bodyPr/>
        <a:lstStyle/>
        <a:p>
          <a:endParaRPr lang="ru-RU"/>
        </a:p>
      </dgm:t>
    </dgm:pt>
    <dgm:pt modelId="{BD913960-7054-1F44-8D13-FAD0FDE1DB93}" type="sibTrans" cxnId="{CD3A2E42-E3ED-FD40-9D59-F526263FDBC8}">
      <dgm:prSet/>
      <dgm:spPr/>
      <dgm:t>
        <a:bodyPr/>
        <a:lstStyle/>
        <a:p>
          <a:endParaRPr lang="ru-RU"/>
        </a:p>
      </dgm:t>
    </dgm:pt>
    <dgm:pt modelId="{0521DA33-FB03-8D4F-86A7-CE357FEAB081}">
      <dgm:prSet phldrT="[Текст]"/>
      <dgm:spPr/>
      <dgm:t>
        <a:bodyPr/>
        <a:lstStyle/>
        <a:p>
          <a:r>
            <a:rPr lang="ru-RU" dirty="0" smtClean="0"/>
            <a:t> ЛФК/АФВ</a:t>
          </a:r>
          <a:endParaRPr lang="ru-RU" dirty="0"/>
        </a:p>
      </dgm:t>
    </dgm:pt>
    <dgm:pt modelId="{1D9D469E-8C4B-7D4E-A917-8B84AEF427CF}" type="parTrans" cxnId="{BB9D261E-3DFE-CA42-B0DC-394082FE95A7}">
      <dgm:prSet/>
      <dgm:spPr/>
      <dgm:t>
        <a:bodyPr/>
        <a:lstStyle/>
        <a:p>
          <a:endParaRPr lang="ru-RU"/>
        </a:p>
      </dgm:t>
    </dgm:pt>
    <dgm:pt modelId="{94EECEC3-9BD6-004D-92D9-B7F896E1B600}" type="sibTrans" cxnId="{BB9D261E-3DFE-CA42-B0DC-394082FE95A7}">
      <dgm:prSet/>
      <dgm:spPr/>
      <dgm:t>
        <a:bodyPr/>
        <a:lstStyle/>
        <a:p>
          <a:endParaRPr lang="ru-RU"/>
        </a:p>
      </dgm:t>
    </dgm:pt>
    <dgm:pt modelId="{2FCBD17E-2A7B-8D48-81FC-D6616BE8E417}">
      <dgm:prSet phldrT="[Текст]"/>
      <dgm:spPr/>
      <dgm:t>
        <a:bodyPr/>
        <a:lstStyle/>
        <a:p>
          <a:r>
            <a:rPr lang="ru-RU" dirty="0" smtClean="0"/>
            <a:t>Воспитатель / ассистент / </a:t>
          </a:r>
          <a:r>
            <a:rPr lang="ru-RU" dirty="0" err="1" smtClean="0"/>
            <a:t>тьютор</a:t>
          </a:r>
          <a:endParaRPr lang="ru-RU" dirty="0"/>
        </a:p>
      </dgm:t>
    </dgm:pt>
    <dgm:pt modelId="{1DFD810C-547F-974E-9CB1-FAE6F2EE1BB9}" type="parTrans" cxnId="{33E3C05A-8126-CB47-84C5-CB7EDE29148D}">
      <dgm:prSet/>
      <dgm:spPr/>
      <dgm:t>
        <a:bodyPr/>
        <a:lstStyle/>
        <a:p>
          <a:endParaRPr lang="ru-RU"/>
        </a:p>
      </dgm:t>
    </dgm:pt>
    <dgm:pt modelId="{8439A11D-5FD2-DC4B-AD61-399314CCA8CE}" type="sibTrans" cxnId="{33E3C05A-8126-CB47-84C5-CB7EDE29148D}">
      <dgm:prSet/>
      <dgm:spPr/>
      <dgm:t>
        <a:bodyPr/>
        <a:lstStyle/>
        <a:p>
          <a:endParaRPr lang="ru-RU"/>
        </a:p>
      </dgm:t>
    </dgm:pt>
    <dgm:pt modelId="{59C250C7-FE96-8E4B-805B-56639C4DD060}" type="pres">
      <dgm:prSet presAssocID="{AB25E7CE-3A8B-1F4E-8AFD-505CA006AF6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C06618-D2A3-1A41-AE5E-6AF8D258D02C}" type="pres">
      <dgm:prSet presAssocID="{AB25E7CE-3A8B-1F4E-8AFD-505CA006AF6C}" presName="children" presStyleCnt="0"/>
      <dgm:spPr/>
    </dgm:pt>
    <dgm:pt modelId="{2BD49E4C-4C7B-8144-9241-65D1CEF3A260}" type="pres">
      <dgm:prSet presAssocID="{AB25E7CE-3A8B-1F4E-8AFD-505CA006AF6C}" presName="child1group" presStyleCnt="0"/>
      <dgm:spPr/>
    </dgm:pt>
    <dgm:pt modelId="{4C29D68F-F18D-6F4A-8ED3-F989C9B382F0}" type="pres">
      <dgm:prSet presAssocID="{AB25E7CE-3A8B-1F4E-8AFD-505CA006AF6C}" presName="child1" presStyleLbl="bgAcc1" presStyleIdx="0" presStyleCnt="4"/>
      <dgm:spPr/>
      <dgm:t>
        <a:bodyPr/>
        <a:lstStyle/>
        <a:p>
          <a:endParaRPr lang="ru-RU"/>
        </a:p>
      </dgm:t>
    </dgm:pt>
    <dgm:pt modelId="{B67EE731-37E2-1F45-B2AB-4DFA54635AA2}" type="pres">
      <dgm:prSet presAssocID="{AB25E7CE-3A8B-1F4E-8AFD-505CA006AF6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07F709-FBE0-5242-88FA-B6A5481DA904}" type="pres">
      <dgm:prSet presAssocID="{AB25E7CE-3A8B-1F4E-8AFD-505CA006AF6C}" presName="child2group" presStyleCnt="0"/>
      <dgm:spPr/>
    </dgm:pt>
    <dgm:pt modelId="{5881D7F0-DB48-9345-8BCF-B4B4D409788A}" type="pres">
      <dgm:prSet presAssocID="{AB25E7CE-3A8B-1F4E-8AFD-505CA006AF6C}" presName="child2" presStyleLbl="bgAcc1" presStyleIdx="1" presStyleCnt="4"/>
      <dgm:spPr/>
      <dgm:t>
        <a:bodyPr/>
        <a:lstStyle/>
        <a:p>
          <a:endParaRPr lang="ru-RU"/>
        </a:p>
      </dgm:t>
    </dgm:pt>
    <dgm:pt modelId="{EB511070-D058-E144-9443-BFF0D0226C8A}" type="pres">
      <dgm:prSet presAssocID="{AB25E7CE-3A8B-1F4E-8AFD-505CA006AF6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F22DC-5CF3-3B42-9014-B239293564F5}" type="pres">
      <dgm:prSet presAssocID="{AB25E7CE-3A8B-1F4E-8AFD-505CA006AF6C}" presName="child3group" presStyleCnt="0"/>
      <dgm:spPr/>
    </dgm:pt>
    <dgm:pt modelId="{4ADD157F-D875-5245-B72F-A655CF8A0010}" type="pres">
      <dgm:prSet presAssocID="{AB25E7CE-3A8B-1F4E-8AFD-505CA006AF6C}" presName="child3" presStyleLbl="bgAcc1" presStyleIdx="2" presStyleCnt="4"/>
      <dgm:spPr/>
      <dgm:t>
        <a:bodyPr/>
        <a:lstStyle/>
        <a:p>
          <a:endParaRPr lang="ru-RU"/>
        </a:p>
      </dgm:t>
    </dgm:pt>
    <dgm:pt modelId="{585ED1BE-C8E4-F74D-8567-64FEDE217EFD}" type="pres">
      <dgm:prSet presAssocID="{AB25E7CE-3A8B-1F4E-8AFD-505CA006AF6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A9ED5-6867-DA44-897C-5A099259B742}" type="pres">
      <dgm:prSet presAssocID="{AB25E7CE-3A8B-1F4E-8AFD-505CA006AF6C}" presName="child4group" presStyleCnt="0"/>
      <dgm:spPr/>
    </dgm:pt>
    <dgm:pt modelId="{E8AD6C5B-E11F-534B-9945-D64336B2D782}" type="pres">
      <dgm:prSet presAssocID="{AB25E7CE-3A8B-1F4E-8AFD-505CA006AF6C}" presName="child4" presStyleLbl="bgAcc1" presStyleIdx="3" presStyleCnt="4"/>
      <dgm:spPr/>
      <dgm:t>
        <a:bodyPr/>
        <a:lstStyle/>
        <a:p>
          <a:endParaRPr lang="ru-RU"/>
        </a:p>
      </dgm:t>
    </dgm:pt>
    <dgm:pt modelId="{3D98AC92-2809-E14A-BF8A-6EB78F948F8C}" type="pres">
      <dgm:prSet presAssocID="{AB25E7CE-3A8B-1F4E-8AFD-505CA006AF6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08304-385D-D948-8D94-56F02CB276AE}" type="pres">
      <dgm:prSet presAssocID="{AB25E7CE-3A8B-1F4E-8AFD-505CA006AF6C}" presName="childPlaceholder" presStyleCnt="0"/>
      <dgm:spPr/>
    </dgm:pt>
    <dgm:pt modelId="{769B2F15-4EEE-5745-A3FA-DD673170BBBA}" type="pres">
      <dgm:prSet presAssocID="{AB25E7CE-3A8B-1F4E-8AFD-505CA006AF6C}" presName="circle" presStyleCnt="0"/>
      <dgm:spPr/>
    </dgm:pt>
    <dgm:pt modelId="{D6D92E8A-9C92-AD4E-887F-D55D83A28DD8}" type="pres">
      <dgm:prSet presAssocID="{AB25E7CE-3A8B-1F4E-8AFD-505CA006AF6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FDDB3-7B65-9542-9AEA-6188DEEE1545}" type="pres">
      <dgm:prSet presAssocID="{AB25E7CE-3A8B-1F4E-8AFD-505CA006AF6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A7755-153B-1849-BA2C-112B19DA759F}" type="pres">
      <dgm:prSet presAssocID="{AB25E7CE-3A8B-1F4E-8AFD-505CA006AF6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92C93-4967-BA40-93BD-4CBDA1D30F30}" type="pres">
      <dgm:prSet presAssocID="{AB25E7CE-3A8B-1F4E-8AFD-505CA006AF6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26AD5-00DA-4945-B2A8-525DAB64C52E}" type="pres">
      <dgm:prSet presAssocID="{AB25E7CE-3A8B-1F4E-8AFD-505CA006AF6C}" presName="quadrantPlaceholder" presStyleCnt="0"/>
      <dgm:spPr/>
    </dgm:pt>
    <dgm:pt modelId="{E50AF52D-C6D8-AF4B-886C-24C6B0BA5055}" type="pres">
      <dgm:prSet presAssocID="{AB25E7CE-3A8B-1F4E-8AFD-505CA006AF6C}" presName="center1" presStyleLbl="fgShp" presStyleIdx="0" presStyleCnt="2"/>
      <dgm:spPr/>
    </dgm:pt>
    <dgm:pt modelId="{FEA3E37A-4BF2-CF45-8159-0A39091B8EE0}" type="pres">
      <dgm:prSet presAssocID="{AB25E7CE-3A8B-1F4E-8AFD-505CA006AF6C}" presName="center2" presStyleLbl="fgShp" presStyleIdx="1" presStyleCnt="2"/>
      <dgm:spPr/>
    </dgm:pt>
  </dgm:ptLst>
  <dgm:cxnLst>
    <dgm:cxn modelId="{5F891B69-DA3C-A94D-A13D-A130EC60A84D}" srcId="{7181C654-5325-804F-83C3-09EFBDCA11F4}" destId="{01CBE064-F336-6143-AE2A-8ABF0A56D6F9}" srcOrd="0" destOrd="0" parTransId="{A8A4C586-B312-1B4A-A18A-2D39AFDFB4AB}" sibTransId="{C0077219-DF3A-3345-98A9-880890A215A1}"/>
    <dgm:cxn modelId="{778F39DB-366F-49D6-B2AD-DB6B540C7471}" type="presOf" srcId="{2FCBD17E-2A7B-8D48-81FC-D6616BE8E417}" destId="{4C29D68F-F18D-6F4A-8ED3-F989C9B382F0}" srcOrd="0" destOrd="1" presId="urn:microsoft.com/office/officeart/2005/8/layout/cycle4#1"/>
    <dgm:cxn modelId="{86E8F391-7A79-3143-B602-64EB995C75C9}" srcId="{F9075A68-61CC-4C45-8890-B0A9653AB46E}" destId="{77D159DB-3081-AB41-923F-D1F2680893ED}" srcOrd="0" destOrd="0" parTransId="{6C0ED809-88E9-6649-BF05-95889E6E7F1A}" sibTransId="{837C243B-6CC7-0F42-A1B1-918B7647E978}"/>
    <dgm:cxn modelId="{60F879EA-0D5D-470D-B991-8796B2A07D48}" type="presOf" srcId="{0521DA33-FB03-8D4F-86A7-CE357FEAB081}" destId="{4ADD157F-D875-5245-B72F-A655CF8A0010}" srcOrd="0" destOrd="1" presId="urn:microsoft.com/office/officeart/2005/8/layout/cycle4#1"/>
    <dgm:cxn modelId="{08C104A0-DDB7-D94B-AE7F-76DFF1B079E4}" srcId="{AB25E7CE-3A8B-1F4E-8AFD-505CA006AF6C}" destId="{D5C4CD3D-0DEC-224F-9B5D-13DA43B954ED}" srcOrd="3" destOrd="0" parTransId="{F4EC4D8D-AD64-6B4B-9688-9F713A881F81}" sibTransId="{C0CBE5BB-2BF3-3540-BA7B-26F5AADA319F}"/>
    <dgm:cxn modelId="{0E438775-FA0F-4C6F-8952-BD12CA0C15C4}" type="presOf" srcId="{F9075A68-61CC-4C45-8890-B0A9653AB46E}" destId="{FC3FDDB3-7B65-9542-9AEA-6188DEEE1545}" srcOrd="0" destOrd="0" presId="urn:microsoft.com/office/officeart/2005/8/layout/cycle4#1"/>
    <dgm:cxn modelId="{3F7172FA-38F2-4106-8F7A-A3E5A5D6815E}" type="presOf" srcId="{01CBE064-F336-6143-AE2A-8ABF0A56D6F9}" destId="{585ED1BE-C8E4-F74D-8567-64FEDE217EFD}" srcOrd="1" destOrd="0" presId="urn:microsoft.com/office/officeart/2005/8/layout/cycle4#1"/>
    <dgm:cxn modelId="{F4726B1C-5753-0F41-8FD9-B6D3F3AB612E}" srcId="{EACA29DB-DC71-8346-92AB-3FD54390CA58}" destId="{E4965E4F-153E-4A4D-9CDC-B1A8019412AD}" srcOrd="0" destOrd="0" parTransId="{513787B8-44B6-FC40-A874-8AF687AAE10F}" sibTransId="{8A721BB9-61E4-A340-8155-43862C1A1C98}"/>
    <dgm:cxn modelId="{F8ADF726-1711-4F09-999E-196CE99FEDEF}" type="presOf" srcId="{7181C654-5325-804F-83C3-09EFBDCA11F4}" destId="{99CA7755-153B-1849-BA2C-112B19DA759F}" srcOrd="0" destOrd="0" presId="urn:microsoft.com/office/officeart/2005/8/layout/cycle4#1"/>
    <dgm:cxn modelId="{1DCC042F-D028-A84A-8C03-F166BDA28D09}" srcId="{AB25E7CE-3A8B-1F4E-8AFD-505CA006AF6C}" destId="{F9075A68-61CC-4C45-8890-B0A9653AB46E}" srcOrd="1" destOrd="0" parTransId="{E09BD074-3142-C240-8405-4BD5E943BF0B}" sibTransId="{BD1C6673-23FF-6D4B-AC43-C98B2C6AB143}"/>
    <dgm:cxn modelId="{B8CE663F-DB7B-46E3-9EE5-465EBE81AC00}" type="presOf" srcId="{EACA29DB-DC71-8346-92AB-3FD54390CA58}" destId="{D6D92E8A-9C92-AD4E-887F-D55D83A28DD8}" srcOrd="0" destOrd="0" presId="urn:microsoft.com/office/officeart/2005/8/layout/cycle4#1"/>
    <dgm:cxn modelId="{5720FEA4-C95A-492D-B3C5-C16B11B21813}" type="presOf" srcId="{36FA8021-E532-5545-9B98-9EFA63719833}" destId="{3D98AC92-2809-E14A-BF8A-6EB78F948F8C}" srcOrd="1" destOrd="0" presId="urn:microsoft.com/office/officeart/2005/8/layout/cycle4#1"/>
    <dgm:cxn modelId="{87793542-753A-4E31-B616-B37486719DD0}" type="presOf" srcId="{77D159DB-3081-AB41-923F-D1F2680893ED}" destId="{5881D7F0-DB48-9345-8BCF-B4B4D409788A}" srcOrd="0" destOrd="0" presId="urn:microsoft.com/office/officeart/2005/8/layout/cycle4#1"/>
    <dgm:cxn modelId="{ACE25CB7-B247-4BBF-8322-2C69B6FFF588}" type="presOf" srcId="{0521DA33-FB03-8D4F-86A7-CE357FEAB081}" destId="{585ED1BE-C8E4-F74D-8567-64FEDE217EFD}" srcOrd="1" destOrd="1" presId="urn:microsoft.com/office/officeart/2005/8/layout/cycle4#1"/>
    <dgm:cxn modelId="{CD3A2E42-E3ED-FD40-9D59-F526263FDBC8}" srcId="{D5C4CD3D-0DEC-224F-9B5D-13DA43B954ED}" destId="{36FA8021-E532-5545-9B98-9EFA63719833}" srcOrd="0" destOrd="0" parTransId="{2CDC27E0-4577-3B4E-AEB7-548DB16A36A6}" sibTransId="{BD913960-7054-1F44-8D13-FAD0FDE1DB93}"/>
    <dgm:cxn modelId="{4B3A1CC9-1A35-4548-9760-3BB6CD32B12E}" type="presOf" srcId="{01CBE064-F336-6143-AE2A-8ABF0A56D6F9}" destId="{4ADD157F-D875-5245-B72F-A655CF8A0010}" srcOrd="0" destOrd="0" presId="urn:microsoft.com/office/officeart/2005/8/layout/cycle4#1"/>
    <dgm:cxn modelId="{D9088088-0D78-9E48-B61D-89EB3BC73E70}" srcId="{AB25E7CE-3A8B-1F4E-8AFD-505CA006AF6C}" destId="{EACA29DB-DC71-8346-92AB-3FD54390CA58}" srcOrd="0" destOrd="0" parTransId="{F77BDD57-EE22-E84B-8191-549C1C33BC8F}" sibTransId="{BA9104CD-A229-D443-904D-CB0DFF8F7754}"/>
    <dgm:cxn modelId="{24E1E4D6-AE9A-4E48-88E4-20313FDD630B}" type="presOf" srcId="{D5C4CD3D-0DEC-224F-9B5D-13DA43B954ED}" destId="{88B92C93-4967-BA40-93BD-4CBDA1D30F30}" srcOrd="0" destOrd="0" presId="urn:microsoft.com/office/officeart/2005/8/layout/cycle4#1"/>
    <dgm:cxn modelId="{994323A9-4B42-41F7-9891-8A135274426C}" type="presOf" srcId="{77D159DB-3081-AB41-923F-D1F2680893ED}" destId="{EB511070-D058-E144-9443-BFF0D0226C8A}" srcOrd="1" destOrd="0" presId="urn:microsoft.com/office/officeart/2005/8/layout/cycle4#1"/>
    <dgm:cxn modelId="{BB9D261E-3DFE-CA42-B0DC-394082FE95A7}" srcId="{7181C654-5325-804F-83C3-09EFBDCA11F4}" destId="{0521DA33-FB03-8D4F-86A7-CE357FEAB081}" srcOrd="1" destOrd="0" parTransId="{1D9D469E-8C4B-7D4E-A917-8B84AEF427CF}" sibTransId="{94EECEC3-9BD6-004D-92D9-B7F896E1B600}"/>
    <dgm:cxn modelId="{C045853A-6B11-409D-A663-2334DE73888E}" type="presOf" srcId="{E4965E4F-153E-4A4D-9CDC-B1A8019412AD}" destId="{4C29D68F-F18D-6F4A-8ED3-F989C9B382F0}" srcOrd="0" destOrd="0" presId="urn:microsoft.com/office/officeart/2005/8/layout/cycle4#1"/>
    <dgm:cxn modelId="{A56F4D4E-9950-4593-BA69-06AF7E696792}" type="presOf" srcId="{36FA8021-E532-5545-9B98-9EFA63719833}" destId="{E8AD6C5B-E11F-534B-9945-D64336B2D782}" srcOrd="0" destOrd="0" presId="urn:microsoft.com/office/officeart/2005/8/layout/cycle4#1"/>
    <dgm:cxn modelId="{65043B30-89C7-9F45-9265-E09D0A786E17}" srcId="{AB25E7CE-3A8B-1F4E-8AFD-505CA006AF6C}" destId="{7181C654-5325-804F-83C3-09EFBDCA11F4}" srcOrd="2" destOrd="0" parTransId="{3593EFC3-F6D4-C74A-BDFC-E4E4FE8BEDE6}" sibTransId="{58E07873-F3B3-FF44-91C9-F6EAC0B7EFC1}"/>
    <dgm:cxn modelId="{33E3C05A-8126-CB47-84C5-CB7EDE29148D}" srcId="{EACA29DB-DC71-8346-92AB-3FD54390CA58}" destId="{2FCBD17E-2A7B-8D48-81FC-D6616BE8E417}" srcOrd="1" destOrd="0" parTransId="{1DFD810C-547F-974E-9CB1-FAE6F2EE1BB9}" sibTransId="{8439A11D-5FD2-DC4B-AD61-399314CCA8CE}"/>
    <dgm:cxn modelId="{7D70AAA8-4A5F-48E7-A99C-09219201C1B4}" type="presOf" srcId="{2FCBD17E-2A7B-8D48-81FC-D6616BE8E417}" destId="{B67EE731-37E2-1F45-B2AB-4DFA54635AA2}" srcOrd="1" destOrd="1" presId="urn:microsoft.com/office/officeart/2005/8/layout/cycle4#1"/>
    <dgm:cxn modelId="{0D7C9418-8226-4292-8D11-81C884C85274}" type="presOf" srcId="{E4965E4F-153E-4A4D-9CDC-B1A8019412AD}" destId="{B67EE731-37E2-1F45-B2AB-4DFA54635AA2}" srcOrd="1" destOrd="0" presId="urn:microsoft.com/office/officeart/2005/8/layout/cycle4#1"/>
    <dgm:cxn modelId="{AC4D0CE2-FE33-4B2D-9736-A1F713C5D0C7}" type="presOf" srcId="{AB25E7CE-3A8B-1F4E-8AFD-505CA006AF6C}" destId="{59C250C7-FE96-8E4B-805B-56639C4DD060}" srcOrd="0" destOrd="0" presId="urn:microsoft.com/office/officeart/2005/8/layout/cycle4#1"/>
    <dgm:cxn modelId="{9D09B1F2-E595-4A5F-A8D9-A18A4D49871C}" type="presParOf" srcId="{59C250C7-FE96-8E4B-805B-56639C4DD060}" destId="{4BC06618-D2A3-1A41-AE5E-6AF8D258D02C}" srcOrd="0" destOrd="0" presId="urn:microsoft.com/office/officeart/2005/8/layout/cycle4#1"/>
    <dgm:cxn modelId="{F244A9BC-3506-415E-AC70-B9B9D2DC2E42}" type="presParOf" srcId="{4BC06618-D2A3-1A41-AE5E-6AF8D258D02C}" destId="{2BD49E4C-4C7B-8144-9241-65D1CEF3A260}" srcOrd="0" destOrd="0" presId="urn:microsoft.com/office/officeart/2005/8/layout/cycle4#1"/>
    <dgm:cxn modelId="{C4D7D8B1-8A36-4D0A-B7B0-D03A57AD0C1C}" type="presParOf" srcId="{2BD49E4C-4C7B-8144-9241-65D1CEF3A260}" destId="{4C29D68F-F18D-6F4A-8ED3-F989C9B382F0}" srcOrd="0" destOrd="0" presId="urn:microsoft.com/office/officeart/2005/8/layout/cycle4#1"/>
    <dgm:cxn modelId="{67605380-F1D2-4424-86E4-D2BE4947FA90}" type="presParOf" srcId="{2BD49E4C-4C7B-8144-9241-65D1CEF3A260}" destId="{B67EE731-37E2-1F45-B2AB-4DFA54635AA2}" srcOrd="1" destOrd="0" presId="urn:microsoft.com/office/officeart/2005/8/layout/cycle4#1"/>
    <dgm:cxn modelId="{B794AEE7-D747-4897-8D93-CAD9A4BB1B79}" type="presParOf" srcId="{4BC06618-D2A3-1A41-AE5E-6AF8D258D02C}" destId="{EA07F709-FBE0-5242-88FA-B6A5481DA904}" srcOrd="1" destOrd="0" presId="urn:microsoft.com/office/officeart/2005/8/layout/cycle4#1"/>
    <dgm:cxn modelId="{9632ADD7-E65E-4BA6-BF2E-040A441DF736}" type="presParOf" srcId="{EA07F709-FBE0-5242-88FA-B6A5481DA904}" destId="{5881D7F0-DB48-9345-8BCF-B4B4D409788A}" srcOrd="0" destOrd="0" presId="urn:microsoft.com/office/officeart/2005/8/layout/cycle4#1"/>
    <dgm:cxn modelId="{B4854C31-0867-46B8-86FD-78A3BD1431B6}" type="presParOf" srcId="{EA07F709-FBE0-5242-88FA-B6A5481DA904}" destId="{EB511070-D058-E144-9443-BFF0D0226C8A}" srcOrd="1" destOrd="0" presId="urn:microsoft.com/office/officeart/2005/8/layout/cycle4#1"/>
    <dgm:cxn modelId="{3E97418A-6088-48C5-ADFE-F99240B832EB}" type="presParOf" srcId="{4BC06618-D2A3-1A41-AE5E-6AF8D258D02C}" destId="{C99F22DC-5CF3-3B42-9014-B239293564F5}" srcOrd="2" destOrd="0" presId="urn:microsoft.com/office/officeart/2005/8/layout/cycle4#1"/>
    <dgm:cxn modelId="{50BBB757-D64A-46DC-B43E-AE832496AC45}" type="presParOf" srcId="{C99F22DC-5CF3-3B42-9014-B239293564F5}" destId="{4ADD157F-D875-5245-B72F-A655CF8A0010}" srcOrd="0" destOrd="0" presId="urn:microsoft.com/office/officeart/2005/8/layout/cycle4#1"/>
    <dgm:cxn modelId="{A44C56D5-D87A-4B3B-B6CE-7307ED0477B6}" type="presParOf" srcId="{C99F22DC-5CF3-3B42-9014-B239293564F5}" destId="{585ED1BE-C8E4-F74D-8567-64FEDE217EFD}" srcOrd="1" destOrd="0" presId="urn:microsoft.com/office/officeart/2005/8/layout/cycle4#1"/>
    <dgm:cxn modelId="{22AB2693-C970-43EE-9EAB-B7B525BAB416}" type="presParOf" srcId="{4BC06618-D2A3-1A41-AE5E-6AF8D258D02C}" destId="{DCFA9ED5-6867-DA44-897C-5A099259B742}" srcOrd="3" destOrd="0" presId="urn:microsoft.com/office/officeart/2005/8/layout/cycle4#1"/>
    <dgm:cxn modelId="{814C7C16-E8FD-40F9-B362-7BDCFE30A89D}" type="presParOf" srcId="{DCFA9ED5-6867-DA44-897C-5A099259B742}" destId="{E8AD6C5B-E11F-534B-9945-D64336B2D782}" srcOrd="0" destOrd="0" presId="urn:microsoft.com/office/officeart/2005/8/layout/cycle4#1"/>
    <dgm:cxn modelId="{CF537C34-CEA8-41DB-9AD5-8CD8BF5167E1}" type="presParOf" srcId="{DCFA9ED5-6867-DA44-897C-5A099259B742}" destId="{3D98AC92-2809-E14A-BF8A-6EB78F948F8C}" srcOrd="1" destOrd="0" presId="urn:microsoft.com/office/officeart/2005/8/layout/cycle4#1"/>
    <dgm:cxn modelId="{64A5F34A-700E-4720-A5F5-714543B02F64}" type="presParOf" srcId="{4BC06618-D2A3-1A41-AE5E-6AF8D258D02C}" destId="{88108304-385D-D948-8D94-56F02CB276AE}" srcOrd="4" destOrd="0" presId="urn:microsoft.com/office/officeart/2005/8/layout/cycle4#1"/>
    <dgm:cxn modelId="{DDFF9984-8676-4230-B8F1-061F053570B6}" type="presParOf" srcId="{59C250C7-FE96-8E4B-805B-56639C4DD060}" destId="{769B2F15-4EEE-5745-A3FA-DD673170BBBA}" srcOrd="1" destOrd="0" presId="urn:microsoft.com/office/officeart/2005/8/layout/cycle4#1"/>
    <dgm:cxn modelId="{51E6E6B5-7418-4688-8999-12C7DB36062F}" type="presParOf" srcId="{769B2F15-4EEE-5745-A3FA-DD673170BBBA}" destId="{D6D92E8A-9C92-AD4E-887F-D55D83A28DD8}" srcOrd="0" destOrd="0" presId="urn:microsoft.com/office/officeart/2005/8/layout/cycle4#1"/>
    <dgm:cxn modelId="{1408B810-2729-4353-816E-AFDB811DF0C8}" type="presParOf" srcId="{769B2F15-4EEE-5745-A3FA-DD673170BBBA}" destId="{FC3FDDB3-7B65-9542-9AEA-6188DEEE1545}" srcOrd="1" destOrd="0" presId="urn:microsoft.com/office/officeart/2005/8/layout/cycle4#1"/>
    <dgm:cxn modelId="{FB3DB36D-CFFE-4FD6-BB64-CE94065679CD}" type="presParOf" srcId="{769B2F15-4EEE-5745-A3FA-DD673170BBBA}" destId="{99CA7755-153B-1849-BA2C-112B19DA759F}" srcOrd="2" destOrd="0" presId="urn:microsoft.com/office/officeart/2005/8/layout/cycle4#1"/>
    <dgm:cxn modelId="{5060EE7B-D7B5-4045-ACD7-98A3D2511A30}" type="presParOf" srcId="{769B2F15-4EEE-5745-A3FA-DD673170BBBA}" destId="{88B92C93-4967-BA40-93BD-4CBDA1D30F30}" srcOrd="3" destOrd="0" presId="urn:microsoft.com/office/officeart/2005/8/layout/cycle4#1"/>
    <dgm:cxn modelId="{912FCEEC-0F9D-4D8A-8148-2A6496FC1144}" type="presParOf" srcId="{769B2F15-4EEE-5745-A3FA-DD673170BBBA}" destId="{4C826AD5-00DA-4945-B2A8-525DAB64C52E}" srcOrd="4" destOrd="0" presId="urn:microsoft.com/office/officeart/2005/8/layout/cycle4#1"/>
    <dgm:cxn modelId="{0B11DC24-CC20-499B-ACDB-8DF9C794DBB4}" type="presParOf" srcId="{59C250C7-FE96-8E4B-805B-56639C4DD060}" destId="{E50AF52D-C6D8-AF4B-886C-24C6B0BA5055}" srcOrd="2" destOrd="0" presId="urn:microsoft.com/office/officeart/2005/8/layout/cycle4#1"/>
    <dgm:cxn modelId="{8B140C90-7727-49CD-8AF8-A3C25661DD92}" type="presParOf" srcId="{59C250C7-FE96-8E4B-805B-56639C4DD060}" destId="{FEA3E37A-4BF2-CF45-8159-0A39091B8EE0}" srcOrd="3" destOrd="0" presId="urn:microsoft.com/office/officeart/2005/8/layout/cycle4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F377D-A1F4-4F73-B95C-7ADEB0B0AC5C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C3251-821C-458A-847B-70BFCFA8D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031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AFD4C-4B7C-46FE-8BC4-47C54B706DF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640B1-B240-40DD-BBC2-EEB39DAD65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990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338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552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5315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C9EE-83CC-424A-B5D7-D0FA368D7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403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460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616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780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425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33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49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926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12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01F5-B1D6-49EE-BD1B-5EC79D97E0AB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724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Специальная индивидуальная программа развития </a:t>
            </a:r>
            <a:r>
              <a:rPr lang="ru-RU" b="1" i="1" dirty="0" smtClean="0"/>
              <a:t>как </a:t>
            </a:r>
            <a:r>
              <a:rPr lang="ru-RU" b="1" i="1" dirty="0" smtClean="0"/>
              <a:t>инструмент обучения ребёнка с умеренной   (тяжёлой, глубокой) умственной отсталостью</a:t>
            </a:r>
            <a:endParaRPr lang="ru-RU" sz="27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643570" y="4714884"/>
            <a:ext cx="2928958" cy="92391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Отрошко</a:t>
            </a:r>
            <a:r>
              <a:rPr lang="ru-RU" dirty="0" smtClean="0"/>
              <a:t> Г.В.</a:t>
            </a:r>
          </a:p>
          <a:p>
            <a:r>
              <a:rPr lang="ru-RU" dirty="0" smtClean="0"/>
              <a:t>ст. преподаватель КИО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12777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7504" y="125760"/>
            <a:ext cx="8928992" cy="71095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554029"/>
                </a:solidFill>
              </a:rPr>
              <a:t>Создание классов обучающихся</a:t>
            </a:r>
            <a:endParaRPr lang="ru-RU" sz="4000" dirty="0">
              <a:solidFill>
                <a:srgbClr val="55402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30120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3200" dirty="0" smtClean="0"/>
              <a:t>1) Создавать классы в обычных и специальных образовательных организациях;</a:t>
            </a:r>
          </a:p>
          <a:p>
            <a:pPr marL="137160" indent="0">
              <a:buNone/>
            </a:pPr>
            <a:r>
              <a:rPr lang="ru-RU" sz="3200" dirty="0" smtClean="0"/>
              <a:t>2) Формировать классы из тех обучающихся, на которых рассчитан 2-й вариант АООП;</a:t>
            </a:r>
          </a:p>
          <a:p>
            <a:pPr marL="137160" indent="0">
              <a:buNone/>
            </a:pPr>
            <a:r>
              <a:rPr lang="ru-RU" sz="3200" dirty="0"/>
              <a:t>3</a:t>
            </a:r>
            <a:r>
              <a:rPr lang="ru-RU" sz="3200" dirty="0" smtClean="0"/>
              <a:t>) Допускать </a:t>
            </a:r>
            <a:r>
              <a:rPr lang="ru-RU" sz="3200" b="1" i="1" dirty="0" smtClean="0"/>
              <a:t>объединение классов </a:t>
            </a:r>
            <a:r>
              <a:rPr lang="ru-RU" sz="3200" dirty="0" smtClean="0"/>
              <a:t>(2 класса в одном помещении) и </a:t>
            </a:r>
            <a:r>
              <a:rPr lang="ru-RU" sz="3200" b="1" i="1" dirty="0" smtClean="0"/>
              <a:t>разновозрастной состав</a:t>
            </a:r>
            <a:r>
              <a:rPr lang="ru-RU" sz="3200" dirty="0" smtClean="0"/>
              <a:t> детей в них (ступени, классы-комплекты);</a:t>
            </a:r>
          </a:p>
          <a:p>
            <a:pPr marL="137160" indent="0">
              <a:buNone/>
            </a:pPr>
            <a:r>
              <a:rPr lang="ru-RU" sz="3200" dirty="0"/>
              <a:t>4</a:t>
            </a:r>
            <a:r>
              <a:rPr lang="ru-RU" sz="3200" dirty="0" smtClean="0"/>
              <a:t>) Обеспечивать смешанный состав класса, включающий </a:t>
            </a:r>
            <a:r>
              <a:rPr lang="ru-RU" sz="3200" b="1" i="1" dirty="0" smtClean="0"/>
              <a:t>детей разных типологических групп</a:t>
            </a:r>
            <a:r>
              <a:rPr lang="ru-RU" sz="3200" dirty="0"/>
              <a:t>.</a:t>
            </a:r>
            <a:endParaRPr lang="ru-RU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309850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PICT190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395" t="11173" r="11314" b="16463"/>
          <a:stretch/>
        </p:blipFill>
        <p:spPr bwMode="auto">
          <a:xfrm>
            <a:off x="7286644" y="2357430"/>
            <a:ext cx="1469229" cy="201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4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250825" y="115888"/>
            <a:ext cx="77724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i="1" dirty="0" smtClean="0">
                <a:solidFill>
                  <a:srgbClr val="554029"/>
                </a:solidFill>
                <a:effectLst/>
              </a:rPr>
              <a:t>Типологические особенности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85721" y="836613"/>
            <a:ext cx="4929222" cy="56896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Symbol" charset="0"/>
              <a:buNone/>
            </a:pPr>
            <a:r>
              <a:rPr lang="ru-RU" sz="2400" dirty="0">
                <a:effectLst/>
                <a:latin typeface="Arial"/>
                <a:cs typeface="Arial"/>
              </a:rPr>
              <a:t>1. </a:t>
            </a:r>
            <a:r>
              <a:rPr lang="ru-RU" sz="2400" dirty="0"/>
              <a:t>20 – 25% </a:t>
            </a:r>
            <a:r>
              <a:rPr lang="ru-RU" sz="2400" dirty="0" smtClean="0">
                <a:effectLst/>
                <a:latin typeface="Arial"/>
                <a:cs typeface="Arial"/>
              </a:rPr>
              <a:t>дети </a:t>
            </a:r>
            <a:r>
              <a:rPr lang="ru-RU" sz="2400" dirty="0">
                <a:effectLst/>
                <a:latin typeface="Arial"/>
                <a:cs typeface="Arial"/>
              </a:rPr>
              <a:t>с тяжёлыми нарушениями опорно-двигательного аппарата (самостоятельно не передвигающиеся); </a:t>
            </a:r>
          </a:p>
          <a:p>
            <a:pPr marL="457200" indent="-457200">
              <a:buFont typeface="Symbol" charset="0"/>
              <a:buNone/>
            </a:pPr>
            <a:endParaRPr lang="ru-RU" sz="2400" dirty="0">
              <a:effectLst/>
              <a:latin typeface="Arial"/>
              <a:cs typeface="Arial"/>
            </a:endParaRPr>
          </a:p>
          <a:p>
            <a:pPr marL="457200" indent="-457200">
              <a:buFont typeface="Symbol" charset="0"/>
              <a:buNone/>
            </a:pPr>
            <a:r>
              <a:rPr lang="ru-RU" sz="2400" dirty="0">
                <a:effectLst/>
                <a:latin typeface="Arial"/>
                <a:cs typeface="Arial"/>
              </a:rPr>
              <a:t>2. </a:t>
            </a:r>
            <a:r>
              <a:rPr lang="ru-RU" sz="2400" dirty="0"/>
              <a:t>20 – 25% </a:t>
            </a:r>
            <a:r>
              <a:rPr lang="ru-RU" sz="2400" dirty="0" smtClean="0">
                <a:effectLst/>
                <a:latin typeface="Arial"/>
                <a:cs typeface="Arial"/>
              </a:rPr>
              <a:t>дети </a:t>
            </a:r>
            <a:r>
              <a:rPr lang="ru-RU" sz="2400" dirty="0">
                <a:effectLst/>
                <a:latin typeface="Arial"/>
                <a:cs typeface="Arial"/>
              </a:rPr>
              <a:t>с расстройствами аутистического спектра, тяжёлыми нарушениями эмоционально-волевой сферы и поведения; </a:t>
            </a:r>
          </a:p>
          <a:p>
            <a:pPr marL="457200" indent="-457200">
              <a:buFont typeface="Symbol" charset="0"/>
              <a:buChar char="¨"/>
            </a:pPr>
            <a:endParaRPr lang="ru-RU" sz="2400" dirty="0">
              <a:effectLst/>
              <a:latin typeface="Arial"/>
              <a:cs typeface="Arial"/>
            </a:endParaRPr>
          </a:p>
          <a:p>
            <a:pPr marL="457200" indent="-457200">
              <a:buFont typeface="Symbol" charset="0"/>
              <a:buNone/>
            </a:pPr>
            <a:r>
              <a:rPr lang="ru-RU" sz="2400" dirty="0">
                <a:effectLst/>
                <a:latin typeface="Arial"/>
                <a:cs typeface="Arial"/>
              </a:rPr>
              <a:t>3. </a:t>
            </a:r>
            <a:r>
              <a:rPr lang="ru-RU" sz="2400" dirty="0"/>
              <a:t>50 – 60</a:t>
            </a:r>
            <a:r>
              <a:rPr lang="ru-RU" sz="2400" dirty="0" smtClean="0"/>
              <a:t>% -</a:t>
            </a:r>
            <a:r>
              <a:rPr lang="ru-RU" sz="2400" dirty="0" smtClean="0">
                <a:effectLst/>
                <a:latin typeface="Arial"/>
                <a:cs typeface="Arial"/>
              </a:rPr>
              <a:t> </a:t>
            </a:r>
            <a:r>
              <a:rPr lang="ru-RU" sz="2400" dirty="0">
                <a:effectLst/>
                <a:latin typeface="Arial"/>
                <a:cs typeface="Arial"/>
              </a:rPr>
              <a:t>дети с сочетанными нарушениями, но в менее выраженной степени, чем у детей, отнесённых к первой и второй группам. </a:t>
            </a:r>
          </a:p>
        </p:txBody>
      </p:sp>
      <p:pic>
        <p:nvPicPr>
          <p:cNvPr id="35846" name="Picture 6" descr="DSC0008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86380" y="857232"/>
            <a:ext cx="1553776" cy="2071702"/>
          </a:xfrm>
        </p:spPr>
      </p:pic>
      <p:pic>
        <p:nvPicPr>
          <p:cNvPr id="35843" name="Picture 3" descr="PB020161"/>
          <p:cNvPicPr>
            <a:picLocks noGrp="1" noChangeAspect="1" noChangeArrowheads="1"/>
          </p:cNvPicPr>
          <p:nvPr>
            <p:ph sz="quarter" idx="3"/>
          </p:nvPr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>
          <a:xfrm>
            <a:off x="5500694" y="4286256"/>
            <a:ext cx="1637445" cy="2187575"/>
          </a:xfrm>
        </p:spPr>
      </p:pic>
    </p:spTree>
    <p:extLst>
      <p:ext uri="{BB962C8B-B14F-4D97-AF65-F5344CB8AC3E}">
        <p14:creationId xmlns="" xmlns:p14="http://schemas.microsoft.com/office/powerpoint/2010/main" val="405803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вал 14"/>
          <p:cNvSpPr/>
          <p:nvPr/>
        </p:nvSpPr>
        <p:spPr>
          <a:xfrm>
            <a:off x="395536" y="5157192"/>
            <a:ext cx="1656184" cy="15841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95536" y="3501008"/>
            <a:ext cx="1656184" cy="15841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5661248"/>
            <a:ext cx="4968552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3429000"/>
            <a:ext cx="4968552" cy="19442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836712"/>
            <a:ext cx="4968552" cy="23042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07504" y="908720"/>
            <a:ext cx="2304256" cy="22322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8928992" cy="77809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800000"/>
                </a:solidFill>
              </a:rPr>
              <a:t>Формирование группы обучающихся</a:t>
            </a:r>
            <a:endParaRPr lang="ru-RU" sz="3600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40160"/>
            <a:ext cx="1882552" cy="525780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dirty="0" smtClean="0"/>
              <a:t>СИПР 1</a:t>
            </a:r>
          </a:p>
          <a:p>
            <a:pPr marL="137160" indent="0">
              <a:buNone/>
            </a:pPr>
            <a:r>
              <a:rPr lang="ru-RU" dirty="0"/>
              <a:t>СИПР </a:t>
            </a:r>
            <a:r>
              <a:rPr lang="ru-RU" dirty="0" smtClean="0"/>
              <a:t>2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СИПР </a:t>
            </a:r>
            <a:r>
              <a:rPr lang="ru-RU" dirty="0" smtClean="0"/>
              <a:t>3</a:t>
            </a:r>
            <a:endParaRPr lang="ru-RU" dirty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СИПР 4</a:t>
            </a:r>
            <a:endParaRPr lang="ru-RU" dirty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sz="1300" dirty="0" smtClean="0"/>
          </a:p>
          <a:p>
            <a:pPr marL="137160" indent="0">
              <a:buNone/>
            </a:pPr>
            <a:r>
              <a:rPr lang="ru-RU" dirty="0" smtClean="0"/>
              <a:t>СИПР 5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00430" y="785795"/>
            <a:ext cx="5072098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/>
              <a:t>1. </a:t>
            </a:r>
            <a:r>
              <a:rPr lang="ru-RU" sz="2200" dirty="0" smtClean="0"/>
              <a:t>Речь и альтернативная коммуникация</a:t>
            </a:r>
            <a:endParaRPr lang="ru-RU" sz="2200" dirty="0"/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/>
              <a:t>2. </a:t>
            </a:r>
            <a:r>
              <a:rPr lang="ru-RU" sz="2200" dirty="0" smtClean="0"/>
              <a:t>Математические </a:t>
            </a:r>
            <a:r>
              <a:rPr lang="ru-RU" sz="2200" dirty="0"/>
              <a:t>представления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/>
              <a:t>3. Окружающий природный мир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/>
              <a:t>4. Человек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/>
              <a:t>5. Домоводство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/>
              <a:t>6. Окружающий социальный </a:t>
            </a:r>
            <a:r>
              <a:rPr lang="ru-RU" sz="2200" dirty="0" smtClean="0"/>
              <a:t>мир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 smtClean="0"/>
              <a:t>7. Коррекционные курсы</a:t>
            </a:r>
            <a:endParaRPr lang="ru-RU" sz="22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627784" y="1916832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3564448"/>
            <a:ext cx="4572000" cy="192616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8775" indent="-223838" fontAlgn="t">
              <a:lnSpc>
                <a:spcPct val="90000"/>
              </a:lnSpc>
              <a:buAutoNum type="arabicPeriod"/>
              <a:defRPr/>
            </a:pPr>
            <a:r>
              <a:rPr lang="ru-RU" sz="2200" dirty="0" smtClean="0">
                <a:solidFill>
                  <a:srgbClr val="000000"/>
                </a:solidFill>
              </a:rPr>
              <a:t>Человек</a:t>
            </a:r>
            <a:endParaRPr lang="ru-RU" sz="2200" dirty="0">
              <a:solidFill>
                <a:srgbClr val="000000"/>
              </a:solidFill>
            </a:endParaRPr>
          </a:p>
          <a:p>
            <a:pPr marL="358775" indent="-223838" fontAlgn="t">
              <a:lnSpc>
                <a:spcPct val="90000"/>
              </a:lnSpc>
              <a:buAutoNum type="arabicPeriod"/>
              <a:defRPr/>
            </a:pPr>
            <a:r>
              <a:rPr lang="ru-RU" sz="2200" dirty="0" smtClean="0">
                <a:solidFill>
                  <a:srgbClr val="000000"/>
                </a:solidFill>
              </a:rPr>
              <a:t>Домоводство</a:t>
            </a:r>
            <a:endParaRPr lang="ru-RU" sz="2200" dirty="0">
              <a:solidFill>
                <a:srgbClr val="000000"/>
              </a:solidFill>
            </a:endParaRP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>
                <a:solidFill>
                  <a:srgbClr val="000000"/>
                </a:solidFill>
              </a:rPr>
              <a:t>3</a:t>
            </a:r>
            <a:r>
              <a:rPr lang="ru-RU" sz="2200" dirty="0" smtClean="0">
                <a:solidFill>
                  <a:srgbClr val="000000"/>
                </a:solidFill>
              </a:rPr>
              <a:t>. </a:t>
            </a:r>
            <a:r>
              <a:rPr lang="ru-RU" sz="2200" dirty="0">
                <a:solidFill>
                  <a:srgbClr val="000000"/>
                </a:solidFill>
              </a:rPr>
              <a:t>Музыка и движение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</a:rPr>
              <a:t>4. </a:t>
            </a:r>
            <a:r>
              <a:rPr lang="ru-RU" sz="2200" dirty="0">
                <a:solidFill>
                  <a:srgbClr val="000000"/>
                </a:solidFill>
              </a:rPr>
              <a:t>Изобразительная деятельность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</a:rPr>
              <a:t>5. </a:t>
            </a:r>
            <a:r>
              <a:rPr lang="ru-RU" sz="2200" dirty="0">
                <a:solidFill>
                  <a:srgbClr val="000000"/>
                </a:solidFill>
              </a:rPr>
              <a:t>Адаптивная </a:t>
            </a:r>
            <a:r>
              <a:rPr lang="ru-RU" sz="2200" dirty="0" smtClean="0">
                <a:solidFill>
                  <a:srgbClr val="000000"/>
                </a:solidFill>
              </a:rPr>
              <a:t>физкультура</a:t>
            </a:r>
          </a:p>
          <a:p>
            <a:pPr marL="136518" indent="0" fontAlgn="t">
              <a:lnSpc>
                <a:spcPct val="90000"/>
              </a:lnSpc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</a:rPr>
              <a:t>6. Коррекционные курсы</a:t>
            </a:r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5733256"/>
            <a:ext cx="2904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Коррекционные курсы</a:t>
            </a:r>
            <a:endParaRPr lang="ru-RU" sz="2200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2627784" y="4149080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627784" y="5805264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86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1" grpId="0" animBg="1"/>
      <p:bldP spid="9" grpId="0" animBg="1"/>
      <p:bldP spid="7" grpId="0" animBg="1"/>
      <p:bldP spid="4" grpId="0" animBg="1"/>
      <p:bldP spid="5" grpId="0"/>
      <p:bldP spid="6" grpId="0" animBg="1"/>
      <p:bldP spid="8" grpId="0"/>
      <p:bldP spid="10" grpId="0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800000"/>
                </a:solidFill>
              </a:rPr>
              <a:t>Схема возможного распределения детей 2-х классов</a:t>
            </a:r>
            <a:endParaRPr lang="ru-RU" dirty="0">
              <a:solidFill>
                <a:srgbClr val="8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54996576"/>
              </p:ext>
            </p:extLst>
          </p:nvPr>
        </p:nvGraphicFramePr>
        <p:xfrm>
          <a:off x="107504" y="1196752"/>
          <a:ext cx="903649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500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 rot="20634974">
            <a:off x="357158" y="274638"/>
            <a:ext cx="3214710" cy="243998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Спасибо </a:t>
            </a:r>
            <a:br>
              <a:rPr lang="ru-RU" b="1" i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</a:br>
            <a:r>
              <a:rPr lang="ru-RU" b="1" i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за</a:t>
            </a:r>
            <a:br>
              <a:rPr lang="ru-RU" b="1" i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</a:br>
            <a:r>
              <a:rPr lang="ru-RU" b="1" i="1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 внимание!</a:t>
            </a:r>
            <a:endParaRPr lang="ru-RU" b="1" i="1" dirty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pic>
        <p:nvPicPr>
          <p:cNvPr id="92162" name="Picture 2" descr="C:\Users\O G V\Pictures\images[8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14623">
            <a:off x="6570964" y="4103892"/>
            <a:ext cx="2028825" cy="225742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92163" name="Picture 3" descr="C:\Users\O G V\Documents\Галя\Гал.док\мои фотки\всякая всячина\школа 45\СКАЗКИ\DSC000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73988">
            <a:off x="4013215" y="1992431"/>
            <a:ext cx="2068504" cy="275816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92164" name="Picture 4" descr="C:\Users\O G V\Documents\Галя\Гал.док\мои фотки\всякая всячина\школа 45\СКАЗКИ\DSC000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24825">
            <a:off x="6221644" y="417692"/>
            <a:ext cx="2143013" cy="285752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92165" name="Picture 5" descr="C:\Users\O G V\Documents\Галя\Гал.док\мои фотки\всякая всячина\школа 45\СКАЗКИ\DSC0009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33790">
            <a:off x="770893" y="4071491"/>
            <a:ext cx="2928958" cy="219658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762000" y="1219200"/>
            <a:ext cx="7924800" cy="480060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00200" y="2286000"/>
            <a:ext cx="64722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Ребёнок с умственной отсталостью,  начавший обучение с 1 сентября 2016, года обучается на основе  ФГОС образования обучающихся с УО (интеллектуальными нарушениями).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591116278"/>
              </p:ext>
            </p:extLst>
          </p:nvPr>
        </p:nvGraphicFramePr>
        <p:xfrm>
          <a:off x="827584" y="548680"/>
          <a:ext cx="7200800" cy="5832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0"/>
                <a:gridCol w="3600400"/>
              </a:tblGrid>
              <a:tr h="1193541">
                <a:tc gridSpan="2"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b="1" dirty="0" smtClean="0"/>
                        <a:t>ФГОС образования обучающихся с умственной отсталостью (нарушениями интеллекта)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629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Вариант 1 </a:t>
                      </a:r>
                    </a:p>
                    <a:p>
                      <a:pPr algn="ctr"/>
                      <a:r>
                        <a:rPr lang="ru-RU" b="1" dirty="0" smtClean="0"/>
                        <a:t>(нецензовое образование)</a:t>
                      </a:r>
                      <a:endParaRPr lang="ru-RU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Вариант 2 </a:t>
                      </a:r>
                    </a:p>
                    <a:p>
                      <a:pPr algn="ctr"/>
                      <a:r>
                        <a:rPr lang="ru-RU" b="1" dirty="0" smtClean="0"/>
                        <a:t>(нецензовое образование)</a:t>
                      </a:r>
                      <a:endParaRPr lang="ru-RU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81281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Ориентирован на учащихся с легкой степенью умственной отсталости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Реализуется в классах предельной наполняемостью 12 человек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Ориентирован на учащихся с умеренной, тяжёлой, глубокой умственной отсталостью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Реализуется</a:t>
                      </a:r>
                      <a:r>
                        <a:rPr lang="ru-RU" b="1" baseline="0" dirty="0" smtClean="0"/>
                        <a:t> в классах предельной наполняемостью 5 человек </a:t>
                      </a:r>
                    </a:p>
                    <a:p>
                      <a:pPr algn="ctr"/>
                      <a:endParaRPr lang="ru-RU" b="1" baseline="0" dirty="0" smtClean="0"/>
                    </a:p>
                    <a:p>
                      <a:pPr algn="ctr"/>
                      <a:r>
                        <a:rPr lang="ru-RU" b="1" baseline="0" dirty="0" smtClean="0"/>
                        <a:t>Является основой для разработки СИПР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058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800000"/>
                </a:solidFill>
              </a:rPr>
              <a:t>ФГОС п.2.3.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32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200" dirty="0" smtClean="0"/>
              <a:t>«Для </a:t>
            </a:r>
            <a:r>
              <a:rPr lang="ru-RU" sz="3200" dirty="0"/>
              <a:t>обучающихся </a:t>
            </a:r>
            <a:r>
              <a:rPr lang="ru-RU" sz="3200" u="sng" dirty="0"/>
              <a:t>с умеренной, тяжелой или глубокой умственной отсталостью, с тяжелыми и множественными нарушениями развития </a:t>
            </a:r>
            <a:r>
              <a:rPr lang="ru-RU" sz="3200" dirty="0"/>
              <a:t>на основе требований Стандарта и АООП </a:t>
            </a:r>
            <a:r>
              <a:rPr lang="ru-RU" sz="3200" b="1" dirty="0"/>
              <a:t>организация разрабатывает специальную индивидуальную программу развития </a:t>
            </a:r>
            <a:r>
              <a:rPr lang="ru-RU" sz="3200" dirty="0"/>
              <a:t>(далее ― СИПР), учитывающую специфические образовательные потребности </a:t>
            </a:r>
            <a:r>
              <a:rPr lang="ru-RU" sz="3200" dirty="0" smtClean="0"/>
              <a:t>обучающихся».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78895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ООП  для всех </a:t>
            </a:r>
            <a:r>
              <a:rPr lang="ru-RU" dirty="0" smtClean="0"/>
              <a:t>умственно отсталых  </a:t>
            </a:r>
            <a:r>
              <a:rPr lang="ru-RU" dirty="0"/>
              <a:t>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раннее </a:t>
            </a:r>
            <a:r>
              <a:rPr lang="ru-RU" dirty="0"/>
              <a:t>получение спец. помощи средствами образования</a:t>
            </a:r>
          </a:p>
          <a:p>
            <a:pPr lvl="0"/>
            <a:r>
              <a:rPr lang="ru-RU" dirty="0" smtClean="0"/>
              <a:t>непрерывность </a:t>
            </a:r>
            <a:r>
              <a:rPr lang="ru-RU" dirty="0"/>
              <a:t>коррекционно-развивающего процесса</a:t>
            </a:r>
          </a:p>
          <a:p>
            <a:pPr lvl="0"/>
            <a:r>
              <a:rPr lang="ru-RU" dirty="0" smtClean="0"/>
              <a:t>доступность </a:t>
            </a:r>
            <a:r>
              <a:rPr lang="ru-RU" dirty="0"/>
              <a:t>содержания образования</a:t>
            </a:r>
          </a:p>
          <a:p>
            <a:pPr lvl="0"/>
            <a:r>
              <a:rPr lang="ru-RU" dirty="0" smtClean="0"/>
              <a:t>удлинение </a:t>
            </a:r>
            <a:r>
              <a:rPr lang="ru-RU" dirty="0"/>
              <a:t>сроков получения образования</a:t>
            </a:r>
          </a:p>
          <a:p>
            <a:pPr lvl="0"/>
            <a:r>
              <a:rPr lang="ru-RU" dirty="0"/>
              <a:t> </a:t>
            </a:r>
            <a:r>
              <a:rPr lang="ru-RU" dirty="0" smtClean="0"/>
              <a:t>специальное </a:t>
            </a:r>
            <a:r>
              <a:rPr lang="ru-RU" dirty="0"/>
              <a:t>обучение переносу знаний</a:t>
            </a:r>
          </a:p>
          <a:p>
            <a:pPr lvl="0"/>
            <a:r>
              <a:rPr lang="ru-RU" dirty="0" smtClean="0"/>
              <a:t>использование </a:t>
            </a:r>
            <a:r>
              <a:rPr lang="ru-RU" dirty="0"/>
              <a:t>позитивных средств стимуляции деятельности </a:t>
            </a:r>
          </a:p>
          <a:p>
            <a:pPr lvl="0"/>
            <a:r>
              <a:rPr lang="ru-RU" dirty="0"/>
              <a:t> </a:t>
            </a:r>
            <a:r>
              <a:rPr lang="ru-RU" dirty="0" smtClean="0"/>
              <a:t>развитие </a:t>
            </a:r>
            <a:r>
              <a:rPr lang="ru-RU" dirty="0"/>
              <a:t>мотивации и интереса</a:t>
            </a:r>
          </a:p>
          <a:p>
            <a:pPr lvl="0"/>
            <a:r>
              <a:rPr lang="ru-RU" dirty="0" smtClean="0"/>
              <a:t>стимуляция </a:t>
            </a:r>
            <a:r>
              <a:rPr lang="ru-RU" dirty="0"/>
              <a:t>познавательной активности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ООП для обучающихся с умеренной, тяжёлой и глубокой УО, ТМНР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существенное изменение содержания образования </a:t>
            </a:r>
          </a:p>
          <a:p>
            <a:pPr lvl="0"/>
            <a:r>
              <a:rPr lang="ru-RU" dirty="0"/>
              <a:t>использование специфических методов и средств обучения (пошаговое обучение)</a:t>
            </a:r>
          </a:p>
          <a:p>
            <a:pPr lvl="0"/>
            <a:r>
              <a:rPr lang="ru-RU" dirty="0"/>
              <a:t>обязательная индивидуализация обучения</a:t>
            </a:r>
          </a:p>
          <a:p>
            <a:pPr lvl="0"/>
            <a:r>
              <a:rPr lang="ru-RU" dirty="0"/>
              <a:t>формирование элементарных, доступных ребёнку, социально-бытовых навыков и самообслуживания</a:t>
            </a:r>
          </a:p>
          <a:p>
            <a:pPr lvl="0"/>
            <a:r>
              <a:rPr lang="ru-RU" dirty="0"/>
              <a:t>обеспечение присмотра и ухода</a:t>
            </a:r>
          </a:p>
          <a:p>
            <a:pPr lvl="0"/>
            <a:r>
              <a:rPr lang="ru-RU" dirty="0"/>
              <a:t>дозированное расширение образовательного пространства</a:t>
            </a:r>
          </a:p>
          <a:p>
            <a:pPr lvl="0"/>
            <a:r>
              <a:rPr lang="ru-RU" dirty="0"/>
              <a:t>обучение в разновозрастных классах</a:t>
            </a:r>
          </a:p>
          <a:p>
            <a:r>
              <a:rPr lang="ru-RU" dirty="0"/>
              <a:t>взаимодействие специалистов с семьёй ребёнка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507288" cy="1143000"/>
          </a:xfrm>
        </p:spPr>
        <p:txBody>
          <a:bodyPr>
            <a:normAutofit fontScale="90000"/>
          </a:bodyPr>
          <a:lstStyle/>
          <a:p>
            <a:pPr marL="137160"/>
            <a:r>
              <a:rPr lang="ru-RU" sz="4400" dirty="0">
                <a:solidFill>
                  <a:srgbClr val="800000"/>
                </a:solidFill>
              </a:rPr>
              <a:t>Специальная индивидуальная </a:t>
            </a:r>
            <a:br>
              <a:rPr lang="ru-RU" sz="4400" dirty="0">
                <a:solidFill>
                  <a:srgbClr val="800000"/>
                </a:solidFill>
              </a:rPr>
            </a:br>
            <a:r>
              <a:rPr lang="ru-RU" sz="4400" dirty="0">
                <a:solidFill>
                  <a:srgbClr val="800000"/>
                </a:solidFill>
              </a:rPr>
              <a:t>программа развития (СИПР</a:t>
            </a:r>
            <a:r>
              <a:rPr lang="ru-RU" sz="4400" dirty="0" smtClean="0">
                <a:solidFill>
                  <a:srgbClr val="800000"/>
                </a:solidFill>
              </a:rPr>
              <a:t>)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6829" y="1428736"/>
            <a:ext cx="8365699" cy="50006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ü"/>
            </a:pPr>
            <a:r>
              <a:rPr lang="ru-RU" sz="2800" dirty="0" smtClean="0"/>
              <a:t>имеет структуру (в соответствии с п.2.9.1. ФГОС), отличную от структуры АООП;</a:t>
            </a:r>
          </a:p>
          <a:p>
            <a:pPr>
              <a:buFont typeface="Wingdings" charset="2"/>
              <a:buChar char="ü"/>
            </a:pPr>
            <a:r>
              <a:rPr lang="ru-RU" sz="2800" dirty="0" smtClean="0"/>
              <a:t>содержание основывается на АООП, но лишь в доступном для конкретного ребенка объёме, с учетом его индивидуальных </a:t>
            </a:r>
            <a:r>
              <a:rPr lang="ru-RU" sz="2800" dirty="0"/>
              <a:t>возможностей и особых образовательных потребностей</a:t>
            </a:r>
            <a:r>
              <a:rPr lang="ru-RU" sz="2800" dirty="0" smtClean="0"/>
              <a:t>;</a:t>
            </a:r>
          </a:p>
          <a:p>
            <a:pPr>
              <a:buFont typeface="Wingdings" charset="2"/>
              <a:buChar char="ü"/>
            </a:pPr>
            <a:r>
              <a:rPr lang="ru-RU" sz="2800" dirty="0" smtClean="0"/>
              <a:t>разрабатывается </a:t>
            </a:r>
            <a:r>
              <a:rPr lang="ru-RU" sz="2800" dirty="0"/>
              <a:t>на учебный </a:t>
            </a:r>
            <a:r>
              <a:rPr lang="ru-RU" sz="2800" dirty="0" smtClean="0"/>
              <a:t>год экспертной группой, включающей специалистов, работающих с ребенком, и родителей обучающегося;</a:t>
            </a:r>
          </a:p>
          <a:p>
            <a:pPr>
              <a:buFont typeface="Wingdings" charset="2"/>
              <a:buChar char="ü"/>
            </a:pPr>
            <a:r>
              <a:rPr lang="ru-RU" sz="2800" dirty="0"/>
              <a:t>у</a:t>
            </a:r>
            <a:r>
              <a:rPr lang="ru-RU" sz="2800" dirty="0" smtClean="0"/>
              <a:t>тверждается директором на основе решения коллегиального органа (педагогического совета) образовательной организации;</a:t>
            </a:r>
            <a:endParaRPr lang="ru-RU" sz="2800" dirty="0"/>
          </a:p>
          <a:p>
            <a:pPr>
              <a:buFont typeface="Wingdings" charset="2"/>
              <a:buChar char="ü"/>
            </a:pPr>
            <a:r>
              <a:rPr lang="ru-RU" sz="2800" dirty="0" smtClean="0"/>
              <a:t>рассчитана </a:t>
            </a:r>
            <a:r>
              <a:rPr lang="ru-RU" sz="2800" dirty="0"/>
              <a:t>на взаимодействие семьи и специалистов в процессе обучения и воспитания </a:t>
            </a:r>
            <a:r>
              <a:rPr lang="ru-RU" sz="2800" dirty="0" smtClean="0"/>
              <a:t>ребенка.</a:t>
            </a:r>
            <a:endParaRPr lang="ru-RU" sz="2800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7149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-180528" y="44624"/>
            <a:ext cx="9577064" cy="93610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800000"/>
                </a:solidFill>
              </a:rPr>
              <a:t>Согласно п. </a:t>
            </a:r>
            <a:r>
              <a:rPr lang="ru-RU" sz="3200" dirty="0">
                <a:solidFill>
                  <a:srgbClr val="800000"/>
                </a:solidFill>
              </a:rPr>
              <a:t>2.9.1 </a:t>
            </a:r>
            <a:r>
              <a:rPr lang="ru-RU" sz="3200" dirty="0" smtClean="0">
                <a:solidFill>
                  <a:srgbClr val="800000"/>
                </a:solidFill>
              </a:rPr>
              <a:t>приложения ФГОС </a:t>
            </a:r>
            <a:br>
              <a:rPr lang="ru-RU" sz="3200" dirty="0" smtClean="0">
                <a:solidFill>
                  <a:srgbClr val="800000"/>
                </a:solidFill>
              </a:rPr>
            </a:br>
            <a:r>
              <a:rPr lang="ru-RU" sz="3200" dirty="0" smtClean="0">
                <a:solidFill>
                  <a:srgbClr val="800000"/>
                </a:solidFill>
              </a:rPr>
              <a:t>структура СИПР включает: </a:t>
            </a:r>
            <a:endParaRPr lang="ru-RU" sz="3200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8134" y="1000108"/>
            <a:ext cx="7681518" cy="5857892"/>
          </a:xfrm>
        </p:spPr>
        <p:txBody>
          <a:bodyPr>
            <a:normAutofit fontScale="70000" lnSpcReduction="20000"/>
          </a:bodyPr>
          <a:lstStyle/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общие сведения о ребёнке;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характеристику, включающую </a:t>
            </a:r>
            <a:r>
              <a:rPr lang="ru-RU" b="1" dirty="0"/>
              <a:t>оценку развития </a:t>
            </a:r>
            <a:r>
              <a:rPr lang="ru-RU" dirty="0"/>
              <a:t>обучающегося на момент составления программы и определяющую приоритетные направления воспитания и обучения ребёнка;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b="1" dirty="0"/>
              <a:t>индивидуальный</a:t>
            </a:r>
            <a:r>
              <a:rPr lang="ru-RU" dirty="0"/>
              <a:t> учебный план;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содержание образования в условиях </a:t>
            </a:r>
            <a:r>
              <a:rPr lang="ru-RU" b="1" dirty="0"/>
              <a:t>организации и семьи</a:t>
            </a:r>
            <a:r>
              <a:rPr lang="ru-RU" dirty="0"/>
              <a:t>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условия реализации потребности </a:t>
            </a:r>
            <a:r>
              <a:rPr lang="ru-RU" b="1" dirty="0"/>
              <a:t>в уходе и присмотре</a:t>
            </a:r>
            <a:r>
              <a:rPr lang="ru-RU" dirty="0"/>
              <a:t>; </a:t>
            </a:r>
            <a:endParaRPr lang="ru-RU" dirty="0" smtClean="0"/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 smtClean="0"/>
              <a:t>перечень </a:t>
            </a:r>
            <a:r>
              <a:rPr lang="ru-RU" b="1" dirty="0"/>
              <a:t>специалистов</a:t>
            </a:r>
            <a:r>
              <a:rPr lang="ru-RU" dirty="0"/>
              <a:t>, участвующих в разработке и реализации СИПР;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перечень возможных задач, мероприятий и форм </a:t>
            </a:r>
            <a:r>
              <a:rPr lang="ru-RU" b="1" dirty="0"/>
              <a:t>сотрудничества организации и семьи </a:t>
            </a:r>
            <a:r>
              <a:rPr lang="ru-RU" dirty="0"/>
              <a:t>обучающегося;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перечень необходимых </a:t>
            </a:r>
            <a:r>
              <a:rPr lang="ru-RU" b="1" dirty="0"/>
              <a:t>технических средств </a:t>
            </a:r>
            <a:r>
              <a:rPr lang="ru-RU" b="1" dirty="0" smtClean="0"/>
              <a:t>и дидактических </a:t>
            </a:r>
            <a:r>
              <a:rPr lang="ru-RU" b="1" dirty="0"/>
              <a:t>материалов</a:t>
            </a:r>
            <a:r>
              <a:rPr lang="ru-RU" dirty="0"/>
              <a:t>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средства </a:t>
            </a:r>
            <a:r>
              <a:rPr lang="ru-RU" b="1" dirty="0"/>
              <a:t>мониторинга и оценки </a:t>
            </a:r>
            <a:r>
              <a:rPr lang="ru-RU" dirty="0"/>
              <a:t>динамики обучения.</a:t>
            </a:r>
          </a:p>
          <a:p>
            <a:pPr marL="13716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78330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936104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rgbClr val="0000FF"/>
                </a:solidFill>
              </a:rPr>
              <a:t>В состав экспертной группы входят специалисты, участвующие в разработке и реализации СИПР</a:t>
            </a:r>
            <a:endParaRPr lang="ru-RU" sz="2400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00174"/>
            <a:ext cx="8517632" cy="4714908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endParaRPr lang="ru-RU" sz="3200" i="1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3200" dirty="0" smtClean="0"/>
              <a:t>учителя </a:t>
            </a:r>
            <a:r>
              <a:rPr lang="ru-RU" sz="3200" dirty="0"/>
              <a:t>класса, </a:t>
            </a:r>
            <a:endParaRPr lang="ru-RU" sz="3200" dirty="0" smtClean="0"/>
          </a:p>
          <a:p>
            <a:pPr>
              <a:buFont typeface="Wingdings" charset="2"/>
              <a:buChar char="ü"/>
            </a:pPr>
            <a:r>
              <a:rPr lang="ru-RU" sz="3200" dirty="0"/>
              <a:t>у</a:t>
            </a:r>
            <a:r>
              <a:rPr lang="ru-RU" sz="3200" dirty="0" smtClean="0"/>
              <a:t>читель-дефектолог,</a:t>
            </a:r>
          </a:p>
          <a:p>
            <a:pPr>
              <a:buFont typeface="Wingdings" charset="2"/>
              <a:buChar char="ü"/>
            </a:pPr>
            <a:r>
              <a:rPr lang="ru-RU" sz="3200" dirty="0"/>
              <a:t>у</a:t>
            </a:r>
            <a:r>
              <a:rPr lang="ru-RU" sz="3200" dirty="0" smtClean="0"/>
              <a:t>читель-логопед</a:t>
            </a:r>
            <a:r>
              <a:rPr lang="ru-RU" sz="3200" dirty="0"/>
              <a:t>, </a:t>
            </a:r>
            <a:endParaRPr lang="ru-RU" sz="3200" dirty="0" smtClean="0"/>
          </a:p>
          <a:p>
            <a:pPr>
              <a:buFont typeface="Wingdings" charset="2"/>
              <a:buChar char="ü"/>
            </a:pPr>
            <a:r>
              <a:rPr lang="ru-RU" sz="3200" dirty="0" smtClean="0"/>
              <a:t>учитель </a:t>
            </a:r>
            <a:r>
              <a:rPr lang="ru-RU" sz="3200" dirty="0"/>
              <a:t>физкультуры, </a:t>
            </a:r>
            <a:endParaRPr lang="ru-RU" sz="3200" dirty="0" smtClean="0"/>
          </a:p>
          <a:p>
            <a:pPr>
              <a:buFont typeface="Wingdings" charset="2"/>
              <a:buChar char="ü"/>
            </a:pPr>
            <a:r>
              <a:rPr lang="ru-RU" sz="3200" dirty="0" smtClean="0"/>
              <a:t>учитель </a:t>
            </a:r>
            <a:r>
              <a:rPr lang="ru-RU" sz="3200" dirty="0"/>
              <a:t>музыки, </a:t>
            </a:r>
            <a:endParaRPr lang="ru-RU" sz="3200" dirty="0" smtClean="0"/>
          </a:p>
          <a:p>
            <a:pPr>
              <a:buFont typeface="Wingdings" charset="2"/>
              <a:buChar char="ü"/>
            </a:pPr>
            <a:r>
              <a:rPr lang="ru-RU" sz="3200" dirty="0" smtClean="0"/>
              <a:t>воспитатель / ассистент / </a:t>
            </a:r>
            <a:r>
              <a:rPr lang="ru-RU" sz="3200" dirty="0" err="1" smtClean="0"/>
              <a:t>тьютор</a:t>
            </a:r>
            <a:r>
              <a:rPr lang="ru-RU" sz="3200" dirty="0" smtClean="0"/>
              <a:t>, </a:t>
            </a:r>
          </a:p>
          <a:p>
            <a:pPr>
              <a:buFont typeface="Wingdings" charset="2"/>
              <a:buChar char="ü"/>
            </a:pPr>
            <a:r>
              <a:rPr lang="ru-RU" sz="3200" dirty="0"/>
              <a:t>п</a:t>
            </a:r>
            <a:r>
              <a:rPr lang="ru-RU" sz="3200" dirty="0" smtClean="0"/>
              <a:t>едагог-психолог,</a:t>
            </a:r>
          </a:p>
          <a:p>
            <a:pPr>
              <a:buFont typeface="Wingdings" charset="2"/>
              <a:buChar char="ü"/>
            </a:pPr>
            <a:r>
              <a:rPr lang="ru-RU" sz="3200" dirty="0" smtClean="0"/>
              <a:t>другие специалисты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2716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13667</TotalTime>
  <Words>690</Words>
  <Application>Microsoft Office PowerPoint</Application>
  <PresentationFormat>Экран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Специальная индивидуальная программа развития как инструмент обучения ребёнка с умеренной   (тяжёлой, глубокой) умственной отсталостью</vt:lpstr>
      <vt:lpstr>Слайд 2</vt:lpstr>
      <vt:lpstr>Слайд 3</vt:lpstr>
      <vt:lpstr>ФГОС п.2.3.</vt:lpstr>
      <vt:lpstr>ООП  для всех умственно отсталых  детей</vt:lpstr>
      <vt:lpstr>ООП для обучающихся с умеренной, тяжёлой и глубокой УО, ТМНР</vt:lpstr>
      <vt:lpstr>Специальная индивидуальная  программа развития (СИПР)</vt:lpstr>
      <vt:lpstr>Согласно п. 2.9.1 приложения ФГОС  структура СИПР включает: </vt:lpstr>
      <vt:lpstr>В состав экспертной группы входят специалисты, участвующие в разработке и реализации СИПР</vt:lpstr>
      <vt:lpstr>Создание классов обучающихся</vt:lpstr>
      <vt:lpstr>Типологические особенности</vt:lpstr>
      <vt:lpstr>Формирование группы обучающихся</vt:lpstr>
      <vt:lpstr>Схема возможного распределения детей 2-х классов</vt:lpstr>
      <vt:lpstr>Спасибо  за  внимание!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Организационные и содержательные аспекты  сопровождаемого (поддерживаемого) проживания</dc:title>
  <dc:creator>HP</dc:creator>
  <cp:lastModifiedBy>Учитель</cp:lastModifiedBy>
  <cp:revision>889</cp:revision>
  <dcterms:created xsi:type="dcterms:W3CDTF">2011-10-04T03:30:39Z</dcterms:created>
  <dcterms:modified xsi:type="dcterms:W3CDTF">2017-12-20T07:58:11Z</dcterms:modified>
</cp:coreProperties>
</file>