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4" r:id="rId2"/>
    <p:sldId id="273" r:id="rId3"/>
    <p:sldId id="276" r:id="rId4"/>
    <p:sldId id="278" r:id="rId5"/>
    <p:sldId id="27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53CEADA-6F3A-4B58-8109-49654AC93856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F234792-1DF3-406A-B467-858A494B6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502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 userDrawn="1"/>
        </p:nvSpPr>
        <p:spPr>
          <a:xfrm>
            <a:off x="2519363" y="6264275"/>
            <a:ext cx="410527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12–14 декабря 2017 года</a:t>
            </a:r>
            <a:br>
              <a:rPr lang="ru-RU" sz="1600" dirty="0">
                <a:latin typeface="+mn-lt"/>
                <a:cs typeface="+mn-cs"/>
              </a:rPr>
            </a:br>
            <a:r>
              <a:rPr lang="ru-RU" sz="1600" dirty="0">
                <a:latin typeface="+mn-lt"/>
                <a:cs typeface="+mn-cs"/>
              </a:rPr>
              <a:t>Ярославль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8CF82-6F5F-407E-8337-CDE0F63A3AFA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E3A6-4E20-40E1-A50B-05BFA042E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5A11E-7B43-42C8-A32E-3CEA57CFEFD4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36056-F629-4A2F-9D7B-E95E890F41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69A94-0F65-4416-8457-6F38E19DAB98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29683-E71A-4E30-B3F1-4365A0D6BA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 userDrawn="1"/>
        </p:nvSpPr>
        <p:spPr>
          <a:xfrm>
            <a:off x="14288" y="1497013"/>
            <a:ext cx="635793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+mn-lt"/>
                <a:cs typeface="+mn-cs"/>
              </a:rPr>
              <a:t>Межрегиональная научно-практическая конференция</a:t>
            </a:r>
            <a:br>
              <a:rPr lang="ru-RU" b="1" i="1" dirty="0">
                <a:latin typeface="+mn-lt"/>
                <a:cs typeface="+mn-cs"/>
              </a:rPr>
            </a:br>
            <a:r>
              <a:rPr lang="ru-RU" b="1" i="1" dirty="0">
                <a:latin typeface="+mn-lt"/>
                <a:cs typeface="+mn-cs"/>
              </a:rPr>
              <a:t>«Актуальные вопросы развития образования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+mn-lt"/>
                <a:cs typeface="+mn-cs"/>
              </a:rPr>
              <a:t>в Ярославской области: итоги 2017 года»</a:t>
            </a:r>
            <a:endParaRPr lang="ru-RU" b="1" dirty="0">
              <a:latin typeface="+mn-lt"/>
              <a:cs typeface="+mn-cs"/>
            </a:endParaRPr>
          </a:p>
        </p:txBody>
      </p:sp>
      <p:sp>
        <p:nvSpPr>
          <p:cNvPr id="6" name="TextBox 8"/>
          <p:cNvSpPr txBox="1"/>
          <p:nvPr userDrawn="1"/>
        </p:nvSpPr>
        <p:spPr>
          <a:xfrm>
            <a:off x="2519363" y="6264275"/>
            <a:ext cx="410527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12–14 декабря 2017 года</a:t>
            </a:r>
            <a:br>
              <a:rPr lang="ru-RU" sz="1600" dirty="0">
                <a:latin typeface="+mn-lt"/>
                <a:cs typeface="+mn-cs"/>
              </a:rPr>
            </a:br>
            <a:r>
              <a:rPr lang="ru-RU" sz="1600" dirty="0">
                <a:latin typeface="+mn-lt"/>
                <a:cs typeface="+mn-cs"/>
              </a:rPr>
              <a:t>Ярославль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B0EC6-79E8-43E1-9A74-93E301962723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5843D-8B2C-4075-ACF4-876713A73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AD146-A4A2-41E9-8C88-8496939C6A93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D0951-E7DF-4BE2-9D87-98B14E6DA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0694B-3FE9-4BE6-917A-0EC83F81A843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F4162-C046-4EF7-84CC-433DA19A0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64BBF-6184-48E2-900F-6EA582A0251D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1D733-7328-428B-84D0-872CA354B9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BBB43-ECAF-4147-A573-7C9A01E62F1E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04601-876B-4340-BE89-8FBDBB3F3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CFB2C-A4B8-436E-AD58-04850A1DDA06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64F4F-AAEC-4FD0-A7A2-771B38BB5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DACCF-3629-44F6-8FAA-0B2A7DB69FF9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5395F-8146-4834-A20C-483E41B9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CC616-548B-4A4F-9043-153096EE3990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09F4F-3CD1-4FDE-B7F6-291827AAD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FDA60F-6ECD-40B3-A6EB-AF96C666F8A1}" type="datetimeFigureOut">
              <a:rPr lang="ru-RU"/>
              <a:pPr>
                <a:defRPr/>
              </a:pPr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A197C3-28F5-488D-8190-E90E623C7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363" y="6264275"/>
            <a:ext cx="410527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12–14 декабря 2017 года</a:t>
            </a:r>
            <a:br>
              <a:rPr lang="ru-RU" sz="1600" dirty="0">
                <a:latin typeface="+mn-lt"/>
                <a:cs typeface="+mn-cs"/>
              </a:rPr>
            </a:br>
            <a:r>
              <a:rPr lang="ru-RU" sz="1600" dirty="0">
                <a:latin typeface="+mn-lt"/>
                <a:cs typeface="+mn-cs"/>
              </a:rPr>
              <a:t>Ярославль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852936"/>
            <a:ext cx="7463160" cy="14700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sz="2800" b="1" dirty="0"/>
              <a:t>Лига школьных спортивных клубов </a:t>
            </a:r>
            <a:r>
              <a:rPr lang="ru-RU" sz="2800" b="1" dirty="0" err="1"/>
              <a:t>Ярославии</a:t>
            </a:r>
            <a:r>
              <a:rPr lang="ru-RU" sz="2800" b="1" dirty="0"/>
              <a:t>: первый опыт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»</a:t>
            </a:r>
            <a:b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 smtClean="0"/>
              <a:t>(круглый стол)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797152"/>
            <a:ext cx="6400800" cy="108074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Модераторы:</a:t>
            </a:r>
          </a:p>
          <a:p>
            <a:r>
              <a:rPr lang="ru-RU" sz="2400" dirty="0">
                <a:solidFill>
                  <a:schemeClr val="tx1"/>
                </a:solidFill>
              </a:rPr>
              <a:t>Л.В. Шорохова, Ю.И. Корсун 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4288" y="1497013"/>
            <a:ext cx="63579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dirty="0">
                <a:latin typeface="Calibri" pitchFamily="34" charset="0"/>
              </a:rPr>
              <a:t>Межрегиональная научно-практическая конференция</a:t>
            </a:r>
            <a:br>
              <a:rPr lang="ru-RU" b="1" i="1" dirty="0">
                <a:latin typeface="Calibri" pitchFamily="34" charset="0"/>
              </a:rPr>
            </a:br>
            <a:r>
              <a:rPr lang="ru-RU" b="1" i="1" dirty="0">
                <a:latin typeface="Calibri" pitchFamily="34" charset="0"/>
              </a:rPr>
              <a:t>«Актуальные вопросы развития образования </a:t>
            </a:r>
          </a:p>
          <a:p>
            <a:pPr algn="ctr"/>
            <a:r>
              <a:rPr lang="ru-RU" b="1" i="1" dirty="0">
                <a:latin typeface="Calibri" pitchFamily="34" charset="0"/>
              </a:rPr>
              <a:t>в Ярославской области: итоги 2017 года»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938"/>
            <a:ext cx="8578850" cy="36337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Приняли участие: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/>
              <a:t>34 </a:t>
            </a:r>
            <a:r>
              <a:rPr lang="ru-RU" dirty="0" smtClean="0"/>
              <a:t>человек</a:t>
            </a:r>
            <a:r>
              <a:rPr lang="ru-RU" dirty="0"/>
              <a:t>а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Выступили с сообщениями:</a:t>
            </a:r>
            <a:endParaRPr lang="ru-RU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dirty="0"/>
              <a:t>8</a:t>
            </a:r>
            <a:r>
              <a:rPr lang="ru-RU" dirty="0" smtClean="0"/>
              <a:t> человек</a:t>
            </a:r>
            <a:endParaRPr lang="ru-RU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2519363" y="6264275"/>
            <a:ext cx="41052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Calibri" pitchFamily="34" charset="0"/>
              </a:rPr>
              <a:t>12–14 декабря 2017 года</a:t>
            </a:r>
            <a:br>
              <a:rPr lang="ru-RU" sz="1600">
                <a:latin typeface="Calibri" pitchFamily="34" charset="0"/>
              </a:rPr>
            </a:br>
            <a:r>
              <a:rPr lang="ru-RU" sz="1600">
                <a:latin typeface="Calibri" pitchFamily="34" charset="0"/>
              </a:rPr>
              <a:t>Ярославль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513"/>
            <a:ext cx="6624638" cy="147002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sz="2800" b="1" dirty="0"/>
              <a:t>Лига школьных спортивных клубов </a:t>
            </a:r>
            <a:r>
              <a:rPr lang="ru-RU" sz="2800" b="1" dirty="0" err="1"/>
              <a:t>Ярославии</a:t>
            </a:r>
            <a:r>
              <a:rPr lang="ru-RU" sz="2800" b="1" dirty="0"/>
              <a:t>: первый опыт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»</a:t>
            </a: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/>
              <a:t>(круглый стол)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60" y="2869047"/>
            <a:ext cx="8578850" cy="41044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900" dirty="0" smtClean="0"/>
              <a:t>Обсуждали вопросы:</a:t>
            </a:r>
          </a:p>
          <a:p>
            <a:r>
              <a:rPr lang="ru-RU" sz="3800" dirty="0" smtClean="0"/>
              <a:t>Региональный </a:t>
            </a:r>
            <a:r>
              <a:rPr lang="ru-RU" sz="3800" dirty="0"/>
              <a:t>конкурс </a:t>
            </a:r>
            <a:r>
              <a:rPr lang="ru-RU" sz="3800" dirty="0" smtClean="0"/>
              <a:t>ШСК Ярославской </a:t>
            </a:r>
            <a:r>
              <a:rPr lang="ru-RU" sz="3800" dirty="0"/>
              <a:t>области: первые итоги и дальнейшие </a:t>
            </a:r>
            <a:r>
              <a:rPr lang="ru-RU" sz="3800" dirty="0" smtClean="0"/>
              <a:t>перспективы</a:t>
            </a:r>
            <a:endParaRPr lang="en-US" sz="3800" dirty="0" smtClean="0"/>
          </a:p>
          <a:p>
            <a:r>
              <a:rPr lang="ru-RU" sz="3800" dirty="0" smtClean="0"/>
              <a:t>Вовлечение </a:t>
            </a:r>
            <a:r>
              <a:rPr lang="ru-RU" sz="3800" dirty="0"/>
              <a:t>обучающихся в систематические занятия физической культурой и спортом, формирование у них мотивации и устойчивого интереса к укреплению </a:t>
            </a:r>
            <a:r>
              <a:rPr lang="ru-RU" sz="3800" dirty="0" smtClean="0"/>
              <a:t>здоровья</a:t>
            </a:r>
            <a:endParaRPr lang="en-US" sz="3800" dirty="0"/>
          </a:p>
          <a:p>
            <a:r>
              <a:rPr lang="ru-RU" sz="3800" dirty="0" smtClean="0"/>
              <a:t>Организация </a:t>
            </a:r>
            <a:r>
              <a:rPr lang="ru-RU" sz="3800" dirty="0"/>
              <a:t>физкультурно-спортивной работы с </a:t>
            </a:r>
            <a:r>
              <a:rPr lang="ru-RU" sz="3800" dirty="0" smtClean="0"/>
              <a:t>обучающимися</a:t>
            </a:r>
            <a:endParaRPr lang="en-US" sz="3800" dirty="0" smtClean="0"/>
          </a:p>
          <a:p>
            <a:r>
              <a:rPr lang="ru-RU" sz="3800" dirty="0"/>
              <a:t>У</a:t>
            </a:r>
            <a:r>
              <a:rPr lang="ru-RU" sz="3800" dirty="0" smtClean="0"/>
              <a:t>частие </a:t>
            </a:r>
            <a:r>
              <a:rPr lang="ru-RU" sz="3800" dirty="0"/>
              <a:t>в спортивных соревнованиях различного уровня среди образовательных </a:t>
            </a:r>
            <a:r>
              <a:rPr lang="ru-RU" sz="3800" dirty="0" smtClean="0"/>
              <a:t>организаций</a:t>
            </a:r>
          </a:p>
          <a:p>
            <a:r>
              <a:rPr lang="ru-RU" sz="3800" dirty="0" smtClean="0"/>
              <a:t>Развитие </a:t>
            </a:r>
            <a:r>
              <a:rPr lang="ru-RU" sz="3800" dirty="0"/>
              <a:t>волонтерского движения по пропаганде здорового образа </a:t>
            </a:r>
            <a:r>
              <a:rPr lang="ru-RU" sz="3800" dirty="0" smtClean="0"/>
              <a:t>жизни</a:t>
            </a:r>
          </a:p>
          <a:p>
            <a:r>
              <a:rPr lang="ru-RU" sz="3800" dirty="0" smtClean="0"/>
              <a:t>Военно-патриотическое </a:t>
            </a:r>
            <a:r>
              <a:rPr lang="ru-RU" sz="3800" dirty="0"/>
              <a:t>направление в работе </a:t>
            </a:r>
            <a:r>
              <a:rPr lang="ru-RU" sz="3800" dirty="0" smtClean="0"/>
              <a:t>ШСК</a:t>
            </a:r>
            <a:endParaRPr lang="ru-RU" sz="3800" dirty="0"/>
          </a:p>
          <a:p>
            <a:r>
              <a:rPr lang="ru-RU" sz="3800" dirty="0" smtClean="0"/>
              <a:t>Координация </a:t>
            </a:r>
            <a:r>
              <a:rPr lang="ru-RU" sz="3800" dirty="0"/>
              <a:t>деятельности </a:t>
            </a:r>
            <a:r>
              <a:rPr lang="ru-RU" sz="3800" dirty="0" smtClean="0"/>
              <a:t>ШСК </a:t>
            </a:r>
            <a:r>
              <a:rPr lang="ru-RU" sz="3800" dirty="0"/>
              <a:t>г. </a:t>
            </a:r>
            <a:r>
              <a:rPr lang="ru-RU" sz="3800" dirty="0" smtClean="0"/>
              <a:t>Ярославля</a:t>
            </a:r>
            <a:endParaRPr lang="ru-RU" sz="3800" dirty="0"/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2519363" y="6264275"/>
            <a:ext cx="41052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latin typeface="Calibri" pitchFamily="34" charset="0"/>
              </a:rPr>
              <a:t>12–14 декабря 2017 года</a:t>
            </a:r>
            <a:br>
              <a:rPr lang="ru-RU" sz="1600" dirty="0">
                <a:latin typeface="Calibri" pitchFamily="34" charset="0"/>
              </a:rPr>
            </a:br>
            <a:r>
              <a:rPr lang="ru-RU" sz="1600" dirty="0">
                <a:latin typeface="Calibri" pitchFamily="34" charset="0"/>
              </a:rPr>
              <a:t>Ярославль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513"/>
            <a:ext cx="6624638" cy="147002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sz="2800" b="1" dirty="0"/>
              <a:t>Лига школьных спортивных клубов Ярославии: первый опыт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»</a:t>
            </a: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/>
              <a:t>(круглый стол)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36912"/>
            <a:ext cx="8578850" cy="34178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Выявили проблемы: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Необходима эффективная система координации деятельности </a:t>
            </a:r>
            <a:r>
              <a:rPr lang="ru-RU" sz="2000" dirty="0" smtClean="0"/>
              <a:t>школьных спортивных клубов Ярославской области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Организация работы ШСК с позиции качественного использования возможностей внеурочной деятельности физкультурно-спортивной направленности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Создание условий выбора занятий школьным спортом в соответствии с личными интересами обучающихся</a:t>
            </a:r>
            <a:endParaRPr lang="ru-RU" sz="2000" dirty="0" smtClean="0"/>
          </a:p>
        </p:txBody>
      </p:sp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2519363" y="6264275"/>
            <a:ext cx="41052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latin typeface="Calibri" pitchFamily="34" charset="0"/>
              </a:rPr>
              <a:t>12–14 декабря 2017 года</a:t>
            </a:r>
            <a:br>
              <a:rPr lang="ru-RU" sz="1600" dirty="0">
                <a:latin typeface="Calibri" pitchFamily="34" charset="0"/>
              </a:rPr>
            </a:br>
            <a:r>
              <a:rPr lang="ru-RU" sz="1600" dirty="0">
                <a:latin typeface="Calibri" pitchFamily="34" charset="0"/>
              </a:rPr>
              <a:t>Ярославль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513"/>
            <a:ext cx="6624638" cy="147002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sz="2800" b="1" dirty="0"/>
              <a:t>Лига школьных спортивных клубов Ярославии: первый опыт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»</a:t>
            </a: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/>
              <a:t>(круглый стол)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924944"/>
            <a:ext cx="8578850" cy="288027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Поступили предложения: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ru-RU" sz="2000" dirty="0" smtClean="0"/>
              <a:t>Распространять успешный </a:t>
            </a:r>
            <a:r>
              <a:rPr lang="ru-RU" sz="2000" dirty="0" smtClean="0"/>
              <a:t>опыт  </a:t>
            </a:r>
            <a:r>
              <a:rPr lang="ru-RU" sz="2000" dirty="0" smtClean="0"/>
              <a:t>организации школьных </a:t>
            </a:r>
            <a:r>
              <a:rPr lang="ru-RU" sz="2000" dirty="0" smtClean="0"/>
              <a:t>спортивных клубов </a:t>
            </a:r>
            <a:r>
              <a:rPr lang="ru-RU" sz="2000" dirty="0" smtClean="0"/>
              <a:t>через публикации на региональном и </a:t>
            </a:r>
            <a:r>
              <a:rPr lang="ru-RU" sz="2000" smtClean="0"/>
              <a:t>федеральном уровне, а также </a:t>
            </a:r>
            <a:r>
              <a:rPr lang="ru-RU" sz="2000" dirty="0" smtClean="0"/>
              <a:t>размещение в системе Интернет</a:t>
            </a:r>
            <a:endParaRPr lang="ru-RU" sz="2000" dirty="0" smtClean="0"/>
          </a:p>
          <a:p>
            <a:pPr lvl="1"/>
            <a:r>
              <a:rPr lang="ru-RU" sz="2000" dirty="0" smtClean="0"/>
              <a:t>Участвовать во Всероссийском </a:t>
            </a:r>
            <a:r>
              <a:rPr lang="ru-RU" sz="2000" dirty="0"/>
              <a:t>смотр-конкурсе на лучшую постановку физкультурной работы и развитие массового спорта среди школьных спортивных клубов в 2018 году</a:t>
            </a:r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2519363" y="6264275"/>
            <a:ext cx="41052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latin typeface="Calibri" pitchFamily="34" charset="0"/>
              </a:rPr>
              <a:t>12–14 декабря 2017 года</a:t>
            </a:r>
            <a:br>
              <a:rPr lang="ru-RU" sz="1600" dirty="0">
                <a:latin typeface="Calibri" pitchFamily="34" charset="0"/>
              </a:rPr>
            </a:br>
            <a:r>
              <a:rPr lang="ru-RU" sz="1600" dirty="0">
                <a:latin typeface="Calibri" pitchFamily="34" charset="0"/>
              </a:rPr>
              <a:t>Ярославль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513"/>
            <a:ext cx="6624638" cy="147002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sz="2800" b="1" dirty="0"/>
              <a:t>Лига школьных спортивных клубов </a:t>
            </a:r>
            <a:r>
              <a:rPr lang="ru-RU" sz="2800" b="1" dirty="0" err="1"/>
              <a:t>Ярославии</a:t>
            </a:r>
            <a:r>
              <a:rPr lang="ru-RU" sz="2800" b="1" dirty="0"/>
              <a:t>: первый опыт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»</a:t>
            </a: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/>
              <a:t>(круглый стол)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236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Georgia</vt:lpstr>
      <vt:lpstr>Тема Office</vt:lpstr>
      <vt:lpstr>«Лига школьных спортивных клубов Ярославии: первый опыт» (круглый стол)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Александр Павлович Щербак</cp:lastModifiedBy>
  <cp:revision>55</cp:revision>
  <cp:lastPrinted>2017-12-08T11:25:20Z</cp:lastPrinted>
  <dcterms:created xsi:type="dcterms:W3CDTF">2017-12-08T10:56:11Z</dcterms:created>
  <dcterms:modified xsi:type="dcterms:W3CDTF">2017-12-18T11:03:03Z</dcterms:modified>
</cp:coreProperties>
</file>