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56" r:id="rId2"/>
    <p:sldId id="309" r:id="rId3"/>
    <p:sldId id="330" r:id="rId4"/>
    <p:sldId id="332" r:id="rId5"/>
    <p:sldId id="305" r:id="rId6"/>
    <p:sldId id="308" r:id="rId7"/>
    <p:sldId id="333" r:id="rId8"/>
    <p:sldId id="334" r:id="rId9"/>
    <p:sldId id="313" r:id="rId10"/>
    <p:sldId id="315" r:id="rId11"/>
    <p:sldId id="335" r:id="rId12"/>
    <p:sldId id="318" r:id="rId13"/>
    <p:sldId id="336" r:id="rId14"/>
    <p:sldId id="320" r:id="rId15"/>
    <p:sldId id="338" r:id="rId16"/>
    <p:sldId id="339" r:id="rId17"/>
    <p:sldId id="319" r:id="rId18"/>
    <p:sldId id="337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CC3300"/>
    <a:srgbClr val="990000"/>
    <a:srgbClr val="ACEFF2"/>
    <a:srgbClr val="FF0066"/>
    <a:srgbClr val="9999FF"/>
    <a:srgbClr val="66CC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22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6C445E1-C472-44A4-A533-D1FE67748835}" type="datetimeFigureOut">
              <a:rPr lang="ru-RU" altLang="ru-RU"/>
              <a:pPr>
                <a:defRPr/>
              </a:pPr>
              <a:t>14.03.2015</a:t>
            </a:fld>
            <a:endParaRPr lang="ru-RU" altLang="ru-RU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F95A194-185E-4D82-AF00-A494E016981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3026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736C5228-7E77-4201-A720-99F49149B4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822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o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3338"/>
            <a:ext cx="9140825" cy="947738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</p:pic>
      <p:pic>
        <p:nvPicPr>
          <p:cNvPr id="3" name="Picture 3" descr="botto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572250"/>
            <a:ext cx="91408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6619875"/>
            <a:ext cx="9144000" cy="244475"/>
          </a:xfrm>
          <a:prstGeom prst="rect">
            <a:avLst/>
          </a:prstGeom>
          <a:solidFill>
            <a:srgbClr val="003399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ru-RU" sz="1000" smtClean="0">
              <a:solidFill>
                <a:schemeClr val="bg1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 rot="16200000">
            <a:off x="4553744" y="2007394"/>
            <a:ext cx="36512" cy="9144000"/>
          </a:xfrm>
          <a:prstGeom prst="rect">
            <a:avLst/>
          </a:prstGeom>
          <a:solidFill>
            <a:srgbClr val="990033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ru-RU" altLang="ru-RU"/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2405063" y="852488"/>
            <a:ext cx="6726237" cy="74612"/>
            <a:chOff x="1525" y="537"/>
            <a:chExt cx="4237" cy="47"/>
          </a:xfrm>
        </p:grpSpPr>
        <p:sp>
          <p:nvSpPr>
            <p:cNvPr id="7" name="Rectangle 7"/>
            <p:cNvSpPr>
              <a:spLocks noChangeArrowheads="1"/>
            </p:cNvSpPr>
            <p:nvPr userDrawn="1"/>
          </p:nvSpPr>
          <p:spPr bwMode="auto">
            <a:xfrm rot="-5400000">
              <a:off x="3642" y="-1536"/>
              <a:ext cx="45" cy="4195"/>
            </a:xfrm>
            <a:prstGeom prst="rect">
              <a:avLst/>
            </a:prstGeom>
            <a:solidFill>
              <a:srgbClr val="990033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/>
            </a:p>
          </p:txBody>
        </p:sp>
        <p:sp>
          <p:nvSpPr>
            <p:cNvPr id="8" name="AutoShape 8"/>
            <p:cNvSpPr>
              <a:spLocks noChangeArrowheads="1"/>
            </p:cNvSpPr>
            <p:nvPr userDrawn="1"/>
          </p:nvSpPr>
          <p:spPr bwMode="auto">
            <a:xfrm rot="-5400000">
              <a:off x="1526" y="535"/>
              <a:ext cx="45" cy="46"/>
            </a:xfrm>
            <a:prstGeom prst="rtTriangle">
              <a:avLst/>
            </a:prstGeom>
            <a:solidFill>
              <a:srgbClr val="990033"/>
            </a:solidFill>
            <a:ln>
              <a:noFill/>
            </a:ln>
            <a:extLst/>
          </p:spPr>
          <p:txBody>
            <a:bodyPr lIns="36000" tIns="0" rIns="36000" bIns="3600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/>
            </a:p>
          </p:txBody>
        </p:sp>
      </p:grp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8100" y="0"/>
            <a:ext cx="2484438" cy="765175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ru-RU" altLang="ru-RU"/>
          </a:p>
        </p:txBody>
      </p:sp>
      <p:pic>
        <p:nvPicPr>
          <p:cNvPr id="10" name="Picture 7" descr="карт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336675" cy="191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gerb_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49847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981075"/>
            <a:ext cx="1889125" cy="54260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31913" y="981075"/>
            <a:ext cx="5519737" cy="54260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6375" y="981075"/>
            <a:ext cx="7416800" cy="838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331913" y="2276475"/>
            <a:ext cx="3667125" cy="41306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51438" y="2276475"/>
            <a:ext cx="3668712" cy="41306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6375" y="981075"/>
            <a:ext cx="7416800" cy="838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331913" y="2276475"/>
            <a:ext cx="7488237" cy="4130675"/>
          </a:xfrm>
        </p:spPr>
        <p:txBody>
          <a:bodyPr/>
          <a:lstStyle/>
          <a:p>
            <a:pPr lvl="0"/>
            <a:endParaRPr lang="ru-RU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31913" y="2276475"/>
            <a:ext cx="3667125" cy="413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51438" y="2276475"/>
            <a:ext cx="3668712" cy="413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57200" y="914400"/>
            <a:ext cx="585788" cy="5715000"/>
          </a:xfrm>
          <a:prstGeom prst="rect">
            <a:avLst/>
          </a:prstGeom>
          <a:solidFill>
            <a:srgbClr val="003399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ru-RU" altLang="ru-RU"/>
          </a:p>
        </p:txBody>
      </p:sp>
      <p:pic>
        <p:nvPicPr>
          <p:cNvPr id="1062" name="Picture 3" descr="top"/>
          <p:cNvPicPr>
            <a:picLocks noChangeAspect="1" noChangeArrowheads="1"/>
          </p:cNvPicPr>
          <p:nvPr/>
        </p:nvPicPr>
        <p:blipFill>
          <a:blip r:embed="rId16"/>
          <a:srcRect l="26117"/>
          <a:stretch>
            <a:fillRect/>
          </a:stretch>
        </p:blipFill>
        <p:spPr bwMode="auto">
          <a:xfrm>
            <a:off x="179388" y="0"/>
            <a:ext cx="8964612" cy="947738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</p:spPr>
      </p:pic>
      <p:pic>
        <p:nvPicPr>
          <p:cNvPr id="1063" name="Picture 4" descr="bottom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6572250"/>
            <a:ext cx="9140825" cy="285750"/>
          </a:xfrm>
          <a:prstGeom prst="rect">
            <a:avLst/>
          </a:prstGeom>
          <a:solidFill>
            <a:srgbClr val="990033"/>
          </a:solidFill>
          <a:ln w="9525">
            <a:noFill/>
            <a:miter lim="800000"/>
            <a:headEnd/>
            <a:tailEnd/>
          </a:ln>
        </p:spPr>
      </p:pic>
      <p:sp>
        <p:nvSpPr>
          <p:cNvPr id="106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476375" y="981075"/>
            <a:ext cx="7416800" cy="838200"/>
          </a:xfrm>
          <a:prstGeom prst="rect">
            <a:avLst/>
          </a:prstGeom>
          <a:solidFill>
            <a:srgbClr val="ACCDE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65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1913" y="2276475"/>
            <a:ext cx="7488237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331913" y="963613"/>
            <a:ext cx="85725" cy="838200"/>
          </a:xfrm>
          <a:prstGeom prst="rect">
            <a:avLst/>
          </a:prstGeom>
          <a:solidFill>
            <a:srgbClr val="990033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ru-RU" altLang="ru-RU"/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0" y="6630988"/>
            <a:ext cx="9144000" cy="244475"/>
          </a:xfrm>
          <a:prstGeom prst="rect">
            <a:avLst/>
          </a:prstGeom>
          <a:solidFill>
            <a:srgbClr val="003399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ru-RU" sz="1000" smtClean="0">
              <a:solidFill>
                <a:schemeClr val="bg1"/>
              </a:solidFill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 rot="-5400000">
            <a:off x="4563268" y="2008982"/>
            <a:ext cx="17463" cy="9144000"/>
          </a:xfrm>
          <a:prstGeom prst="rect">
            <a:avLst/>
          </a:prstGeom>
          <a:solidFill>
            <a:srgbClr val="0066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ru-RU" altLang="ru-RU"/>
          </a:p>
        </p:txBody>
      </p:sp>
      <p:grpSp>
        <p:nvGrpSpPr>
          <p:cNvPr id="1069" name="Group 10"/>
          <p:cNvGrpSpPr>
            <a:grpSpLocks/>
          </p:cNvGrpSpPr>
          <p:nvPr/>
        </p:nvGrpSpPr>
        <p:grpSpPr bwMode="auto">
          <a:xfrm>
            <a:off x="2405063" y="849313"/>
            <a:ext cx="6726237" cy="74612"/>
            <a:chOff x="1525" y="537"/>
            <a:chExt cx="4237" cy="47"/>
          </a:xfrm>
        </p:grpSpPr>
        <p:sp>
          <p:nvSpPr>
            <p:cNvPr id="1040" name="Rectangle 11"/>
            <p:cNvSpPr>
              <a:spLocks noChangeArrowheads="1"/>
            </p:cNvSpPr>
            <p:nvPr userDrawn="1"/>
          </p:nvSpPr>
          <p:spPr bwMode="auto">
            <a:xfrm rot="-5400000">
              <a:off x="3642" y="-1536"/>
              <a:ext cx="45" cy="4195"/>
            </a:xfrm>
            <a:prstGeom prst="rect">
              <a:avLst/>
            </a:prstGeom>
            <a:solidFill>
              <a:srgbClr val="990033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/>
            </a:p>
          </p:txBody>
        </p:sp>
        <p:sp>
          <p:nvSpPr>
            <p:cNvPr id="1041" name="AutoShape 12"/>
            <p:cNvSpPr>
              <a:spLocks noChangeArrowheads="1"/>
            </p:cNvSpPr>
            <p:nvPr userDrawn="1"/>
          </p:nvSpPr>
          <p:spPr bwMode="auto">
            <a:xfrm rot="-5400000">
              <a:off x="1526" y="535"/>
              <a:ext cx="45" cy="46"/>
            </a:xfrm>
            <a:prstGeom prst="rtTriangle">
              <a:avLst/>
            </a:prstGeom>
            <a:solidFill>
              <a:srgbClr val="990033"/>
            </a:solidFill>
            <a:ln>
              <a:noFill/>
            </a:ln>
            <a:extLst/>
          </p:spPr>
          <p:txBody>
            <a:bodyPr lIns="36000" tIns="0" rIns="36000" bIns="3600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/>
            </a:p>
          </p:txBody>
        </p:sp>
      </p:grpSp>
      <p:sp>
        <p:nvSpPr>
          <p:cNvPr id="1035" name="Rectangle 13"/>
          <p:cNvSpPr>
            <a:spLocks noChangeArrowheads="1"/>
          </p:cNvSpPr>
          <p:nvPr/>
        </p:nvSpPr>
        <p:spPr bwMode="auto">
          <a:xfrm rot="-5400000">
            <a:off x="4553744" y="2007394"/>
            <a:ext cx="36512" cy="9144000"/>
          </a:xfrm>
          <a:prstGeom prst="rect">
            <a:avLst/>
          </a:prstGeom>
          <a:solidFill>
            <a:srgbClr val="990033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ru-RU" altLang="ru-RU"/>
          </a:p>
        </p:txBody>
      </p:sp>
      <p:graphicFrame>
        <p:nvGraphicFramePr>
          <p:cNvPr id="1059" name="Object 35"/>
          <p:cNvGraphicFramePr>
            <a:graphicFrameLocks noChangeAspect="1"/>
          </p:cNvGraphicFramePr>
          <p:nvPr/>
        </p:nvGraphicFramePr>
        <p:xfrm>
          <a:off x="0" y="0"/>
          <a:ext cx="108108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r:id="rId18" imgW="507660" imgH="599406" progId="">
                  <p:embed/>
                </p:oleObj>
              </mc:Choice>
              <mc:Fallback>
                <p:oleObj r:id="rId18" imgW="507660" imgH="599406" progId="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26726"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081088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71" name="Picture 7" descr="карта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0" y="0"/>
            <a:ext cx="1087438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2" name="Picture 8" descr="gerb_2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0" y="0"/>
            <a:ext cx="49847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Text Box 5"/>
          <p:cNvSpPr txBox="1">
            <a:spLocks noChangeArrowheads="1"/>
          </p:cNvSpPr>
          <p:nvPr/>
        </p:nvSpPr>
        <p:spPr bwMode="auto">
          <a:xfrm>
            <a:off x="1331913" y="0"/>
            <a:ext cx="7632700" cy="5810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tabLst>
                <a:tab pos="1435100" algn="l"/>
              </a:tabLs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1435100" algn="l"/>
              </a:tabLs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1435100" algn="l"/>
              </a:tabLs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1435100" algn="l"/>
              </a:tabLs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1435100" algn="l"/>
              </a:tabLs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435100" algn="l"/>
              </a:tabLs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435100" algn="l"/>
              </a:tabLs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435100" algn="l"/>
              </a:tabLs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1435100" algn="l"/>
              </a:tabLs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1600" smtClean="0">
                <a:solidFill>
                  <a:srgbClr val="000066"/>
                </a:solidFill>
              </a:rPr>
              <a:t>Администрация Тутаевского муниципального района</a:t>
            </a:r>
          </a:p>
          <a:p>
            <a:pPr algn="ctr" eaLnBrk="1" hangingPunct="1">
              <a:defRPr/>
            </a:pPr>
            <a:r>
              <a:rPr lang="ru-RU" sz="1600" smtClean="0">
                <a:solidFill>
                  <a:srgbClr val="000066"/>
                </a:solidFill>
              </a:rPr>
              <a:t>Департамент образования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30012"/>
        </a:buClr>
        <a:buFont typeface="Wingdings" pitchFamily="2" charset="2"/>
        <a:buChar char="ü"/>
        <a:defRPr sz="16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30012"/>
        </a:buClr>
        <a:buFont typeface="Wingdings" pitchFamily="2" charset="2"/>
        <a:buChar char="§"/>
        <a:defRPr sz="1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oc-tmr.edu.yar.ru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2" descr="карт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36688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258888" y="1844675"/>
            <a:ext cx="7885112" cy="2374900"/>
          </a:xfrm>
          <a:noFill/>
        </p:spPr>
        <p:txBody>
          <a:bodyPr/>
          <a:lstStyle/>
          <a:p>
            <a:r>
              <a:rPr lang="ru-RU" sz="3200" smtClean="0">
                <a:solidFill>
                  <a:srgbClr val="000066"/>
                </a:solidFill>
                <a:cs typeface="Arial" charset="0"/>
              </a:rPr>
              <a:t>Управляющий совет</a:t>
            </a:r>
            <a:br>
              <a:rPr lang="ru-RU" sz="3200" smtClean="0">
                <a:solidFill>
                  <a:srgbClr val="000066"/>
                </a:solidFill>
                <a:cs typeface="Arial" charset="0"/>
              </a:rPr>
            </a:br>
            <a:r>
              <a:rPr lang="ru-RU" sz="3200" smtClean="0">
                <a:solidFill>
                  <a:srgbClr val="000066"/>
                </a:solidFill>
                <a:cs typeface="Arial" charset="0"/>
              </a:rPr>
              <a:t>муниципального уровня </a:t>
            </a:r>
            <a:br>
              <a:rPr lang="ru-RU" sz="3200" smtClean="0">
                <a:solidFill>
                  <a:srgbClr val="000066"/>
                </a:solidFill>
                <a:cs typeface="Arial" charset="0"/>
              </a:rPr>
            </a:br>
            <a:r>
              <a:rPr lang="ru-RU" sz="3200" smtClean="0">
                <a:solidFill>
                  <a:srgbClr val="000066"/>
                </a:solidFill>
                <a:cs typeface="Arial" charset="0"/>
              </a:rPr>
              <a:t> как ресурс развития</a:t>
            </a:r>
            <a:br>
              <a:rPr lang="ru-RU" sz="3200" smtClean="0">
                <a:solidFill>
                  <a:srgbClr val="000066"/>
                </a:solidFill>
                <a:cs typeface="Arial" charset="0"/>
              </a:rPr>
            </a:br>
            <a:r>
              <a:rPr lang="ru-RU" sz="3200" smtClean="0">
                <a:solidFill>
                  <a:srgbClr val="000066"/>
                </a:solidFill>
                <a:cs typeface="Arial" charset="0"/>
              </a:rPr>
              <a:t>системы образования</a:t>
            </a:r>
            <a:br>
              <a:rPr lang="ru-RU" sz="3200" smtClean="0">
                <a:solidFill>
                  <a:srgbClr val="000066"/>
                </a:solidFill>
                <a:cs typeface="Arial" charset="0"/>
              </a:rPr>
            </a:br>
            <a:endParaRPr lang="ru-RU" altLang="ru-RU" sz="3200" smtClean="0">
              <a:solidFill>
                <a:srgbClr val="000066"/>
              </a:solidFill>
              <a:cs typeface="Arial" charset="0"/>
            </a:endParaRPr>
          </a:p>
        </p:txBody>
      </p:sp>
      <p:pic>
        <p:nvPicPr>
          <p:cNvPr id="17411" name="Picture 11" descr="gerb_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9847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 Box 15"/>
          <p:cNvSpPr txBox="1">
            <a:spLocks noChangeArrowheads="1"/>
          </p:cNvSpPr>
          <p:nvPr/>
        </p:nvSpPr>
        <p:spPr bwMode="auto">
          <a:xfrm>
            <a:off x="2555875" y="6308725"/>
            <a:ext cx="41767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1800" b="0"/>
          </a:p>
        </p:txBody>
      </p:sp>
      <p:sp>
        <p:nvSpPr>
          <p:cNvPr id="17413" name="Text Box 16"/>
          <p:cNvSpPr txBox="1">
            <a:spLocks noChangeArrowheads="1"/>
          </p:cNvSpPr>
          <p:nvPr/>
        </p:nvSpPr>
        <p:spPr bwMode="auto">
          <a:xfrm>
            <a:off x="2484438" y="6234113"/>
            <a:ext cx="424815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1400">
                <a:solidFill>
                  <a:srgbClr val="000066"/>
                </a:solidFill>
              </a:rPr>
              <a:t>17.03.2015</a:t>
            </a:r>
          </a:p>
          <a:p>
            <a:pPr algn="ctr">
              <a:spcBef>
                <a:spcPct val="50000"/>
              </a:spcBef>
            </a:pPr>
            <a:r>
              <a:rPr lang="ru-RU" altLang="ru-RU" sz="1400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17414" name="Text Box 9"/>
          <p:cNvSpPr txBox="1">
            <a:spLocks noChangeArrowheads="1"/>
          </p:cNvSpPr>
          <p:nvPr/>
        </p:nvSpPr>
        <p:spPr bwMode="auto">
          <a:xfrm>
            <a:off x="4438650" y="4797425"/>
            <a:ext cx="471646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0">
                <a:solidFill>
                  <a:srgbClr val="000066"/>
                </a:solidFill>
              </a:rPr>
              <a:t>Иванова О.Н., директор Департамента образования Администрации Тутаевского муниципального района</a:t>
            </a:r>
          </a:p>
        </p:txBody>
      </p:sp>
      <p:pic>
        <p:nvPicPr>
          <p:cNvPr id="17415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981075"/>
            <a:ext cx="7559675" cy="719138"/>
          </a:xfrm>
        </p:spPr>
        <p:txBody>
          <a:bodyPr/>
          <a:lstStyle/>
          <a:p>
            <a:r>
              <a:rPr lang="ru-RU" altLang="ru-RU" smtClean="0"/>
              <a:t>Школа молодого управленца: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31913" y="1628775"/>
            <a:ext cx="7812087" cy="477837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sz="2600" smtClean="0"/>
              <a:t>Проблемы, которые волнуют школьников - общественных управляющих:</a:t>
            </a:r>
          </a:p>
          <a:p>
            <a:pPr marL="0" indent="0"/>
            <a:r>
              <a:rPr lang="ru-RU" sz="2600" smtClean="0"/>
              <a:t>единая школьная форма: рассмотрение подходов к её введению в школе;</a:t>
            </a:r>
          </a:p>
          <a:p>
            <a:pPr marL="0" indent="0"/>
            <a:r>
              <a:rPr lang="ru-RU" sz="2600" smtClean="0"/>
              <a:t>недопонимание учителей и учеников;</a:t>
            </a:r>
          </a:p>
          <a:p>
            <a:pPr marL="0" indent="0"/>
            <a:r>
              <a:rPr lang="ru-RU" sz="2600" smtClean="0"/>
              <a:t>низкая заинтересованность некоторых учеников в делах школы;</a:t>
            </a:r>
          </a:p>
          <a:p>
            <a:pPr marL="0" indent="0"/>
            <a:r>
              <a:rPr lang="ru-RU" sz="2600" smtClean="0"/>
              <a:t> расписание занятий, перегруженность; </a:t>
            </a:r>
          </a:p>
          <a:p>
            <a:pPr marL="0" indent="0"/>
            <a:r>
              <a:rPr lang="ru-RU" sz="2600" smtClean="0"/>
              <a:t>методы преподавания и система оценивания;</a:t>
            </a:r>
          </a:p>
          <a:p>
            <a:pPr marL="0" indent="0"/>
            <a:r>
              <a:rPr lang="ru-RU" sz="2600" smtClean="0"/>
              <a:t>отношение учеников к школьному имуществу.</a:t>
            </a:r>
          </a:p>
          <a:p>
            <a:pPr marL="0" indent="0"/>
            <a:endParaRPr lang="ru-RU" smtClean="0"/>
          </a:p>
        </p:txBody>
      </p:sp>
      <p:pic>
        <p:nvPicPr>
          <p:cNvPr id="26627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Слет Управляющих советов </a:t>
            </a:r>
            <a:br>
              <a:rPr lang="ru-RU" smtClean="0"/>
            </a:br>
            <a:r>
              <a:rPr lang="ru-RU" smtClean="0"/>
              <a:t>образовательных организаций района</a:t>
            </a:r>
          </a:p>
        </p:txBody>
      </p:sp>
      <p:pic>
        <p:nvPicPr>
          <p:cNvPr id="27650" name="Объект 5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7913" y="2636838"/>
            <a:ext cx="4645025" cy="3095625"/>
          </a:xfrm>
        </p:spPr>
      </p:pic>
      <p:pic>
        <p:nvPicPr>
          <p:cNvPr id="27651" name="Объект 6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795963" y="1916113"/>
            <a:ext cx="3090862" cy="4637087"/>
          </a:xfrm>
        </p:spPr>
      </p:pic>
      <p:pic>
        <p:nvPicPr>
          <p:cNvPr id="27652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Обучение общественных управляющих</a:t>
            </a:r>
            <a:endParaRPr lang="ru-RU" altLang="ru-RU" smtClean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31913" y="1844675"/>
            <a:ext cx="7488237" cy="456247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ru-RU" sz="2600" dirty="0"/>
              <a:t>Разработана и реализована программа повышения компетентности общественных управляющих в вопросах  управления образовательной организацией в финансово-экономическом и правовом аспектах. </a:t>
            </a:r>
            <a:endParaRPr lang="ru-RU" sz="2600" dirty="0" smtClean="0"/>
          </a:p>
          <a:p>
            <a:pPr marL="0" indent="0">
              <a:buFontTx/>
              <a:buNone/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  <p:pic>
        <p:nvPicPr>
          <p:cNvPr id="28675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4005263"/>
            <a:ext cx="3635375" cy="251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57275" y="3981450"/>
            <a:ext cx="4464050" cy="253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1403350" y="981075"/>
            <a:ext cx="7489825" cy="792163"/>
          </a:xfrm>
        </p:spPr>
        <p:txBody>
          <a:bodyPr/>
          <a:lstStyle/>
          <a:p>
            <a:r>
              <a:rPr lang="ru-RU" smtClean="0"/>
              <a:t>Основная идея проекта</a:t>
            </a:r>
          </a:p>
        </p:txBody>
      </p:sp>
      <p:sp>
        <p:nvSpPr>
          <p:cNvPr id="29698" name="Объект 2"/>
          <p:cNvSpPr>
            <a:spLocks noGrp="1"/>
          </p:cNvSpPr>
          <p:nvPr>
            <p:ph idx="1"/>
          </p:nvPr>
        </p:nvSpPr>
        <p:spPr>
          <a:xfrm>
            <a:off x="1116013" y="1916113"/>
            <a:ext cx="7920037" cy="4681537"/>
          </a:xfrm>
        </p:spPr>
        <p:txBody>
          <a:bodyPr/>
          <a:lstStyle/>
          <a:p>
            <a:r>
              <a:rPr lang="ru-RU" sz="2600" smtClean="0"/>
              <a:t>проект направлен на решение стратегической задачи развития ГОУ в системе образования ТМР по осуществлению комплексного подхода к общественной экспертизе качества услуг, предоставляемых населению образовательными организациями</a:t>
            </a:r>
          </a:p>
          <a:p>
            <a:r>
              <a:rPr lang="ru-RU" sz="2600" smtClean="0"/>
              <a:t>в замысел проекта включено актуальное для системы образования Ярославской области предложение по организации стажировочной площадки для пилотных групп общественных экспертов из других муниципальных районов</a:t>
            </a:r>
          </a:p>
          <a:p>
            <a:endParaRPr lang="ru-RU" sz="2400" smtClean="0"/>
          </a:p>
        </p:txBody>
      </p:sp>
      <p:pic>
        <p:nvPicPr>
          <p:cNvPr id="29699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981075"/>
            <a:ext cx="7416800" cy="792163"/>
          </a:xfrm>
        </p:spPr>
        <p:txBody>
          <a:bodyPr/>
          <a:lstStyle/>
          <a:p>
            <a:r>
              <a:rPr lang="ru-RU" smtClean="0"/>
              <a:t>Программы общественной экспертизы:</a:t>
            </a:r>
            <a:endParaRPr lang="ru-RU" altLang="ru-RU" smtClean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38238" y="1773238"/>
            <a:ext cx="7488237" cy="439261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endParaRPr lang="ru-RU" sz="2600" dirty="0" smtClean="0"/>
          </a:p>
          <a:p>
            <a:pPr eaLnBrk="1" hangingPunct="1">
              <a:defRPr/>
            </a:pPr>
            <a:r>
              <a:rPr lang="ru-RU" altLang="ru-RU" sz="2600" dirty="0"/>
              <a:t>«Качество образовательных услуг» (МОУ СОШ №6</a:t>
            </a:r>
            <a:r>
              <a:rPr lang="ru-RU" altLang="ru-RU" sz="2600" dirty="0" smtClean="0"/>
              <a:t>); </a:t>
            </a:r>
            <a:endParaRPr lang="ru-RU" altLang="ru-RU" sz="2600" dirty="0"/>
          </a:p>
          <a:p>
            <a:pPr eaLnBrk="1" hangingPunct="1">
              <a:defRPr/>
            </a:pPr>
            <a:r>
              <a:rPr lang="ru-RU" altLang="ru-RU" sz="2600" dirty="0"/>
              <a:t>«Качество школьного питания» (МОУ СОШ №6</a:t>
            </a:r>
            <a:r>
              <a:rPr lang="ru-RU" altLang="ru-RU" sz="2600" dirty="0" smtClean="0"/>
              <a:t>); </a:t>
            </a:r>
            <a:endParaRPr lang="ru-RU" altLang="ru-RU" sz="2600" dirty="0"/>
          </a:p>
          <a:p>
            <a:pPr eaLnBrk="1" hangingPunct="1">
              <a:defRPr/>
            </a:pPr>
            <a:r>
              <a:rPr lang="ru-RU" altLang="ru-RU" sz="2600" dirty="0"/>
              <a:t>«Школа-территория безопасного и здорового образа жизни» (МОУ СОШ №3</a:t>
            </a:r>
            <a:r>
              <a:rPr lang="ru-RU" altLang="ru-RU" sz="2600" dirty="0" smtClean="0"/>
              <a:t>); </a:t>
            </a:r>
            <a:endParaRPr lang="ru-RU" altLang="ru-RU" sz="2600" dirty="0"/>
          </a:p>
          <a:p>
            <a:pPr eaLnBrk="1" hangingPunct="1">
              <a:defRPr/>
            </a:pPr>
            <a:r>
              <a:rPr lang="ru-RU" altLang="ru-RU" sz="2600" dirty="0" smtClean="0"/>
              <a:t>«</a:t>
            </a:r>
            <a:r>
              <a:rPr lang="ru-RU" altLang="ru-RU" sz="2600" dirty="0"/>
              <a:t>Вовлеченность родительской общественности в образовательный процесс». (МОУ лицей №1</a:t>
            </a:r>
            <a:r>
              <a:rPr lang="ru-RU" altLang="ru-RU" sz="2600" dirty="0" smtClean="0"/>
              <a:t>).</a:t>
            </a:r>
            <a:endParaRPr lang="ru-RU" altLang="ru-RU" sz="2600" dirty="0"/>
          </a:p>
        </p:txBody>
      </p:sp>
      <p:pic>
        <p:nvPicPr>
          <p:cNvPr id="30723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1476375" y="981075"/>
            <a:ext cx="7343775" cy="1223963"/>
          </a:xfrm>
        </p:spPr>
        <p:txBody>
          <a:bodyPr/>
          <a:lstStyle/>
          <a:p>
            <a:r>
              <a:rPr lang="ru-RU" smtClean="0"/>
              <a:t>Содержание пакета документов </a:t>
            </a:r>
            <a:br>
              <a:rPr lang="ru-RU" smtClean="0"/>
            </a:br>
            <a:r>
              <a:rPr lang="ru-RU" smtClean="0"/>
              <a:t>для подготовки и проведения </a:t>
            </a:r>
            <a:br>
              <a:rPr lang="ru-RU" smtClean="0"/>
            </a:br>
            <a:r>
              <a:rPr lang="ru-RU" smtClean="0"/>
              <a:t>общественной экспертизы (ОЭ): </a:t>
            </a:r>
          </a:p>
        </p:txBody>
      </p:sp>
      <p:sp>
        <p:nvSpPr>
          <p:cNvPr id="31746" name="Объект 2"/>
          <p:cNvSpPr>
            <a:spLocks noGrp="1"/>
          </p:cNvSpPr>
          <p:nvPr>
            <p:ph idx="1"/>
          </p:nvPr>
        </p:nvSpPr>
        <p:spPr>
          <a:xfrm>
            <a:off x="1331913" y="2276475"/>
            <a:ext cx="7488237" cy="4176713"/>
          </a:xfrm>
        </p:spPr>
        <p:txBody>
          <a:bodyPr/>
          <a:lstStyle/>
          <a:p>
            <a:r>
              <a:rPr lang="ru-RU" sz="2600" smtClean="0"/>
              <a:t>типовой договор о проведении ОЭ;</a:t>
            </a:r>
          </a:p>
          <a:p>
            <a:r>
              <a:rPr lang="ru-RU" sz="2600" smtClean="0"/>
              <a:t>форма технического задания на проведение ОЭ; </a:t>
            </a:r>
          </a:p>
          <a:p>
            <a:r>
              <a:rPr lang="ru-RU" sz="2600" smtClean="0"/>
              <a:t>форма экспертного заключения;</a:t>
            </a:r>
          </a:p>
          <a:p>
            <a:r>
              <a:rPr lang="ru-RU" sz="2600" smtClean="0"/>
              <a:t>критерии и показатели для проведения ОЭ по отдельным направлениям деятельности образовательных организаций;</a:t>
            </a:r>
          </a:p>
          <a:p>
            <a:r>
              <a:rPr lang="ru-RU" sz="2600" smtClean="0"/>
              <a:t>комплекты оценочных листов к каждой программе.</a:t>
            </a:r>
          </a:p>
        </p:txBody>
      </p:sp>
      <p:pic>
        <p:nvPicPr>
          <p:cNvPr id="31747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Сайт «Образование и общество»</a:t>
            </a:r>
          </a:p>
        </p:txBody>
      </p:sp>
      <p:pic>
        <p:nvPicPr>
          <p:cNvPr id="32770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47813" y="1844675"/>
            <a:ext cx="7050087" cy="4721225"/>
          </a:xfrm>
        </p:spPr>
      </p:pic>
      <p:pic>
        <p:nvPicPr>
          <p:cNvPr id="32771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Прямоугольник 4"/>
          <p:cNvSpPr>
            <a:spLocks noChangeArrowheads="1"/>
          </p:cNvSpPr>
          <p:nvPr/>
        </p:nvSpPr>
        <p:spPr bwMode="auto">
          <a:xfrm>
            <a:off x="3635375" y="2268538"/>
            <a:ext cx="40036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600">
                <a:hlinkClick r:id="rId4"/>
              </a:rPr>
              <a:t>http://ioc-tmr.edu.yar.ru/</a:t>
            </a:r>
            <a:endParaRPr lang="ru-RU" sz="2600"/>
          </a:p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981075"/>
            <a:ext cx="7337425" cy="1511300"/>
          </a:xfrm>
        </p:spPr>
        <p:txBody>
          <a:bodyPr/>
          <a:lstStyle/>
          <a:p>
            <a:r>
              <a:rPr lang="ru-RU" smtClean="0"/>
              <a:t>Рейтинг общественного признания деятельности образовательных организаций Тутаевского МР</a:t>
            </a:r>
            <a:endParaRPr lang="ru-RU" altLang="ru-RU" smtClean="0"/>
          </a:p>
        </p:txBody>
      </p:sp>
      <p:pic>
        <p:nvPicPr>
          <p:cNvPr id="2065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63" name="Object 15"/>
          <p:cNvGraphicFramePr>
            <a:graphicFrameLocks noGrp="1" noChangeAspect="1"/>
          </p:cNvGraphicFramePr>
          <p:nvPr>
            <p:ph idx="1"/>
          </p:nvPr>
        </p:nvGraphicFramePr>
        <p:xfrm>
          <a:off x="1476375" y="2565400"/>
          <a:ext cx="7015163" cy="340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Диаграмма" r:id="rId4" imgW="4676851" imgH="2447849" progId="Excel.Sheet.8">
                  <p:embed/>
                </p:oleObj>
              </mc:Choice>
              <mc:Fallback>
                <p:oleObj name="Диаграмма" r:id="rId4" imgW="4676851" imgH="2447849" progId="Excel.Sheet.8">
                  <p:embed/>
                  <p:pic>
                    <p:nvPicPr>
                      <p:cNvPr id="0" name="Picture 1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2565400"/>
                        <a:ext cx="7015163" cy="3406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6" name="Прямоугольник 3"/>
          <p:cNvSpPr>
            <a:spLocks noChangeArrowheads="1"/>
          </p:cNvSpPr>
          <p:nvPr/>
        </p:nvSpPr>
        <p:spPr bwMode="auto">
          <a:xfrm>
            <a:off x="1054100" y="5838825"/>
            <a:ext cx="8101013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2400" b="0"/>
              <a:t>Динамика удовлетворенности населения</a:t>
            </a:r>
          </a:p>
          <a:p>
            <a:pPr algn="ctr">
              <a:lnSpc>
                <a:spcPct val="80000"/>
              </a:lnSpc>
            </a:pPr>
            <a:r>
              <a:rPr lang="ru-RU" altLang="ru-RU" sz="2400" b="0"/>
              <a:t>качеством образования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Основные проблемы:</a:t>
            </a:r>
          </a:p>
        </p:txBody>
      </p:sp>
      <p:sp>
        <p:nvSpPr>
          <p:cNvPr id="35842" name="Объект 2"/>
          <p:cNvSpPr>
            <a:spLocks noGrp="1"/>
          </p:cNvSpPr>
          <p:nvPr>
            <p:ph idx="1"/>
          </p:nvPr>
        </p:nvSpPr>
        <p:spPr>
          <a:xfrm>
            <a:off x="1403350" y="2420938"/>
            <a:ext cx="7416800" cy="4103687"/>
          </a:xfrm>
        </p:spPr>
        <p:txBody>
          <a:bodyPr/>
          <a:lstStyle/>
          <a:p>
            <a:r>
              <a:rPr lang="ru-RU" sz="2600" smtClean="0"/>
              <a:t>управление процессом интеграции  различных субъектов территории;</a:t>
            </a:r>
          </a:p>
          <a:p>
            <a:r>
              <a:rPr lang="ru-RU" sz="2600" smtClean="0"/>
              <a:t>участие представителей законодательной и исполнительной власти;</a:t>
            </a:r>
          </a:p>
          <a:p>
            <a:r>
              <a:rPr lang="ru-RU" sz="2600" smtClean="0"/>
              <a:t>мотивация общественных управляющих;</a:t>
            </a:r>
          </a:p>
          <a:p>
            <a:r>
              <a:rPr lang="ru-RU" sz="2600" smtClean="0"/>
              <a:t>контроль исполнения органами государственно – общественного управления учреждений своих полномочий. </a:t>
            </a:r>
          </a:p>
        </p:txBody>
      </p:sp>
      <p:pic>
        <p:nvPicPr>
          <p:cNvPr id="35843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981075"/>
            <a:ext cx="7416800" cy="719138"/>
          </a:xfrm>
        </p:spPr>
        <p:txBody>
          <a:bodyPr/>
          <a:lstStyle/>
          <a:p>
            <a:r>
              <a:rPr lang="ru-RU" smtClean="0"/>
              <a:t>В составе Управляющего совета:</a:t>
            </a:r>
            <a:endParaRPr lang="ru-RU" altLang="ru-RU" smtClean="0"/>
          </a:p>
        </p:txBody>
      </p:sp>
      <p:pic>
        <p:nvPicPr>
          <p:cNvPr id="18434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Объект 1"/>
          <p:cNvSpPr>
            <a:spLocks noGrp="1"/>
          </p:cNvSpPr>
          <p:nvPr>
            <p:ph idx="1"/>
          </p:nvPr>
        </p:nvSpPr>
        <p:spPr>
          <a:xfrm>
            <a:off x="1258888" y="1628775"/>
            <a:ext cx="7896225" cy="4968875"/>
          </a:xfrm>
        </p:spPr>
        <p:txBody>
          <a:bodyPr/>
          <a:lstStyle/>
          <a:p>
            <a:r>
              <a:rPr lang="ru-RU" sz="2600" smtClean="0"/>
              <a:t>Глава Тутаевского МР;</a:t>
            </a:r>
          </a:p>
          <a:p>
            <a:r>
              <a:rPr lang="ru-RU" sz="2600" smtClean="0"/>
              <a:t>Заместитель Главы по социальным вопросам;</a:t>
            </a:r>
          </a:p>
          <a:p>
            <a:r>
              <a:rPr lang="ru-RU" sz="2600" smtClean="0"/>
              <a:t>Председатель муниципального совета Тутаевского МР;</a:t>
            </a:r>
          </a:p>
          <a:p>
            <a:r>
              <a:rPr lang="ru-RU" sz="2600" smtClean="0"/>
              <a:t>Депутат Ярославской областной Думы;</a:t>
            </a:r>
          </a:p>
          <a:p>
            <a:r>
              <a:rPr lang="ru-RU" sz="2600" smtClean="0"/>
              <a:t>Настоятель Воскресенского собора;</a:t>
            </a:r>
          </a:p>
          <a:p>
            <a:r>
              <a:rPr lang="ru-RU" sz="2600" smtClean="0"/>
              <a:t>Заместитель заведующего детской поликлиники ГУЗ Тутаевская ЦРБ;</a:t>
            </a:r>
          </a:p>
          <a:p>
            <a:r>
              <a:rPr lang="ru-RU" sz="2600" smtClean="0"/>
              <a:t>Председатель общественной палаты Тутаевского МР;</a:t>
            </a:r>
          </a:p>
          <a:p>
            <a:r>
              <a:rPr lang="ru-RU" sz="2600" smtClean="0"/>
              <a:t>Индивидуальные предприниматели.</a:t>
            </a:r>
          </a:p>
          <a:p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Место и роль Управляющего совета </a:t>
            </a:r>
          </a:p>
        </p:txBody>
      </p:sp>
      <p:sp>
        <p:nvSpPr>
          <p:cNvPr id="19458" name="Объект 3"/>
          <p:cNvSpPr>
            <a:spLocks noGrp="1"/>
          </p:cNvSpPr>
          <p:nvPr>
            <p:ph idx="1"/>
          </p:nvPr>
        </p:nvSpPr>
        <p:spPr>
          <a:xfrm>
            <a:off x="1331913" y="2133600"/>
            <a:ext cx="7632700" cy="43910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sz="2600" b="1" smtClean="0"/>
              <a:t>Объект внимания  - </a:t>
            </a:r>
            <a:r>
              <a:rPr lang="ru-RU" sz="2600" smtClean="0"/>
              <a:t>не только проблемы системы образования, но и вопросы развития территории (город, сельское поселение) </a:t>
            </a:r>
          </a:p>
          <a:p>
            <a:pPr marL="0" indent="0">
              <a:buFontTx/>
              <a:buNone/>
            </a:pPr>
            <a:endParaRPr lang="ru-RU" sz="2600" b="1" smtClean="0"/>
          </a:p>
          <a:p>
            <a:pPr marL="0" indent="0">
              <a:buFontTx/>
              <a:buNone/>
            </a:pPr>
            <a:r>
              <a:rPr lang="ru-RU" sz="2600" b="1" smtClean="0"/>
              <a:t>Стратегическая цель Управляющего совета </a:t>
            </a:r>
            <a:r>
              <a:rPr lang="ru-RU" sz="2600" smtClean="0"/>
              <a:t>- создание условий, обеспечивающих благополучие каждой семьи и безопасность каждого ребенка посредством интеграции усилий различных субъектов территории 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ru-RU" sz="1800" i="1" smtClean="0"/>
          </a:p>
        </p:txBody>
      </p:sp>
      <p:pic>
        <p:nvPicPr>
          <p:cNvPr id="19459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Миссия системы образования Тутаевского МР</a:t>
            </a:r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1331913" y="2060575"/>
            <a:ext cx="7488237" cy="439261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sz="2600" smtClean="0">
                <a:ea typeface="Times New Roman" pitchFamily="18" charset="0"/>
                <a:cs typeface="Arial" charset="0"/>
              </a:rPr>
              <a:t>Внести свой вклад в устойчивое развитие района и повышение качества жизни всего сообщества, создать условия для реализации потенциала каждого жителя района через формирование общедоступной и здоровой образовательной среды, впитавшей наши традиционные ценности и обеспечивающей качественную подготовку человека к активной общественной и профессиональной деятельности.</a:t>
            </a:r>
          </a:p>
        </p:txBody>
      </p:sp>
      <p:pic>
        <p:nvPicPr>
          <p:cNvPr id="20483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азвание 1"/>
          <p:cNvSpPr txBox="1">
            <a:spLocks/>
          </p:cNvSpPr>
          <p:nvPr/>
        </p:nvSpPr>
        <p:spPr bwMode="auto">
          <a:xfrm>
            <a:off x="1476375" y="981075"/>
            <a:ext cx="7416800" cy="838200"/>
          </a:xfrm>
          <a:prstGeom prst="rect">
            <a:avLst/>
          </a:prstGeom>
          <a:solidFill>
            <a:srgbClr val="ACCDE4"/>
          </a:solidFill>
          <a:ln>
            <a:noFill/>
          </a:ln>
          <a:extLst/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</a:t>
            </a:r>
            <a:r>
              <a:rPr lang="ru-RU" sz="24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риоритетные направления </a:t>
            </a:r>
            <a:r>
              <a:rPr 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на 2015 </a:t>
            </a:r>
            <a:r>
              <a:rPr lang="ru-RU" sz="24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год</a:t>
            </a:r>
            <a:endParaRPr lang="ru-RU" altLang="ru-RU" sz="24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Приоритетные направления</a:t>
            </a:r>
            <a:br>
              <a:rPr lang="ru-RU" smtClean="0"/>
            </a:br>
            <a:r>
              <a:rPr lang="ru-RU" smtClean="0"/>
              <a:t>на 2015 год:</a:t>
            </a:r>
          </a:p>
        </p:txBody>
      </p:sp>
      <p:sp>
        <p:nvSpPr>
          <p:cNvPr id="21507" name="Объект 2"/>
          <p:cNvSpPr>
            <a:spLocks noGrp="1"/>
          </p:cNvSpPr>
          <p:nvPr>
            <p:ph idx="1"/>
          </p:nvPr>
        </p:nvSpPr>
        <p:spPr>
          <a:xfrm>
            <a:off x="1331913" y="1989138"/>
            <a:ext cx="7632700" cy="4418012"/>
          </a:xfrm>
        </p:spPr>
        <p:txBody>
          <a:bodyPr/>
          <a:lstStyle/>
          <a:p>
            <a:r>
              <a:rPr lang="ru-RU" sz="2600" smtClean="0"/>
              <a:t>развитие межведомственного взаимодействия  в обеспечении благополучия семьи и безопасности каждого ребенка, а также формирование инструментов и создание условий для их сохранения;</a:t>
            </a:r>
          </a:p>
          <a:p>
            <a:r>
              <a:rPr lang="ru-RU" sz="2600" smtClean="0"/>
              <a:t>осуществление контроля за сохранением здоровья  и безопасности детей в образовательных учреждениях и социальной сфере района;</a:t>
            </a:r>
          </a:p>
          <a:p>
            <a:endParaRPr lang="ru-RU" smtClean="0"/>
          </a:p>
        </p:txBody>
      </p:sp>
      <p:pic>
        <p:nvPicPr>
          <p:cNvPr id="21508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Приоритетные направления</a:t>
            </a:r>
            <a:br>
              <a:rPr lang="ru-RU" smtClean="0"/>
            </a:br>
            <a:r>
              <a:rPr lang="ru-RU" smtClean="0"/>
              <a:t>на 2015 год:</a:t>
            </a:r>
          </a:p>
        </p:txBody>
      </p:sp>
      <p:sp>
        <p:nvSpPr>
          <p:cNvPr id="22530" name="Объект 3"/>
          <p:cNvSpPr>
            <a:spLocks noGrp="1"/>
          </p:cNvSpPr>
          <p:nvPr>
            <p:ph idx="1"/>
          </p:nvPr>
        </p:nvSpPr>
        <p:spPr>
          <a:xfrm>
            <a:off x="1255713" y="1989138"/>
            <a:ext cx="7883525" cy="4392612"/>
          </a:xfrm>
        </p:spPr>
        <p:txBody>
          <a:bodyPr/>
          <a:lstStyle/>
          <a:p>
            <a:r>
              <a:rPr lang="ru-RU" sz="2600" smtClean="0"/>
              <a:t>проведение общественной  экспертизы качества услуг, предоставляемых жителям Тутаевского МР образовательными учреждениями;</a:t>
            </a:r>
          </a:p>
          <a:p>
            <a:r>
              <a:rPr lang="ru-RU" sz="2600" smtClean="0"/>
              <a:t>реализация социальных проектов (мероприятий);</a:t>
            </a:r>
          </a:p>
          <a:p>
            <a:r>
              <a:rPr lang="ru-RU" sz="2600" smtClean="0"/>
              <a:t>поддержка создания и функционирования органов государственно–общественного управления в образовательных учреждениях.</a:t>
            </a:r>
            <a:endParaRPr lang="ru-RU" sz="2800" smtClean="0"/>
          </a:p>
          <a:p>
            <a:endParaRPr lang="ru-RU" smtClean="0"/>
          </a:p>
        </p:txBody>
      </p:sp>
      <p:pic>
        <p:nvPicPr>
          <p:cNvPr id="22531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4" name="Rectangle 54"/>
          <p:cNvSpPr>
            <a:spLocks noChangeArrowheads="1"/>
          </p:cNvSpPr>
          <p:nvPr/>
        </p:nvSpPr>
        <p:spPr bwMode="auto">
          <a:xfrm>
            <a:off x="1476375" y="981075"/>
            <a:ext cx="7416800" cy="863600"/>
          </a:xfrm>
          <a:prstGeom prst="rect">
            <a:avLst/>
          </a:prstGeom>
          <a:solidFill>
            <a:srgbClr val="ACCDE4"/>
          </a:solidFill>
          <a:ln>
            <a:noFill/>
          </a:ln>
          <a:extLst/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dirty="0">
                <a:ea typeface="+mj-ea"/>
                <a:cs typeface="+mj-cs"/>
              </a:rPr>
              <a:t>Ярмарка </a:t>
            </a:r>
            <a:r>
              <a:rPr lang="ru-RU" dirty="0" err="1" smtClean="0">
                <a:ea typeface="+mj-ea"/>
                <a:cs typeface="+mj-cs"/>
              </a:rPr>
              <a:t>детско</a:t>
            </a:r>
            <a:r>
              <a:rPr lang="ru-RU" dirty="0" smtClean="0">
                <a:ea typeface="+mj-ea"/>
                <a:cs typeface="+mj-cs"/>
              </a:rPr>
              <a:t>–взрослых</a:t>
            </a:r>
          </a:p>
          <a:p>
            <a:pPr algn="ctr">
              <a:defRPr/>
            </a:pPr>
            <a:r>
              <a:rPr lang="ru-RU" dirty="0" smtClean="0">
                <a:ea typeface="+mj-ea"/>
                <a:cs typeface="+mj-cs"/>
              </a:rPr>
              <a:t>  </a:t>
            </a:r>
            <a:r>
              <a:rPr lang="ru-RU" dirty="0">
                <a:ea typeface="+mj-ea"/>
                <a:cs typeface="+mj-cs"/>
              </a:rPr>
              <a:t>социальных проектов и </a:t>
            </a:r>
            <a:r>
              <a:rPr lang="ru-RU" dirty="0" smtClean="0">
                <a:ea typeface="+mj-ea"/>
                <a:cs typeface="+mj-cs"/>
              </a:rPr>
              <a:t>инициатив</a:t>
            </a:r>
            <a:endParaRPr lang="ru-RU" altLang="ru-RU" dirty="0">
              <a:ea typeface="+mj-ea"/>
              <a:cs typeface="+mj-cs"/>
            </a:endParaRPr>
          </a:p>
        </p:txBody>
      </p:sp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Ярмарка детско–взрослых </a:t>
            </a:r>
            <a:br>
              <a:rPr lang="ru-RU" smtClean="0"/>
            </a:br>
            <a:r>
              <a:rPr lang="ru-RU" smtClean="0"/>
              <a:t>социальных проектов и инициатив</a:t>
            </a:r>
          </a:p>
        </p:txBody>
      </p:sp>
      <p:sp>
        <p:nvSpPr>
          <p:cNvPr id="23555" name="Объект 2"/>
          <p:cNvSpPr>
            <a:spLocks noGrp="1"/>
          </p:cNvSpPr>
          <p:nvPr>
            <p:ph idx="1"/>
          </p:nvPr>
        </p:nvSpPr>
        <p:spPr>
          <a:xfrm>
            <a:off x="1187450" y="1916113"/>
            <a:ext cx="6769100" cy="4681537"/>
          </a:xfrm>
        </p:spPr>
        <p:txBody>
          <a:bodyPr/>
          <a:lstStyle/>
          <a:p>
            <a:r>
              <a:rPr lang="ru-RU" sz="2600" smtClean="0"/>
              <a:t>Альтернативное получение электроэнергии для многоквартирных жилых домов. </a:t>
            </a:r>
          </a:p>
          <a:p>
            <a:r>
              <a:rPr lang="ru-RU" sz="2600" smtClean="0"/>
              <a:t>Разработка проекта здания для</a:t>
            </a:r>
            <a:r>
              <a:rPr lang="ru-RU" sz="2600" i="1" smtClean="0"/>
              <a:t> </a:t>
            </a:r>
            <a:r>
              <a:rPr lang="ru-RU" sz="2600" smtClean="0"/>
              <a:t>мини детского сада с использованием энергоэффективных технологий.</a:t>
            </a:r>
          </a:p>
          <a:p>
            <a:r>
              <a:rPr lang="ru-RU" sz="2600" smtClean="0"/>
              <a:t>БУМ (</a:t>
            </a:r>
            <a:r>
              <a:rPr lang="ru-RU" altLang="ru-RU" sz="2600" smtClean="0"/>
              <a:t>организация и проведение субботника по уборке мусора на набережной реки Волги в черте             г. Тутаева.)</a:t>
            </a:r>
            <a:endParaRPr lang="ru-RU" sz="2600" smtClean="0"/>
          </a:p>
          <a:p>
            <a:r>
              <a:rPr lang="ru-RU" sz="2600" smtClean="0"/>
              <a:t>Наш уютный школьный двор.</a:t>
            </a:r>
          </a:p>
          <a:p>
            <a:endParaRPr lang="ru-RU" sz="2600" smtClean="0"/>
          </a:p>
          <a:p>
            <a:endParaRPr lang="ru-RU" sz="2600" smtClean="0"/>
          </a:p>
        </p:txBody>
      </p:sp>
      <p:pic>
        <p:nvPicPr>
          <p:cNvPr id="23556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12000" y="3644900"/>
            <a:ext cx="2032000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4" name="Rectangle 54"/>
          <p:cNvSpPr>
            <a:spLocks noChangeArrowheads="1"/>
          </p:cNvSpPr>
          <p:nvPr/>
        </p:nvSpPr>
        <p:spPr bwMode="auto">
          <a:xfrm>
            <a:off x="1476375" y="981075"/>
            <a:ext cx="7416800" cy="863600"/>
          </a:xfrm>
          <a:prstGeom prst="rect">
            <a:avLst/>
          </a:prstGeom>
          <a:solidFill>
            <a:srgbClr val="ACCDE4"/>
          </a:solidFill>
          <a:ln>
            <a:noFill/>
          </a:ln>
          <a:extLst/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dirty="0">
                <a:ea typeface="+mj-ea"/>
                <a:cs typeface="+mj-cs"/>
              </a:rPr>
              <a:t>Ярмарка </a:t>
            </a:r>
            <a:r>
              <a:rPr lang="ru-RU" dirty="0" err="1" smtClean="0">
                <a:ea typeface="+mj-ea"/>
                <a:cs typeface="+mj-cs"/>
              </a:rPr>
              <a:t>детско</a:t>
            </a:r>
            <a:r>
              <a:rPr lang="ru-RU" dirty="0" smtClean="0">
                <a:ea typeface="+mj-ea"/>
                <a:cs typeface="+mj-cs"/>
              </a:rPr>
              <a:t>–взрослых</a:t>
            </a:r>
          </a:p>
          <a:p>
            <a:pPr algn="ctr">
              <a:defRPr/>
            </a:pPr>
            <a:r>
              <a:rPr lang="ru-RU" dirty="0" smtClean="0">
                <a:ea typeface="+mj-ea"/>
                <a:cs typeface="+mj-cs"/>
              </a:rPr>
              <a:t>  </a:t>
            </a:r>
            <a:r>
              <a:rPr lang="ru-RU" dirty="0">
                <a:ea typeface="+mj-ea"/>
                <a:cs typeface="+mj-cs"/>
              </a:rPr>
              <a:t>социальных проектов и </a:t>
            </a:r>
            <a:r>
              <a:rPr lang="ru-RU" dirty="0" smtClean="0">
                <a:ea typeface="+mj-ea"/>
                <a:cs typeface="+mj-cs"/>
              </a:rPr>
              <a:t>инициатив</a:t>
            </a:r>
            <a:endParaRPr lang="ru-RU" altLang="ru-RU" dirty="0">
              <a:ea typeface="+mj-ea"/>
              <a:cs typeface="+mj-cs"/>
            </a:endParaRPr>
          </a:p>
        </p:txBody>
      </p:sp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Ярмарка детско–взрослых </a:t>
            </a:r>
            <a:br>
              <a:rPr lang="ru-RU" smtClean="0"/>
            </a:br>
            <a:r>
              <a:rPr lang="ru-RU" smtClean="0"/>
              <a:t>социальных проектов и инициатив</a:t>
            </a:r>
          </a:p>
        </p:txBody>
      </p:sp>
      <p:sp>
        <p:nvSpPr>
          <p:cNvPr id="24579" name="Объект 2"/>
          <p:cNvSpPr>
            <a:spLocks noGrp="1"/>
          </p:cNvSpPr>
          <p:nvPr>
            <p:ph idx="1"/>
          </p:nvPr>
        </p:nvSpPr>
        <p:spPr>
          <a:xfrm>
            <a:off x="1042988" y="1989138"/>
            <a:ext cx="7993062" cy="4608512"/>
          </a:xfrm>
        </p:spPr>
        <p:txBody>
          <a:bodyPr/>
          <a:lstStyle/>
          <a:p>
            <a:pPr eaLnBrk="1" hangingPunct="1"/>
            <a:r>
              <a:rPr lang="ru-RU" altLang="ru-RU" sz="2600" smtClean="0"/>
              <a:t>Пока не поздно (создание в школе кабинета охраны зрения). </a:t>
            </a:r>
          </a:p>
          <a:p>
            <a:pPr eaLnBrk="1" hangingPunct="1"/>
            <a:r>
              <a:rPr lang="ru-RU" altLang="ru-RU" sz="2600" smtClean="0"/>
              <a:t>Храмы Романово-Борисоглебска в творчестве тутаевских художников (подготовка и выпуск календаря с фотографиями картин тутаевских художников по данной теме).</a:t>
            </a:r>
          </a:p>
          <a:p>
            <a:pPr eaLnBrk="1" hangingPunct="1"/>
            <a:r>
              <a:rPr lang="ru-RU" altLang="ru-RU" sz="2600" smtClean="0"/>
              <a:t>Памяти павшим… (благоустройство памятника односельчанам, погибшим в годы Великой Отечественной войны). </a:t>
            </a:r>
          </a:p>
          <a:p>
            <a:pPr eaLnBrk="1" hangingPunct="1"/>
            <a:r>
              <a:rPr lang="ru-RU" altLang="ru-RU" sz="2600" smtClean="0"/>
              <a:t>Наше наследие (создание музея под открытым небом). </a:t>
            </a:r>
          </a:p>
          <a:p>
            <a:pPr eaLnBrk="1" hangingPunct="1"/>
            <a:endParaRPr lang="ru-RU" altLang="ru-RU" sz="2600" smtClean="0"/>
          </a:p>
        </p:txBody>
      </p:sp>
      <p:pic>
        <p:nvPicPr>
          <p:cNvPr id="24580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Благотворительные акции:</a:t>
            </a:r>
          </a:p>
        </p:txBody>
      </p:sp>
      <p:sp>
        <p:nvSpPr>
          <p:cNvPr id="25602" name="Объект 2"/>
          <p:cNvSpPr>
            <a:spLocks noGrp="1"/>
          </p:cNvSpPr>
          <p:nvPr>
            <p:ph idx="1"/>
          </p:nvPr>
        </p:nvSpPr>
        <p:spPr>
          <a:xfrm>
            <a:off x="1331913" y="1844675"/>
            <a:ext cx="7632700" cy="4537075"/>
          </a:xfrm>
        </p:spPr>
        <p:txBody>
          <a:bodyPr/>
          <a:lstStyle/>
          <a:p>
            <a:r>
              <a:rPr lang="ru-RU" sz="2600" smtClean="0"/>
              <a:t>оказание адресной помощи одаренным детям и детям, занимающимся в спортивных секциях и достигших высоких результатов из многодетных и малообеспеченных семей; </a:t>
            </a:r>
          </a:p>
          <a:p>
            <a:r>
              <a:rPr lang="ru-RU" sz="2600" smtClean="0"/>
              <a:t>поддержка детско-взрослых социально- значимых проектов, посвященных 775-летию города Тутаева;</a:t>
            </a:r>
          </a:p>
          <a:p>
            <a:r>
              <a:rPr lang="ru-RU" sz="2600" smtClean="0"/>
              <a:t>поддержка инициативы совета ветеранов района по строительству в городе мемориала войнам, погибшим в годы Великой Отечественной войны. </a:t>
            </a:r>
          </a:p>
        </p:txBody>
      </p:sp>
      <p:pic>
        <p:nvPicPr>
          <p:cNvPr id="25603" name="Picture 9" descr="C:\Users\user\Pictures\Картинки\Эмблемы\Управляющий сове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0688" y="0"/>
            <a:ext cx="11144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bc_roadshow">
  <a:themeElements>
    <a:clrScheme name="Другая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70C0"/>
      </a:hlink>
      <a:folHlink>
        <a:srgbClr val="B2B2B2"/>
      </a:folHlink>
    </a:clrScheme>
    <a:fontScheme name="rbc_roadshow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CC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CC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rbc_roadshow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bc_roadshow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bc_roadshow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bc_roadshow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bc_roadshow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bc_roadshow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bc_roadshow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проблемы информатизации</Template>
  <TotalTime>4916</TotalTime>
  <Words>668</Words>
  <Application>Microsoft Office PowerPoint</Application>
  <PresentationFormat>Экран (4:3)</PresentationFormat>
  <Paragraphs>81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rbc_roadshow</vt:lpstr>
      <vt:lpstr>Диаграмма</vt:lpstr>
      <vt:lpstr>Управляющий совет муниципального уровня   как ресурс развития системы образования </vt:lpstr>
      <vt:lpstr>В составе Управляющего совета:</vt:lpstr>
      <vt:lpstr>Место и роль Управляющего совета </vt:lpstr>
      <vt:lpstr>Миссия системы образования Тутаевского МР</vt:lpstr>
      <vt:lpstr>Приоритетные направления на 2015 год:</vt:lpstr>
      <vt:lpstr>Приоритетные направления на 2015 год:</vt:lpstr>
      <vt:lpstr>Ярмарка детско–взрослых  социальных проектов и инициатив</vt:lpstr>
      <vt:lpstr>Ярмарка детско–взрослых  социальных проектов и инициатив</vt:lpstr>
      <vt:lpstr>Благотворительные акции:</vt:lpstr>
      <vt:lpstr>Школа молодого управленца:</vt:lpstr>
      <vt:lpstr>Слет Управляющих советов  образовательных организаций района</vt:lpstr>
      <vt:lpstr>Обучение общественных управляющих</vt:lpstr>
      <vt:lpstr>Основная идея проекта</vt:lpstr>
      <vt:lpstr>Программы общественной экспертизы:</vt:lpstr>
      <vt:lpstr>Содержание пакета документов  для подготовки и проведения  общественной экспертизы (ОЭ): </vt:lpstr>
      <vt:lpstr>Сайт «Образование и общество»</vt:lpstr>
      <vt:lpstr>Рейтинг общественного признания деятельности образовательных организаций Тутаевского МР</vt:lpstr>
      <vt:lpstr>Основные проблемы: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Икартс</dc:creator>
  <cp:lastModifiedBy>Владимир</cp:lastModifiedBy>
  <cp:revision>237</cp:revision>
  <dcterms:created xsi:type="dcterms:W3CDTF">2009-11-06T11:48:46Z</dcterms:created>
  <dcterms:modified xsi:type="dcterms:W3CDTF">2015-03-14T17:38:07Z</dcterms:modified>
</cp:coreProperties>
</file>