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4" r:id="rId9"/>
    <p:sldId id="267" r:id="rId10"/>
    <p:sldId id="265" r:id="rId11"/>
    <p:sldId id="263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7CF29-1496-415A-861E-3B35B84616A8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14CB-F6B6-4415-9138-70A947011A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09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85C05-2FEB-4EDC-B020-0A7FEBA51FCC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D0840-86B1-4A21-9302-87C519274FB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6961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EBD2-201D-405B-B2AA-C45A11F27367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6D47A-C0F3-49FB-804A-5F2AB3ECA3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40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5114-CAAE-450D-B0BF-BE2737EB7093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2B8B1-ACA2-4320-941D-9EB3AA6B6B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80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127E9-B1E8-400F-97DD-C491E3F30212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3F626-A7DE-4D2B-8625-61B5D635791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588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24FD6-7558-4A92-972E-59FE0FDA0C32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90D42-21E1-41FD-BAD2-3FB4AF0F9C6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82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B73F-4F3E-472B-9C17-720321FFBC3E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58038-F1EE-41D3-A881-8799C75859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8464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D033A-D74D-4AD1-A1A3-5E55E7FE406A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5D12-6223-401D-B48C-4AEEC2F0D8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4946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E0675-12F2-4C58-B63D-A2708E4E064A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ADBA-E77B-4A60-83F4-A436CEA2C2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657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F474-86C7-48EA-ADF4-F9073C79EE5A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281F7-AA82-46F6-AF8A-C7E510B86B9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632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DF8DC-5005-48E3-BBB9-DE9F9DBD9A7F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E2F96-8E47-419E-A543-12B089865FB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867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AC9B3-C6C3-41CD-A85F-F6F2F19833F2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D01A-6C6F-4539-900D-A4C1B9FC466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3704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0139589E-7E6C-4147-A1D8-D8775C7251D9}" type="datetimeFigureOut">
              <a:rPr lang="ru-RU"/>
              <a:pPr>
                <a:defRPr/>
              </a:pPr>
              <a:t>02.04.2015</a:t>
            </a:fld>
            <a:endParaRPr lang="ru-RU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1EB7BAE-F92E-42F3-9115-96783CE2FE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088" y="2060575"/>
            <a:ext cx="7772400" cy="2043113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b="0" smtClean="0"/>
              <a:t>Общественная экспертиза </a:t>
            </a:r>
            <a:br>
              <a:rPr lang="ru-RU" sz="4400" b="0" smtClean="0"/>
            </a:br>
            <a:r>
              <a:rPr lang="ru-RU" sz="4400" b="0" smtClean="0"/>
              <a:t>качества </a:t>
            </a:r>
            <a:br>
              <a:rPr lang="ru-RU" sz="4400" b="0" smtClean="0"/>
            </a:br>
            <a:r>
              <a:rPr lang="ru-RU" sz="4400" b="0" smtClean="0"/>
              <a:t>образовательных услуг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43438" y="4365625"/>
            <a:ext cx="4352925" cy="1752600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898989"/>
                </a:solidFill>
              </a:rPr>
              <a:t>Манокина Е.В., 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898989"/>
                </a:solidFill>
              </a:rPr>
              <a:t>директор МОУ СОШ № 6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87137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itchFamily="34" charset="0"/>
              </a:rPr>
              <a:t>Муниципальное образовательное учреждение 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itchFamily="34" charset="0"/>
              </a:rPr>
              <a:t>средняя общеобразовательная школа № 6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0" y="6237288"/>
            <a:ext cx="1112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Calibri" pitchFamily="34" charset="0"/>
              </a:rPr>
              <a:t>г. Тутаев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Методики проведения общественной экспертизы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mtClean="0"/>
              <a:t>анализ документов;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анкетирование/бланки анкет;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интервью/структура интервью;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социологический опрос/опросник;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сравнение/ключевые позиции;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наблюдение/экспертная записка;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контент-анализ;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mtClean="0"/>
              <a:t>изучение педагогического опыта/открытые мероприятия, методические  разработки, презентации и т.д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Алгоритм проведения общественной экспертизы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Инструктаж общественных экспертов </a:t>
            </a:r>
          </a:p>
          <a:p>
            <a:pPr eaLnBrk="1" hangingPunct="1"/>
            <a:r>
              <a:rPr lang="ru-RU" altLang="ru-RU" smtClean="0"/>
              <a:t>Заключение договора о проведении ОЭ</a:t>
            </a:r>
          </a:p>
          <a:p>
            <a:pPr eaLnBrk="1" hangingPunct="1"/>
            <a:r>
              <a:rPr lang="ru-RU" altLang="ru-RU" smtClean="0"/>
              <a:t>Выполнение технического задания ОЭ (проведение ОЭ)</a:t>
            </a:r>
          </a:p>
          <a:p>
            <a:pPr eaLnBrk="1" hangingPunct="1"/>
            <a:r>
              <a:rPr lang="ru-RU" altLang="ru-RU" smtClean="0"/>
              <a:t>Подготовка экспертного заключения по установленной форме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Основные понятия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400" b="1" smtClean="0"/>
              <a:t>Качество</a:t>
            </a:r>
            <a:r>
              <a:rPr lang="ru-RU" altLang="ru-RU" sz="2400" smtClean="0"/>
              <a:t> - совокупность характеристик объекта, относящихся к его способности удовлетворять установленные и предполагаемые потребности</a:t>
            </a:r>
          </a:p>
          <a:p>
            <a:pPr eaLnBrk="1" hangingPunct="1"/>
            <a:r>
              <a:rPr lang="ru-RU" altLang="ru-RU" sz="2400" b="1" smtClean="0"/>
              <a:t>Качество образования</a:t>
            </a:r>
            <a:r>
              <a:rPr lang="ru-RU" altLang="ru-RU" sz="2400" smtClean="0"/>
              <a:t> – это совокупность характеристик образовательного процесса, определяющих последовательное и эффективное формирование компетентности и профессионального сознания</a:t>
            </a:r>
          </a:p>
          <a:p>
            <a:pPr eaLnBrk="1" hangingPunct="1"/>
            <a:r>
              <a:rPr lang="ru-RU" altLang="ru-RU" sz="2400" b="1" smtClean="0"/>
              <a:t>Оценка качества</a:t>
            </a:r>
            <a:r>
              <a:rPr lang="ru-RU" altLang="ru-RU" sz="2400" smtClean="0"/>
              <a:t> — это совокупность операций, выполняемых с целью оценки соответствия конкретной продукции установленным требованиям</a:t>
            </a:r>
          </a:p>
          <a:p>
            <a:pPr eaLnBrk="1" hangingPunct="1"/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7543800" cy="1295400"/>
          </a:xfrm>
        </p:spPr>
        <p:txBody>
          <a:bodyPr anchor="ctr"/>
          <a:lstStyle/>
          <a:p>
            <a:pPr eaLnBrk="1" hangingPunct="1"/>
            <a:r>
              <a:rPr lang="ru-RU" altLang="ru-RU" smtClean="0"/>
              <a:t>Блоки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Инструктивный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z="2400" smtClean="0"/>
              <a:t>теоретическая подготовка по проведению общественной экспертизы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Практический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	</a:t>
            </a:r>
            <a:r>
              <a:rPr lang="ru-RU" sz="2400" smtClean="0"/>
              <a:t>в виде  алгоритма действий по подготовке и проведению общественной экспертизы</a:t>
            </a: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Аналитический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	</a:t>
            </a:r>
            <a:r>
              <a:rPr lang="ru-RU" sz="2400" smtClean="0"/>
              <a:t>в виде  алгоритма действий по анализу представленных данных и  принятию</a:t>
            </a:r>
            <a:r>
              <a:rPr lang="ru-RU" smtClean="0"/>
              <a:t> </a:t>
            </a:r>
            <a:r>
              <a:rPr lang="ru-RU" sz="2400" smtClean="0"/>
              <a:t>управленческих решений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Этапы реализации программы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Подготовка общественных экспертов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теоретическая подготовка</a:t>
            </a:r>
          </a:p>
          <a:p>
            <a:pPr eaLnBrk="1" hangingPunct="1"/>
            <a:r>
              <a:rPr lang="ru-RU" altLang="ru-RU" b="1" smtClean="0"/>
              <a:t>Организация и проведение общественной экспертизы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/>
              <a:t>работа экспертов по оценочным листам</a:t>
            </a:r>
          </a:p>
          <a:p>
            <a:pPr eaLnBrk="1" hangingPunct="1"/>
            <a:r>
              <a:rPr lang="ru-RU" altLang="ru-RU" b="1" smtClean="0"/>
              <a:t>Анализ результатов экспертизы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Темы занятий по подготовке экспертов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Классификация Г.В. Гутник подходов к определению качества образования.</a:t>
            </a:r>
          </a:p>
          <a:p>
            <a:pPr eaLnBrk="1" hangingPunct="1"/>
            <a:r>
              <a:rPr lang="ru-RU" altLang="ru-RU" smtClean="0"/>
              <a:t>Группы результатов образования 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	(по М.М. Поташнику). </a:t>
            </a:r>
          </a:p>
          <a:p>
            <a:pPr eaLnBrk="1" hangingPunct="1"/>
            <a:r>
              <a:rPr lang="ru-RU" altLang="ru-RU" smtClean="0"/>
              <a:t>Структура качества образования в показателях, подвластных числовым измерениям.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Качество образования включает: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Качество основных условий образовательного процесса. </a:t>
            </a:r>
          </a:p>
          <a:p>
            <a:pPr eaLnBrk="1" hangingPunct="1"/>
            <a:r>
              <a:rPr lang="ru-RU" altLang="ru-RU" smtClean="0"/>
              <a:t>Качество реализации образовательного процесса.</a:t>
            </a:r>
          </a:p>
          <a:p>
            <a:pPr eaLnBrk="1" hangingPunct="1"/>
            <a:r>
              <a:rPr lang="ru-RU" altLang="ru-RU" smtClean="0"/>
              <a:t>Качество результатов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Критерии общественной экспертизы 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Кадровое обеспечение образовательного процесса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Информационно-технологическое и методическое обеспечение образовательного процесса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Материально-техническое обеспечение образовательного процесса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Доступность образования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Качество подготовки обучающихся и выпускников школы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Качество воспитательного процесса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Взаимодействия участников образовательного процесса в ОУ и социуме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altLang="ru-RU" smtClean="0"/>
              <a:t>Формы оценочных листов</a:t>
            </a:r>
          </a:p>
        </p:txBody>
      </p:sp>
      <p:graphicFrame>
        <p:nvGraphicFramePr>
          <p:cNvPr id="9279" name="Group 63"/>
          <p:cNvGraphicFramePr>
            <a:graphicFrameLocks noGrp="1"/>
          </p:cNvGraphicFramePr>
          <p:nvPr>
            <p:ph idx="4294967295"/>
          </p:nvPr>
        </p:nvGraphicFramePr>
        <p:xfrm>
          <a:off x="323850" y="1773238"/>
          <a:ext cx="8280400" cy="1189037"/>
        </p:xfrm>
        <a:graphic>
          <a:graphicData uri="http://schemas.openxmlformats.org/drawingml/2006/table">
            <a:tbl>
              <a:tblPr/>
              <a:tblGrid>
                <a:gridCol w="4237038"/>
                <a:gridCol w="1376362"/>
                <a:gridCol w="1393825"/>
                <a:gridCol w="1273175"/>
              </a:tblGrid>
              <a:tr h="792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77" name="Group 61"/>
          <p:cNvGraphicFramePr>
            <a:graphicFrameLocks noGrp="1"/>
          </p:cNvGraphicFramePr>
          <p:nvPr/>
        </p:nvGraphicFramePr>
        <p:xfrm>
          <a:off x="323850" y="3644900"/>
          <a:ext cx="8280400" cy="793750"/>
        </p:xfrm>
        <a:graphic>
          <a:graphicData uri="http://schemas.openxmlformats.org/drawingml/2006/table">
            <a:tbl>
              <a:tblPr/>
              <a:tblGrid>
                <a:gridCol w="5910263"/>
                <a:gridCol w="1133475"/>
                <a:gridCol w="123666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78" name="Group 62"/>
          <p:cNvGraphicFramePr>
            <a:graphicFrameLocks noGrp="1"/>
          </p:cNvGraphicFramePr>
          <p:nvPr/>
        </p:nvGraphicFramePr>
        <p:xfrm>
          <a:off x="323850" y="5229225"/>
          <a:ext cx="8229600" cy="1316153"/>
        </p:xfrm>
        <a:graphic>
          <a:graphicData uri="http://schemas.openxmlformats.org/drawingml/2006/table">
            <a:tbl>
              <a:tblPr/>
              <a:tblGrid>
                <a:gridCol w="2386013"/>
                <a:gridCol w="1949450"/>
                <a:gridCol w="3894137"/>
              </a:tblGrid>
              <a:tr h="792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Показатель 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20" marR="583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Основание для оценки</a:t>
                      </a: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20" marR="583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Оценочное заключение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20" marR="583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6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20" marR="583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20" marR="583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20" marR="583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54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3" cy="476250"/>
          </a:xfrm>
        </p:spPr>
        <p:txBody>
          <a:bodyPr/>
          <a:lstStyle/>
          <a:p>
            <a:pPr eaLnBrk="1" hangingPunct="1"/>
            <a:r>
              <a:rPr lang="ru-RU" altLang="ru-RU" sz="2000" b="0" smtClean="0"/>
              <a:t>Критерий </a:t>
            </a:r>
            <a:r>
              <a:rPr lang="en-US" altLang="ru-RU" sz="2000" b="0" smtClean="0"/>
              <a:t>I</a:t>
            </a:r>
            <a:r>
              <a:rPr lang="ru-RU" altLang="ru-RU" sz="2000" b="0" smtClean="0"/>
              <a:t>. Кадровое обеспечение образовательного процесса </a:t>
            </a:r>
            <a:r>
              <a:rPr lang="ru-RU" altLang="ru-RU" sz="1600" b="0" smtClean="0"/>
              <a:t>(пример)</a:t>
            </a:r>
          </a:p>
        </p:txBody>
      </p:sp>
      <p:graphicFrame>
        <p:nvGraphicFramePr>
          <p:cNvPr id="13669" name="Group 357"/>
          <p:cNvGraphicFramePr>
            <a:graphicFrameLocks noGrp="1"/>
          </p:cNvGraphicFramePr>
          <p:nvPr>
            <p:ph idx="1"/>
          </p:nvPr>
        </p:nvGraphicFramePr>
        <p:xfrm>
          <a:off x="323850" y="549275"/>
          <a:ext cx="8569325" cy="5546725"/>
        </p:xfrm>
        <a:graphic>
          <a:graphicData uri="http://schemas.openxmlformats.org/drawingml/2006/table">
            <a:tbl>
              <a:tblPr/>
              <a:tblGrid>
                <a:gridCol w="3671888"/>
                <a:gridCol w="1800225"/>
                <a:gridCol w="1800225"/>
                <a:gridCol w="1296987"/>
              </a:tblGrid>
              <a:tr h="259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обеспеченности педагогическими кадрами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100-98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90-97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80-89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педагогических работников, имеющих высшее образование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85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61-85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30-60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педагогических работников аттестованных на первую и высшую категорию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60%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30-60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30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молодых педагогов (в возрасте до 35 лет), от общего количества педагогов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15%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11-15%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10%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текучесть педагогических кадров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2%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2-5%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6-10%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педагогических и руководящих работников, применяющих мультимедийные технологии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60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30-60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30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педагогических и руководящих работников, прошедших курсовую подготовку за последние пять лет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30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16-29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педагогических работников, имеющих государственные и ведомственные награды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10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6-10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педагогических работников, участвующих в конкурсах профессионального мастерства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1 на региональном уровне или 1 на всероссийском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1 на муниципальном уровне или 1 на региональном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 муниципальном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2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публикаций у педагогических работников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всероссийском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региональном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муниципальном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педагогических работников, выступавших на конференциях, семинарах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7 на муниципальном уровне, 1 на региональном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4-7 на муниципальном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на муниципальном уровне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педагогических работников, являющихся областными экспертами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35729df734b5db6f81e971d53543ebeaf63"/>
</p:tagLst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120</TotalTime>
  <Words>468</Words>
  <Application>Microsoft Office PowerPoint</Application>
  <PresentationFormat>Экран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Сеть</vt:lpstr>
      <vt:lpstr>Общественная экспертиза  качества  образовательных услуг</vt:lpstr>
      <vt:lpstr>Основные понятия</vt:lpstr>
      <vt:lpstr>Блоки программы</vt:lpstr>
      <vt:lpstr>Этапы реализации программы</vt:lpstr>
      <vt:lpstr>Темы занятий по подготовке экспертов</vt:lpstr>
      <vt:lpstr>Качество образования включает:</vt:lpstr>
      <vt:lpstr>Критерии общественной экспертизы </vt:lpstr>
      <vt:lpstr>Формы оценочных листов</vt:lpstr>
      <vt:lpstr>Критерий I. Кадровое обеспечение образовательного процесса (пример)</vt:lpstr>
      <vt:lpstr>Методики проведения общественной экспертизы</vt:lpstr>
      <vt:lpstr>Алгоритм проведения общественной экспертизы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Общественная экспертиза  качества  образовательных услуг</dc:title>
  <dc:creator>zavuch</dc:creator>
  <cp:lastModifiedBy>Светлана Юрьевна Белянчева</cp:lastModifiedBy>
  <cp:revision>16</cp:revision>
  <dcterms:created xsi:type="dcterms:W3CDTF">2015-03-13T09:13:23Z</dcterms:created>
  <dcterms:modified xsi:type="dcterms:W3CDTF">2015-04-02T11:49:44Z</dcterms:modified>
</cp:coreProperties>
</file>