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5D0B3D-E473-4900-9AAB-D0D1FC227D3D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DAF5B8-D5D3-487B-A71A-C9ABC46A361B}">
      <dgm:prSet phldrT="[Текст]"/>
      <dgm:spPr/>
      <dgm:t>
        <a:bodyPr/>
        <a:lstStyle/>
        <a:p>
          <a:r>
            <a:rPr lang="ru-RU" dirty="0" smtClean="0"/>
            <a:t>Коммунальные услуги</a:t>
          </a:r>
          <a:endParaRPr lang="ru-RU" dirty="0"/>
        </a:p>
      </dgm:t>
    </dgm:pt>
    <dgm:pt modelId="{0A0318A0-83E8-435F-BBC5-DC982635A574}" type="parTrans" cxnId="{703B25E4-1C45-4320-B078-7C7EC2FA300C}">
      <dgm:prSet/>
      <dgm:spPr/>
      <dgm:t>
        <a:bodyPr/>
        <a:lstStyle/>
        <a:p>
          <a:endParaRPr lang="ru-RU"/>
        </a:p>
      </dgm:t>
    </dgm:pt>
    <dgm:pt modelId="{0922DB53-2C0A-4AA1-9B1B-EE2E3D9D286E}" type="sibTrans" cxnId="{703B25E4-1C45-4320-B078-7C7EC2FA300C}">
      <dgm:prSet/>
      <dgm:spPr/>
      <dgm:t>
        <a:bodyPr/>
        <a:lstStyle/>
        <a:p>
          <a:endParaRPr lang="ru-RU"/>
        </a:p>
      </dgm:t>
    </dgm:pt>
    <dgm:pt modelId="{AA0BD7A7-9E28-4D4A-A495-28EAAC746ABC}">
      <dgm:prSet phldrT="[Текст]"/>
      <dgm:spPr/>
      <dgm:t>
        <a:bodyPr/>
        <a:lstStyle/>
        <a:p>
          <a:r>
            <a:rPr lang="ru-RU" dirty="0" smtClean="0"/>
            <a:t>Зарплата</a:t>
          </a:r>
          <a:endParaRPr lang="ru-RU" dirty="0"/>
        </a:p>
      </dgm:t>
    </dgm:pt>
    <dgm:pt modelId="{27B41149-8AEC-4188-864A-09A90AED2A2A}" type="parTrans" cxnId="{759670B3-2523-4291-8660-91A2C9ECB363}">
      <dgm:prSet/>
      <dgm:spPr/>
      <dgm:t>
        <a:bodyPr/>
        <a:lstStyle/>
        <a:p>
          <a:endParaRPr lang="ru-RU"/>
        </a:p>
      </dgm:t>
    </dgm:pt>
    <dgm:pt modelId="{AD446172-5122-471B-AD6A-E0737D88203D}" type="sibTrans" cxnId="{759670B3-2523-4291-8660-91A2C9ECB363}">
      <dgm:prSet/>
      <dgm:spPr/>
      <dgm:t>
        <a:bodyPr/>
        <a:lstStyle/>
        <a:p>
          <a:endParaRPr lang="ru-RU"/>
        </a:p>
      </dgm:t>
    </dgm:pt>
    <dgm:pt modelId="{69AABAF0-C176-4C00-A34D-69767AAEE2A6}">
      <dgm:prSet phldrT="[Текст]"/>
      <dgm:spPr/>
      <dgm:t>
        <a:bodyPr/>
        <a:lstStyle/>
        <a:p>
          <a:r>
            <a:rPr lang="ru-RU" dirty="0" smtClean="0"/>
            <a:t>делопроизводство</a:t>
          </a:r>
          <a:endParaRPr lang="ru-RU" dirty="0"/>
        </a:p>
      </dgm:t>
    </dgm:pt>
    <dgm:pt modelId="{E07F632D-4589-4EAE-942A-D58487718A4B}" type="parTrans" cxnId="{437EE10E-74FF-4B2A-B5E5-D25050926126}">
      <dgm:prSet/>
      <dgm:spPr/>
      <dgm:t>
        <a:bodyPr/>
        <a:lstStyle/>
        <a:p>
          <a:endParaRPr lang="ru-RU"/>
        </a:p>
      </dgm:t>
    </dgm:pt>
    <dgm:pt modelId="{B5C2AF8A-07F8-4913-AC26-59DC8B714919}" type="sibTrans" cxnId="{437EE10E-74FF-4B2A-B5E5-D25050926126}">
      <dgm:prSet/>
      <dgm:spPr/>
      <dgm:t>
        <a:bodyPr/>
        <a:lstStyle/>
        <a:p>
          <a:endParaRPr lang="ru-RU"/>
        </a:p>
      </dgm:t>
    </dgm:pt>
    <dgm:pt modelId="{A1BCA665-0BC0-444F-A13D-592A6114E55F}">
      <dgm:prSet phldrT="[Текст]"/>
      <dgm:spPr/>
      <dgm:t>
        <a:bodyPr/>
        <a:lstStyle/>
        <a:p>
          <a:r>
            <a:rPr lang="ru-RU" dirty="0" smtClean="0"/>
            <a:t>Расходы = 0,0 руб.</a:t>
          </a:r>
          <a:endParaRPr lang="ru-RU" dirty="0"/>
        </a:p>
      </dgm:t>
    </dgm:pt>
    <dgm:pt modelId="{7E70D3A4-5B77-4405-B28F-8F92AB73D787}" type="parTrans" cxnId="{35ABCEA3-C717-44A2-88BA-619954FEAA6A}">
      <dgm:prSet/>
      <dgm:spPr/>
      <dgm:t>
        <a:bodyPr/>
        <a:lstStyle/>
        <a:p>
          <a:endParaRPr lang="ru-RU"/>
        </a:p>
      </dgm:t>
    </dgm:pt>
    <dgm:pt modelId="{B70E3984-38A0-4D5D-ACE1-252BDC89D001}" type="sibTrans" cxnId="{35ABCEA3-C717-44A2-88BA-619954FEAA6A}">
      <dgm:prSet/>
      <dgm:spPr/>
      <dgm:t>
        <a:bodyPr/>
        <a:lstStyle/>
        <a:p>
          <a:endParaRPr lang="ru-RU"/>
        </a:p>
      </dgm:t>
    </dgm:pt>
    <dgm:pt modelId="{E7780440-0F29-4950-B92E-5EA34A971395}" type="pres">
      <dgm:prSet presAssocID="{6C5D0B3D-E473-4900-9AAB-D0D1FC227D3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D31B63-7B35-42F3-B090-62F584E4074B}" type="pres">
      <dgm:prSet presAssocID="{6C5D0B3D-E473-4900-9AAB-D0D1FC227D3D}" presName="ellipse" presStyleLbl="trBgShp" presStyleIdx="0" presStyleCnt="1"/>
      <dgm:spPr/>
    </dgm:pt>
    <dgm:pt modelId="{2E3A24C4-E6EE-4703-A185-0EBE5A8ED776}" type="pres">
      <dgm:prSet presAssocID="{6C5D0B3D-E473-4900-9AAB-D0D1FC227D3D}" presName="arrow1" presStyleLbl="fgShp" presStyleIdx="0" presStyleCnt="1"/>
      <dgm:spPr/>
    </dgm:pt>
    <dgm:pt modelId="{25C8AC86-04FE-4356-92FD-E3809E465106}" type="pres">
      <dgm:prSet presAssocID="{6C5D0B3D-E473-4900-9AAB-D0D1FC227D3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4DE799-A3EA-4AA6-812D-104115EAA1D9}" type="pres">
      <dgm:prSet presAssocID="{AA0BD7A7-9E28-4D4A-A495-28EAAC746ABC}" presName="item1" presStyleLbl="node1" presStyleIdx="0" presStyleCnt="3" custAng="446475" custScaleX="131819" custScaleY="1421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D1DDC6-B804-46AB-97A7-B2EE014325D2}" type="pres">
      <dgm:prSet presAssocID="{69AABAF0-C176-4C00-A34D-69767AAEE2A6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516309-CBAD-46AA-A741-ECBA3A50A491}" type="pres">
      <dgm:prSet presAssocID="{A1BCA665-0BC0-444F-A13D-592A6114E55F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CC822-FC43-457E-B3EF-2DDAD6E4D433}" type="pres">
      <dgm:prSet presAssocID="{6C5D0B3D-E473-4900-9AAB-D0D1FC227D3D}" presName="funnel" presStyleLbl="trAlignAcc1" presStyleIdx="0" presStyleCnt="1" custAng="0" custScaleX="145985" custScaleY="90434"/>
      <dgm:spPr/>
    </dgm:pt>
  </dgm:ptLst>
  <dgm:cxnLst>
    <dgm:cxn modelId="{532ACE3C-C358-482A-A90C-216B2E2B6B9B}" type="presOf" srcId="{AA0BD7A7-9E28-4D4A-A495-28EAAC746ABC}" destId="{B6D1DDC6-B804-46AB-97A7-B2EE014325D2}" srcOrd="0" destOrd="0" presId="urn:microsoft.com/office/officeart/2005/8/layout/funnel1"/>
    <dgm:cxn modelId="{35ABCEA3-C717-44A2-88BA-619954FEAA6A}" srcId="{6C5D0B3D-E473-4900-9AAB-D0D1FC227D3D}" destId="{A1BCA665-0BC0-444F-A13D-592A6114E55F}" srcOrd="3" destOrd="0" parTransId="{7E70D3A4-5B77-4405-B28F-8F92AB73D787}" sibTransId="{B70E3984-38A0-4D5D-ACE1-252BDC89D001}"/>
    <dgm:cxn modelId="{107F2F19-D84B-4E11-BBB7-E57BDF7B5921}" type="presOf" srcId="{43DAF5B8-D5D3-487B-A71A-C9ABC46A361B}" destId="{CB516309-CBAD-46AA-A741-ECBA3A50A491}" srcOrd="0" destOrd="0" presId="urn:microsoft.com/office/officeart/2005/8/layout/funnel1"/>
    <dgm:cxn modelId="{464449CD-FEDA-4EB1-A5AD-CF48363EDB89}" type="presOf" srcId="{6C5D0B3D-E473-4900-9AAB-D0D1FC227D3D}" destId="{E7780440-0F29-4950-B92E-5EA34A971395}" srcOrd="0" destOrd="0" presId="urn:microsoft.com/office/officeart/2005/8/layout/funnel1"/>
    <dgm:cxn modelId="{437EE10E-74FF-4B2A-B5E5-D25050926126}" srcId="{6C5D0B3D-E473-4900-9AAB-D0D1FC227D3D}" destId="{69AABAF0-C176-4C00-A34D-69767AAEE2A6}" srcOrd="2" destOrd="0" parTransId="{E07F632D-4589-4EAE-942A-D58487718A4B}" sibTransId="{B5C2AF8A-07F8-4913-AC26-59DC8B714919}"/>
    <dgm:cxn modelId="{3DB05BF5-B1E1-4E80-BCC8-48E240EA1E1C}" type="presOf" srcId="{69AABAF0-C176-4C00-A34D-69767AAEE2A6}" destId="{5D4DE799-A3EA-4AA6-812D-104115EAA1D9}" srcOrd="0" destOrd="0" presId="urn:microsoft.com/office/officeart/2005/8/layout/funnel1"/>
    <dgm:cxn modelId="{703B25E4-1C45-4320-B078-7C7EC2FA300C}" srcId="{6C5D0B3D-E473-4900-9AAB-D0D1FC227D3D}" destId="{43DAF5B8-D5D3-487B-A71A-C9ABC46A361B}" srcOrd="0" destOrd="0" parTransId="{0A0318A0-83E8-435F-BBC5-DC982635A574}" sibTransId="{0922DB53-2C0A-4AA1-9B1B-EE2E3D9D286E}"/>
    <dgm:cxn modelId="{BCE461D1-48F4-4682-8AB0-1B079ACEAB81}" type="presOf" srcId="{A1BCA665-0BC0-444F-A13D-592A6114E55F}" destId="{25C8AC86-04FE-4356-92FD-E3809E465106}" srcOrd="0" destOrd="0" presId="urn:microsoft.com/office/officeart/2005/8/layout/funnel1"/>
    <dgm:cxn modelId="{759670B3-2523-4291-8660-91A2C9ECB363}" srcId="{6C5D0B3D-E473-4900-9AAB-D0D1FC227D3D}" destId="{AA0BD7A7-9E28-4D4A-A495-28EAAC746ABC}" srcOrd="1" destOrd="0" parTransId="{27B41149-8AEC-4188-864A-09A90AED2A2A}" sibTransId="{AD446172-5122-471B-AD6A-E0737D88203D}"/>
    <dgm:cxn modelId="{CD06206E-F56E-4320-9DD6-4ACA8173B4FF}" type="presParOf" srcId="{E7780440-0F29-4950-B92E-5EA34A971395}" destId="{9FD31B63-7B35-42F3-B090-62F584E4074B}" srcOrd="0" destOrd="0" presId="urn:microsoft.com/office/officeart/2005/8/layout/funnel1"/>
    <dgm:cxn modelId="{109A2348-09D1-4242-B83B-26BCE36FED0D}" type="presParOf" srcId="{E7780440-0F29-4950-B92E-5EA34A971395}" destId="{2E3A24C4-E6EE-4703-A185-0EBE5A8ED776}" srcOrd="1" destOrd="0" presId="urn:microsoft.com/office/officeart/2005/8/layout/funnel1"/>
    <dgm:cxn modelId="{F4E3C8CE-BD81-48CD-85CE-6FA7624045E4}" type="presParOf" srcId="{E7780440-0F29-4950-B92E-5EA34A971395}" destId="{25C8AC86-04FE-4356-92FD-E3809E465106}" srcOrd="2" destOrd="0" presId="urn:microsoft.com/office/officeart/2005/8/layout/funnel1"/>
    <dgm:cxn modelId="{88049834-CF9C-4820-9F4E-6B590818387A}" type="presParOf" srcId="{E7780440-0F29-4950-B92E-5EA34A971395}" destId="{5D4DE799-A3EA-4AA6-812D-104115EAA1D9}" srcOrd="3" destOrd="0" presId="urn:microsoft.com/office/officeart/2005/8/layout/funnel1"/>
    <dgm:cxn modelId="{1A98CB90-2907-4D95-8750-DA3E3829A606}" type="presParOf" srcId="{E7780440-0F29-4950-B92E-5EA34A971395}" destId="{B6D1DDC6-B804-46AB-97A7-B2EE014325D2}" srcOrd="4" destOrd="0" presId="urn:microsoft.com/office/officeart/2005/8/layout/funnel1"/>
    <dgm:cxn modelId="{6F0EDC4C-B353-44D8-923A-835B6EBDCFEF}" type="presParOf" srcId="{E7780440-0F29-4950-B92E-5EA34A971395}" destId="{CB516309-CBAD-46AA-A741-ECBA3A50A491}" srcOrd="5" destOrd="0" presId="urn:microsoft.com/office/officeart/2005/8/layout/funnel1"/>
    <dgm:cxn modelId="{C4A149E9-F509-43CA-B931-192458C29A04}" type="presParOf" srcId="{E7780440-0F29-4950-B92E-5EA34A971395}" destId="{38FCC822-FC43-457E-B3EF-2DDAD6E4D43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31B63-7B35-42F3-B090-62F584E4074B}">
      <dsp:nvSpPr>
        <dsp:cNvPr id="0" name=""/>
        <dsp:cNvSpPr/>
      </dsp:nvSpPr>
      <dsp:spPr>
        <a:xfrm>
          <a:off x="2284613" y="108100"/>
          <a:ext cx="3649057" cy="1267269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3A24C4-E6EE-4703-A185-0EBE5A8ED776}">
      <dsp:nvSpPr>
        <dsp:cNvPr id="0" name=""/>
        <dsp:cNvSpPr/>
      </dsp:nvSpPr>
      <dsp:spPr>
        <a:xfrm>
          <a:off x="3761209" y="3211213"/>
          <a:ext cx="707181" cy="452596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C8AC86-04FE-4356-92FD-E3809E465106}">
      <dsp:nvSpPr>
        <dsp:cNvPr id="0" name=""/>
        <dsp:cNvSpPr/>
      </dsp:nvSpPr>
      <dsp:spPr>
        <a:xfrm>
          <a:off x="2417563" y="3573290"/>
          <a:ext cx="3394472" cy="8486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Расходы = 0,0 руб.</a:t>
          </a:r>
          <a:endParaRPr lang="ru-RU" sz="3000" kern="1200" dirty="0"/>
        </a:p>
      </dsp:txBody>
      <dsp:txXfrm>
        <a:off x="2417563" y="3573290"/>
        <a:ext cx="3394472" cy="848618"/>
      </dsp:txXfrm>
    </dsp:sp>
    <dsp:sp modelId="{5D4DE799-A3EA-4AA6-812D-104115EAA1D9}">
      <dsp:nvSpPr>
        <dsp:cNvPr id="0" name=""/>
        <dsp:cNvSpPr/>
      </dsp:nvSpPr>
      <dsp:spPr>
        <a:xfrm rot="446475">
          <a:off x="3408770" y="1205006"/>
          <a:ext cx="1677959" cy="18094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делопроизводство</a:t>
          </a:r>
          <a:endParaRPr lang="ru-RU" sz="900" kern="1200" dirty="0"/>
        </a:p>
      </dsp:txBody>
      <dsp:txXfrm>
        <a:off x="3654501" y="1469987"/>
        <a:ext cx="1186497" cy="1279440"/>
      </dsp:txXfrm>
    </dsp:sp>
    <dsp:sp modelId="{B6D1DDC6-B804-46AB-97A7-B2EE014325D2}">
      <dsp:nvSpPr>
        <dsp:cNvPr id="0" name=""/>
        <dsp:cNvSpPr/>
      </dsp:nvSpPr>
      <dsp:spPr>
        <a:xfrm>
          <a:off x="2700436" y="518265"/>
          <a:ext cx="1272927" cy="127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Зарплата</a:t>
          </a:r>
          <a:endParaRPr lang="ru-RU" sz="900" kern="1200" dirty="0"/>
        </a:p>
      </dsp:txBody>
      <dsp:txXfrm>
        <a:off x="2886852" y="704681"/>
        <a:ext cx="900095" cy="900095"/>
      </dsp:txXfrm>
    </dsp:sp>
    <dsp:sp modelId="{CB516309-CBAD-46AA-A741-ECBA3A50A491}">
      <dsp:nvSpPr>
        <dsp:cNvPr id="0" name=""/>
        <dsp:cNvSpPr/>
      </dsp:nvSpPr>
      <dsp:spPr>
        <a:xfrm>
          <a:off x="4001650" y="210500"/>
          <a:ext cx="1272927" cy="127292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Коммунальные услуги</a:t>
          </a:r>
          <a:endParaRPr lang="ru-RU" sz="900" kern="1200" dirty="0"/>
        </a:p>
      </dsp:txBody>
      <dsp:txXfrm>
        <a:off x="4188066" y="396916"/>
        <a:ext cx="900095" cy="900095"/>
      </dsp:txXfrm>
    </dsp:sp>
    <dsp:sp modelId="{38FCC822-FC43-457E-B3EF-2DDAD6E4D433}">
      <dsp:nvSpPr>
        <dsp:cNvPr id="0" name=""/>
        <dsp:cNvSpPr/>
      </dsp:nvSpPr>
      <dsp:spPr>
        <a:xfrm>
          <a:off x="1224138" y="104054"/>
          <a:ext cx="5781323" cy="286510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669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28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06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96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30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88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3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382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53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126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287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33CC3-CD92-46E6-804C-528077F4500E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0962C-1906-4D07-A7EE-34A59871E6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80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 подходах к оценке деятельности организационных форм </a:t>
            </a:r>
            <a:br>
              <a:rPr lang="ru-RU" dirty="0" smtClean="0"/>
            </a:br>
            <a:r>
              <a:rPr lang="ru-RU" dirty="0" smtClean="0"/>
              <a:t>государственно-общественного управления образованием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39752" y="4293096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Седельников Александр Александрович</a:t>
            </a:r>
          </a:p>
          <a:p>
            <a:r>
              <a:rPr lang="ru-RU" dirty="0" err="1" smtClean="0"/>
              <a:t>к.п.н</a:t>
            </a:r>
            <a:r>
              <a:rPr lang="ru-RU" dirty="0" smtClean="0"/>
              <a:t>., председатель общественного совета </a:t>
            </a:r>
          </a:p>
          <a:p>
            <a:r>
              <a:rPr lang="ru-RU" dirty="0" smtClean="0"/>
              <a:t>при министерстве образования и науки </a:t>
            </a:r>
          </a:p>
          <a:p>
            <a:r>
              <a:rPr lang="ru-RU" dirty="0" smtClean="0"/>
              <a:t>Красноярского края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435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/>
                <a:ea typeface="Calibri"/>
              </a:rPr>
              <a:t>М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етодология полного (тотального, всеобщего) управления качеством (</a:t>
            </a:r>
            <a:r>
              <a:rPr lang="en-US" sz="3600" b="1" dirty="0" smtClean="0">
                <a:effectLst/>
                <a:latin typeface="Times New Roman"/>
                <a:ea typeface="Calibri"/>
              </a:rPr>
              <a:t>TQM</a:t>
            </a:r>
            <a:r>
              <a:rPr lang="ru-RU" sz="3600" b="1" dirty="0" smtClean="0">
                <a:effectLst/>
                <a:latin typeface="Times New Roman"/>
                <a:ea typeface="Calibri"/>
              </a:rPr>
              <a:t>)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76872"/>
            <a:ext cx="8363272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dirty="0" smtClean="0"/>
              <a:t>оценка качества деятельности организации/органа в сопоставлении с принятым и признанным стандартом ее (его) деятельности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2442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prstClr val="black"/>
                </a:solidFill>
                <a:latin typeface="Times New Roman"/>
                <a:ea typeface="Calibri"/>
              </a:rPr>
              <a:t>Методология полного (тотального, всеобщего) управления качеством (</a:t>
            </a:r>
            <a:r>
              <a:rPr lang="en-US" sz="3600" b="1" dirty="0">
                <a:solidFill>
                  <a:prstClr val="black"/>
                </a:solidFill>
                <a:latin typeface="Times New Roman"/>
                <a:ea typeface="Calibri"/>
              </a:rPr>
              <a:t>TQM</a:t>
            </a:r>
            <a:r>
              <a:rPr lang="ru-RU" sz="3600" b="1" dirty="0">
                <a:solidFill>
                  <a:prstClr val="black"/>
                </a:solidFill>
                <a:latin typeface="Times New Roman"/>
                <a:ea typeface="Calibri"/>
              </a:rPr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853136"/>
          </a:xfrm>
        </p:spPr>
        <p:txBody>
          <a:bodyPr>
            <a:noAutofit/>
          </a:bodyPr>
          <a:lstStyle/>
          <a:p>
            <a:pPr indent="0" algn="ctr">
              <a:buNone/>
            </a:pPr>
            <a:r>
              <a:rPr lang="ru-RU" sz="3600" b="1" dirty="0" smtClean="0">
                <a:effectLst/>
                <a:latin typeface="Times New Roman"/>
              </a:rPr>
              <a:t>метод оценки с позиции удовлетворенности потребителей (благополучателей) социальной услуги под наименованием «образование». </a:t>
            </a:r>
          </a:p>
          <a:p>
            <a:pPr indent="0" algn="ctr">
              <a:buNone/>
            </a:pPr>
            <a:r>
              <a:rPr lang="ru-RU" b="1" dirty="0" smtClean="0">
                <a:effectLst/>
                <a:latin typeface="Times New Roman"/>
              </a:rPr>
              <a:t>Именно в части удовлетворенности деятельностью органов государственно-общественного управления образовательной организацией. </a:t>
            </a:r>
            <a:endParaRPr lang="ru-RU" b="1" dirty="0" smtClean="0">
              <a:effectLst/>
            </a:endParaRPr>
          </a:p>
          <a:p>
            <a:pPr marL="0" indent="0" algn="ctr">
              <a:buNone/>
            </a:pP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84483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оценить деятельность стратегического органа управления?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Стратегический орган управления опосредован от объекта управления административным исполнительном органом управления</a:t>
            </a:r>
          </a:p>
          <a:p>
            <a:pPr marL="0" indent="0" algn="ctr">
              <a:buNone/>
            </a:pPr>
            <a:r>
              <a:rPr lang="ru-RU" dirty="0" smtClean="0"/>
              <a:t>=</a:t>
            </a:r>
          </a:p>
          <a:p>
            <a:pPr marL="0" indent="0" algn="ctr">
              <a:buNone/>
            </a:pPr>
            <a:r>
              <a:rPr lang="ru-RU" dirty="0" smtClean="0"/>
              <a:t>Качество деятельности стратегического органа управления опосредовано качеством деятельности исполнительного органа управления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07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>
                <a:solidFill>
                  <a:prstClr val="black"/>
                </a:solidFill>
              </a:rPr>
              <a:t>Как оценить деятельность стратегического органа управления?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Качество деятельности объекта управления – образовательной организации насколько определено: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514350" indent="-514350" algn="ctr">
              <a:buAutoNum type="arabicParenR"/>
            </a:pPr>
            <a:r>
              <a:rPr lang="ru-RU" dirty="0" smtClean="0"/>
              <a:t>КАЧЕСТВОМ </a:t>
            </a:r>
            <a:r>
              <a:rPr lang="ru-RU" dirty="0" smtClean="0"/>
              <a:t>ДЕЯТЕЛ</a:t>
            </a:r>
            <a:r>
              <a:rPr lang="ru-RU" dirty="0"/>
              <a:t>Ь</a:t>
            </a:r>
            <a:r>
              <a:rPr lang="ru-RU" dirty="0" smtClean="0"/>
              <a:t>НОСТИ </a:t>
            </a:r>
            <a:r>
              <a:rPr lang="ru-RU" dirty="0" smtClean="0"/>
              <a:t>СТРАТЕГИЧЕСКОГО ОРГАНА УПРАВЛЕНИЯ</a:t>
            </a:r>
          </a:p>
          <a:p>
            <a:pPr marL="514350" indent="-514350" algn="ctr">
              <a:buAutoNum type="arabicParenR"/>
            </a:pPr>
            <a:r>
              <a:rPr lang="ru-RU" dirty="0" smtClean="0"/>
              <a:t>КАЧЕСТВОМ ДЕЯТЕЛЬНОСТИ ИСПОЛНИТЕЛЬНОГО ОРГАНА УПРАВЛЕНИЯ</a:t>
            </a: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63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>
                <a:solidFill>
                  <a:prstClr val="black"/>
                </a:solidFill>
              </a:rPr>
              <a:t>Как оценить деятельность стратегического органа управления?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Качество деятельности образовательной организации как зависит от:</a:t>
            </a:r>
          </a:p>
          <a:p>
            <a:pPr marL="514350" indent="-514350" algn="ctr">
              <a:buAutoNum type="arabicParenR"/>
            </a:pPr>
            <a:r>
              <a:rPr lang="ru-RU" dirty="0" smtClean="0"/>
              <a:t>Качества деятельности исполнительного органа управления</a:t>
            </a:r>
          </a:p>
          <a:p>
            <a:pPr marL="514350" indent="-514350" algn="ctr">
              <a:buAutoNum type="arabicParenR"/>
            </a:pPr>
            <a:r>
              <a:rPr lang="ru-RU" dirty="0" smtClean="0"/>
              <a:t>Качества деятельности стратегического органа управления</a:t>
            </a:r>
          </a:p>
          <a:p>
            <a:pPr marL="514350" indent="-514350" algn="ctr">
              <a:buAutoNum type="arabicParenR"/>
            </a:pPr>
            <a:endParaRPr lang="ru-RU" dirty="0"/>
          </a:p>
          <a:p>
            <a:pPr marL="514350" indent="-514350" algn="ctr">
              <a:buAutoNum type="arabicParenR"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611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Как оценить деятельность стратегического органа управления?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Актуальной проблемой/задачей остается:</a:t>
            </a:r>
          </a:p>
          <a:p>
            <a:pPr marL="0" indent="0" algn="ctr">
              <a:buNone/>
            </a:pPr>
            <a:r>
              <a:rPr lang="ru-RU" dirty="0" smtClean="0"/>
              <a:t>Проблема (задача оценки) соотношения качества деятельности образовательной организации и качества деятельности ее органов управления в их взаимодействии:</a:t>
            </a:r>
          </a:p>
          <a:p>
            <a:pPr marL="0" indent="0" algn="ctr">
              <a:buNone/>
            </a:pPr>
            <a:r>
              <a:rPr lang="ru-RU" dirty="0" smtClean="0"/>
              <a:t>- стратегического уровня (коллегиальные органы управления)</a:t>
            </a:r>
          </a:p>
          <a:p>
            <a:pPr marL="0" indent="0" algn="ctr">
              <a:buNone/>
            </a:pPr>
            <a:r>
              <a:rPr lang="ru-RU" smtClean="0"/>
              <a:t>- исполнительного </a:t>
            </a:r>
            <a:r>
              <a:rPr lang="ru-RU" dirty="0" smtClean="0"/>
              <a:t>уровня (руководитель ОО)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>Эффективность деятельности органов государственно-общественного управления образованием</a:t>
            </a:r>
            <a:endParaRPr lang="ru-RU" sz="31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effectLst/>
                <a:latin typeface="Times New Roman"/>
              </a:rPr>
              <a:t>Акцентирование в названии секции сегодняшней научно-практической конференции понятия «эффективность деятельности» органов государственно-общественного управления образованием требует предварительного обсуждения и уточнения подходов к оценке деятельности органов государственно-общественного управления образованием.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85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Методология «экономической» оценки «эффективности» детальности органов ГОУО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64137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Экономика и арифметика: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dirty="0" smtClean="0"/>
              <a:t>Результаты (содержание, количество, качество)</a:t>
            </a:r>
          </a:p>
          <a:p>
            <a:pPr marL="0" indent="0" algn="ctr">
              <a:buNone/>
            </a:pPr>
            <a:r>
              <a:rPr lang="ru-RU" dirty="0" smtClean="0"/>
              <a:t>/</a:t>
            </a:r>
          </a:p>
          <a:p>
            <a:pPr marL="0" indent="0" algn="ctr">
              <a:buNone/>
            </a:pPr>
            <a:r>
              <a:rPr lang="ru-RU" dirty="0" smtClean="0"/>
              <a:t>Затраченные ресурсы</a:t>
            </a:r>
          </a:p>
          <a:p>
            <a:pPr marL="0" indent="0" algn="ctr">
              <a:buNone/>
            </a:pPr>
            <a:r>
              <a:rPr lang="ru-RU" dirty="0" smtClean="0"/>
              <a:t>=</a:t>
            </a:r>
          </a:p>
          <a:p>
            <a:pPr marL="0" indent="0" algn="ctr">
              <a:buNone/>
            </a:pPr>
            <a:r>
              <a:rPr lang="ru-RU" dirty="0" smtClean="0"/>
              <a:t>?????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4667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Методология «экономической» оценки «эффективности» детальности органов ГОУО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РЕСУРСЫ СУММАРНО: 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Члены управляющего совета работают как добровольцы, безвозмездно, на общественных началах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Стоимость аренды (эксплуатации, включая коммунальное обслуживание) помещения, предоставляемого раз в месяц или реже для проведения заседаний управляющего совета в течение 1-2 часов, является пренебрежимо малой в денежном выражении величиной</a:t>
            </a:r>
          </a:p>
          <a:p>
            <a:pPr>
              <a:buFontTx/>
              <a:buChar char="-"/>
            </a:pPr>
            <a:r>
              <a:rPr lang="ru-RU" dirty="0" smtClean="0">
                <a:effectLst/>
                <a:latin typeface="Times New Roman"/>
                <a:ea typeface="Calibri"/>
              </a:rPr>
              <a:t>Затраты на делопроизводство управляющего совета (эксплуатация компьютера, использование бумаги и т.п.) могут составлять от нескольких листов до нескольких десятков листов бумаги формата А4 в ходе проведения одного заседания коллегиального органа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4074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Методология «экономической» оценки «эффективности» детальности органов ГОУО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157650"/>
              </p:ext>
            </p:extLst>
          </p:nvPr>
        </p:nvGraphicFramePr>
        <p:xfrm>
          <a:off x="251520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135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Методология «экономической» оценки «эффективности» детальности органов ГОУО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РЕЗУЛЬТАТЫ (программа развития, другие </a:t>
            </a:r>
            <a:r>
              <a:rPr lang="ru-RU" dirty="0" err="1" smtClean="0"/>
              <a:t>лок</a:t>
            </a:r>
            <a:r>
              <a:rPr lang="ru-RU" dirty="0" smtClean="0"/>
              <a:t>. норм акты ОО)</a:t>
            </a:r>
          </a:p>
          <a:p>
            <a:pPr marL="0" indent="0" algn="ctr">
              <a:buNone/>
            </a:pPr>
            <a:r>
              <a:rPr lang="ru-RU" dirty="0" smtClean="0"/>
              <a:t>_______________________________</a:t>
            </a:r>
          </a:p>
          <a:p>
            <a:pPr marL="0" indent="0" algn="ctr">
              <a:buNone/>
            </a:pPr>
            <a:r>
              <a:rPr lang="ru-RU" dirty="0" smtClean="0"/>
              <a:t>ЗАТРАТЫ РЕСУРСОВ ОО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Равно 3"/>
          <p:cNvSpPr/>
          <p:nvPr/>
        </p:nvSpPr>
        <p:spPr>
          <a:xfrm>
            <a:off x="3851920" y="4797152"/>
            <a:ext cx="1296144" cy="50405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Блок-схема: сопоставление 4"/>
          <p:cNvSpPr/>
          <p:nvPr/>
        </p:nvSpPr>
        <p:spPr>
          <a:xfrm rot="5400000">
            <a:off x="3923928" y="1628800"/>
            <a:ext cx="1224136" cy="8568952"/>
          </a:xfrm>
          <a:prstGeom prst="flowChartCol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94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Методология «экономической» оценки «эффективности» детальности органов ГОУО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Привнесенный профессиональный квалифицированный ресурс в систему управления ООО</a:t>
            </a:r>
          </a:p>
          <a:p>
            <a:pPr marL="0" indent="0" algn="ctr">
              <a:buNone/>
            </a:pPr>
            <a:r>
              <a:rPr lang="ru-RU" dirty="0" smtClean="0"/>
              <a:t>_______________________</a:t>
            </a:r>
          </a:p>
          <a:p>
            <a:pPr marL="0" indent="0" algn="ctr">
              <a:buNone/>
            </a:pPr>
            <a:r>
              <a:rPr lang="ru-RU" dirty="0" smtClean="0"/>
              <a:t>Без затрат ресурсов на его привнесение</a:t>
            </a:r>
          </a:p>
          <a:p>
            <a:pPr marL="0" indent="0" algn="ctr">
              <a:buNone/>
            </a:pPr>
            <a:r>
              <a:rPr lang="ru-RU" dirty="0" smtClean="0"/>
              <a:t>_________________________</a:t>
            </a:r>
          </a:p>
          <a:p>
            <a:pPr marL="0" indent="0" algn="ctr">
              <a:buNone/>
            </a:pPr>
            <a:r>
              <a:rPr lang="ru-RU" dirty="0" smtClean="0"/>
              <a:t>=</a:t>
            </a:r>
          </a:p>
          <a:p>
            <a:pPr marL="0" indent="0" algn="ctr">
              <a:buNone/>
            </a:pPr>
            <a:r>
              <a:rPr lang="ru-RU" dirty="0" smtClean="0"/>
              <a:t>«бесконечной величине» экономической эффективности ГОУ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15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prstClr val="black"/>
                </a:solidFill>
              </a:rPr>
              <a:t>Методология «экономической» оценки «эффективности» детальности органов ГОУО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УС или ПС привлекли деньги (благотворительные пожертвования) в ОО</a:t>
            </a:r>
          </a:p>
          <a:p>
            <a:pPr marL="0" indent="0" algn="ctr">
              <a:buNone/>
            </a:pPr>
            <a:r>
              <a:rPr lang="ru-RU" dirty="0" smtClean="0"/>
              <a:t>__________________________</a:t>
            </a:r>
          </a:p>
          <a:p>
            <a:pPr marL="0" indent="0" algn="ctr">
              <a:buNone/>
            </a:pPr>
            <a:r>
              <a:rPr lang="ru-RU" dirty="0" smtClean="0"/>
              <a:t>Без затрат ресурсов на содержание УС/ПС</a:t>
            </a:r>
          </a:p>
          <a:p>
            <a:pPr marL="0" indent="0" algn="ctr">
              <a:buNone/>
            </a:pPr>
            <a:r>
              <a:rPr lang="ru-RU" dirty="0" smtClean="0"/>
              <a:t>=</a:t>
            </a:r>
          </a:p>
          <a:p>
            <a:pPr marL="0" indent="0" algn="ctr">
              <a:buNone/>
            </a:pPr>
            <a:r>
              <a:rPr lang="ru-RU" dirty="0" smtClean="0"/>
              <a:t>Бесконечная величина оценки экономической эффективности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124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78621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как позитивные эффекты (достижения), которые не планировались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38492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СТРОИМ МОСТ ЧЕРЕЗ РЕКУ «ТУЗУКЛЕЙКА» =</a:t>
            </a:r>
          </a:p>
          <a:p>
            <a:pPr marL="0" indent="0" algn="ctr">
              <a:buNone/>
            </a:pPr>
            <a:r>
              <a:rPr lang="ru-RU" dirty="0" smtClean="0"/>
              <a:t>= УЧЕНИКИ С ДРУГОГО БЕРЕГА ХОДЯТ В ШКОЛУ </a:t>
            </a:r>
          </a:p>
          <a:p>
            <a:pPr marL="0" indent="0" algn="ctr">
              <a:buNone/>
            </a:pPr>
            <a:r>
              <a:rPr lang="ru-RU" dirty="0" smtClean="0"/>
              <a:t>= ВСЕ ЖИТЕЛИ ПОСЕЛКА ТОЖЕ ПОЛЬЗУЮТСЯ МОСТОМ</a:t>
            </a:r>
          </a:p>
          <a:p>
            <a:pPr marL="0" indent="0" algn="ctr">
              <a:buNone/>
            </a:pPr>
            <a:r>
              <a:rPr lang="ru-RU" dirty="0" smtClean="0"/>
              <a:t>=</a:t>
            </a:r>
          </a:p>
          <a:p>
            <a:pPr marL="0" indent="0" algn="ctr">
              <a:buNone/>
            </a:pPr>
            <a:r>
              <a:rPr lang="ru-RU" dirty="0" smtClean="0"/>
              <a:t>СОЦИАЛЬНЫЕ ЭФФЕКТЫ ДЕ-ФАКТО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8786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528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 подходах к оценке деятельности организационных форм  государственно-общественного управления образованием</vt:lpstr>
      <vt:lpstr>Эффективность деятельности органов государственно-общественного управления образованием</vt:lpstr>
      <vt:lpstr>Методология «экономической» оценки «эффективности» детальности органов ГОУО</vt:lpstr>
      <vt:lpstr>Методология «экономической» оценки «эффективности» детальности органов ГОУО</vt:lpstr>
      <vt:lpstr>Методология «экономической» оценки «эффективности» детальности органов ГОУО</vt:lpstr>
      <vt:lpstr>Методология «экономической» оценки «эффективности» детальности органов ГОУО</vt:lpstr>
      <vt:lpstr>Методология «экономической» оценки «эффективности» детальности органов ГОУО</vt:lpstr>
      <vt:lpstr>Методология «экономической» оценки «эффективности» детальности органов ГОУО</vt:lpstr>
      <vt:lpstr>Эффективность как позитивные эффекты (достижения), которые не планировались</vt:lpstr>
      <vt:lpstr>Методология полного (тотального, всеобщего) управления качеством (TQM)</vt:lpstr>
      <vt:lpstr>Методология полного (тотального, всеобщего) управления качеством (TQM)</vt:lpstr>
      <vt:lpstr>Как оценить деятельность стратегического органа управления?</vt:lpstr>
      <vt:lpstr>Как оценить деятельность стратегического органа управления?</vt:lpstr>
      <vt:lpstr>Как оценить деятельность стратегического органа управления?</vt:lpstr>
      <vt:lpstr>Как оценить деятельность стратегического органа управления?</vt:lpstr>
    </vt:vector>
  </TitlesOfParts>
  <Company>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подходах к оценке деятельности организационных форм  государственно-общественного управления образованием</dc:title>
  <dc:creator>Пользователь</dc:creator>
  <cp:lastModifiedBy>Владимир Анатольевич Мокшеев</cp:lastModifiedBy>
  <cp:revision>8</cp:revision>
  <dcterms:created xsi:type="dcterms:W3CDTF">2015-03-13T13:18:00Z</dcterms:created>
  <dcterms:modified xsi:type="dcterms:W3CDTF">2015-03-16T10:22:13Z</dcterms:modified>
</cp:coreProperties>
</file>