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64" r:id="rId4"/>
    <p:sldId id="270" r:id="rId5"/>
    <p:sldId id="271" r:id="rId6"/>
    <p:sldId id="266" r:id="rId7"/>
    <p:sldId id="273" r:id="rId8"/>
    <p:sldId id="257" r:id="rId9"/>
    <p:sldId id="262" r:id="rId10"/>
    <p:sldId id="267" r:id="rId11"/>
    <p:sldId id="288" r:id="rId12"/>
    <p:sldId id="268" r:id="rId13"/>
    <p:sldId id="277" r:id="rId14"/>
    <p:sldId id="281" r:id="rId15"/>
    <p:sldId id="274" r:id="rId16"/>
    <p:sldId id="284" r:id="rId17"/>
    <p:sldId id="286" r:id="rId18"/>
    <p:sldId id="282" r:id="rId19"/>
    <p:sldId id="285" r:id="rId20"/>
    <p:sldId id="289" r:id="rId21"/>
    <p:sldId id="279" r:id="rId22"/>
    <p:sldId id="280" r:id="rId23"/>
    <p:sldId id="25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D610"/>
    <a:srgbClr val="190504"/>
    <a:srgbClr val="DDC7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136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08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48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92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3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67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9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73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1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21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86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F1248-1C3D-46AC-B0A0-9BAC73AF7C9B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BA6F9-BE03-4979-B08B-6A7B0E9B2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39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8847" y="1245996"/>
            <a:ext cx="6762542" cy="2385817"/>
          </a:xfrm>
          <a:noFill/>
          <a:effectLst>
            <a:glow rad="571500">
              <a:srgbClr val="190504">
                <a:alpha val="34000"/>
              </a:srgbClr>
            </a:glow>
            <a:softEdge rad="127000"/>
          </a:effectLst>
        </p:spPr>
        <p:txBody>
          <a:bodyPr>
            <a:noAutofit/>
          </a:bodyPr>
          <a:lstStyle/>
          <a:p>
            <a:r>
              <a:rPr lang="ru-RU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Игровые технологии как средство формирования познавательного интереса у детей раннего возраста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6100" y="4642336"/>
            <a:ext cx="5305531" cy="1989575"/>
          </a:xfrm>
          <a:noFill/>
        </p:spPr>
        <p:txBody>
          <a:bodyPr>
            <a:normAutofit fontScale="85000" lnSpcReduction="10000"/>
          </a:bodyPr>
          <a:lstStyle/>
          <a:p>
            <a:r>
              <a:rPr lang="ru-RU" sz="2700" dirty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©</a:t>
            </a:r>
            <a:r>
              <a:rPr lang="ru-RU" sz="2700" dirty="0" err="1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Жбанникова</a:t>
            </a:r>
            <a:r>
              <a:rPr lang="ru-RU" sz="2700" dirty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О.А.,</a:t>
            </a:r>
          </a:p>
          <a:p>
            <a:r>
              <a:rPr lang="ru-RU" sz="2700" dirty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старший преподаватель кафедры дошкольного образования ГОАУ ЯО ИРО</a:t>
            </a:r>
          </a:p>
          <a:p>
            <a:endParaRPr lang="ru-RU" sz="2700" dirty="0">
              <a:ln w="0">
                <a:noFill/>
              </a:ln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700" dirty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2015 год</a:t>
            </a:r>
          </a:p>
          <a:p>
            <a:endParaRPr lang="ru-RU" sz="2700" dirty="0">
              <a:ln w="0">
                <a:noFill/>
              </a:ln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997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2300" y="274638"/>
            <a:ext cx="6794500" cy="135416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Уровни использования </a:t>
            </a: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игровых технологий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7725" y="1606731"/>
            <a:ext cx="7367451" cy="512064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Как </a:t>
            </a:r>
            <a:r>
              <a:rPr lang="ru-RU" b="1" i="1" dirty="0" smtClean="0"/>
              <a:t>самостоятельной </a:t>
            </a:r>
            <a:r>
              <a:rPr lang="ru-RU" b="1" i="1" dirty="0"/>
              <a:t>технологии </a:t>
            </a:r>
            <a:r>
              <a:rPr lang="ru-RU" dirty="0" smtClean="0"/>
              <a:t>(</a:t>
            </a:r>
            <a:r>
              <a:rPr lang="ru-RU" dirty="0"/>
              <a:t>включает последовательность педагогических игр на основе разработанной концептуальной базы):</a:t>
            </a:r>
            <a:r>
              <a:rPr lang="ru-RU" i="1" dirty="0"/>
              <a:t>например</a:t>
            </a:r>
            <a:r>
              <a:rPr lang="ru-RU" dirty="0"/>
              <a:t>: авторские технологии развивающих игр (</a:t>
            </a:r>
            <a:r>
              <a:rPr lang="ru-RU" dirty="0" err="1"/>
              <a:t>В.В.Воскобовича</a:t>
            </a:r>
            <a:r>
              <a:rPr lang="ru-RU" dirty="0"/>
              <a:t>, </a:t>
            </a:r>
            <a:r>
              <a:rPr lang="ru-RU" dirty="0" err="1"/>
              <a:t>Б.П.Никитина</a:t>
            </a:r>
            <a:r>
              <a:rPr lang="ru-RU" dirty="0"/>
              <a:t>, логические блоки </a:t>
            </a:r>
            <a:r>
              <a:rPr lang="ru-RU" dirty="0" err="1"/>
              <a:t>З.Дьенеша</a:t>
            </a:r>
            <a:r>
              <a:rPr lang="ru-RU" dirty="0"/>
              <a:t>, палочки </a:t>
            </a:r>
            <a:r>
              <a:rPr lang="ru-RU" dirty="0" err="1"/>
              <a:t>Дж.Кюизенера</a:t>
            </a:r>
            <a:r>
              <a:rPr lang="ru-RU" dirty="0"/>
              <a:t>)</a:t>
            </a:r>
            <a:endParaRPr lang="ru-RU" dirty="0" smtClean="0"/>
          </a:p>
          <a:p>
            <a:r>
              <a:rPr lang="ru-RU" dirty="0" smtClean="0"/>
              <a:t>Как </a:t>
            </a:r>
            <a:r>
              <a:rPr lang="ru-RU" b="1" i="1" dirty="0" smtClean="0"/>
              <a:t>элемента </a:t>
            </a:r>
            <a:r>
              <a:rPr lang="ru-RU" dirty="0" smtClean="0"/>
              <a:t>более обширной </a:t>
            </a:r>
            <a:r>
              <a:rPr lang="ru-RU" dirty="0"/>
              <a:t>технологии. </a:t>
            </a:r>
            <a:r>
              <a:rPr lang="ru-RU" dirty="0" smtClean="0"/>
              <a:t>(</a:t>
            </a:r>
            <a:r>
              <a:rPr lang="ru-RU" dirty="0"/>
              <a:t>включает технологично разработанную педагогическую игру на основе концептуальной базы): </a:t>
            </a:r>
            <a:r>
              <a:rPr lang="ru-RU" i="1" dirty="0" smtClean="0"/>
              <a:t>например</a:t>
            </a:r>
            <a:r>
              <a:rPr lang="ru-RU" i="1" dirty="0"/>
              <a:t>: игра «Рамки и вкладыши» (с уровнями сложности и дифференциации заданий для достижения образовательного результата</a:t>
            </a:r>
            <a:r>
              <a:rPr lang="ru-RU" i="1" dirty="0" smtClean="0"/>
              <a:t>).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02310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2300" y="274638"/>
            <a:ext cx="6794500" cy="135416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Уровни использования </a:t>
            </a: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игровых технологий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7725" y="2285999"/>
            <a:ext cx="7445829" cy="2468881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/>
              <a:t>качестве </a:t>
            </a:r>
            <a:r>
              <a:rPr lang="ru-RU" b="1" i="1" dirty="0"/>
              <a:t>занятия или его </a:t>
            </a:r>
            <a:r>
              <a:rPr lang="ru-RU" b="1" i="1" dirty="0" smtClean="0"/>
              <a:t>части</a:t>
            </a:r>
          </a:p>
          <a:p>
            <a:pPr marL="0" indent="0">
              <a:buNone/>
            </a:pPr>
            <a:endParaRPr lang="ru-RU" b="1" i="1" dirty="0"/>
          </a:p>
          <a:p>
            <a:r>
              <a:rPr lang="ru-RU" dirty="0"/>
              <a:t>к</a:t>
            </a:r>
            <a:r>
              <a:rPr lang="ru-RU" dirty="0" smtClean="0"/>
              <a:t>ак </a:t>
            </a:r>
            <a:r>
              <a:rPr lang="ru-RU" b="1" i="1" dirty="0" smtClean="0"/>
              <a:t>технологии совместной и самостоятельной деятельности </a:t>
            </a:r>
            <a:r>
              <a:rPr lang="ru-RU" dirty="0" smtClean="0"/>
              <a:t>с детьми.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981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4100" y="266700"/>
            <a:ext cx="7924800" cy="2438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Примеры использования игровых технологий для развития познавательного интереса детей раннего возраста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0" y="2819400"/>
            <a:ext cx="7012360" cy="36830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Авторские технологии развивающих игр (</a:t>
            </a:r>
            <a:r>
              <a:rPr lang="ru-RU" dirty="0" err="1" smtClean="0"/>
              <a:t>В.В.Воскобовича</a:t>
            </a:r>
            <a:r>
              <a:rPr lang="ru-RU" dirty="0" smtClean="0"/>
              <a:t>, </a:t>
            </a:r>
            <a:r>
              <a:rPr lang="ru-RU" dirty="0" err="1" smtClean="0"/>
              <a:t>Б.П.Никитина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Методика гармоничного развития </a:t>
            </a:r>
            <a:r>
              <a:rPr lang="ru-RU" dirty="0" err="1" smtClean="0"/>
              <a:t>Глена</a:t>
            </a:r>
            <a:r>
              <a:rPr lang="ru-RU" dirty="0" smtClean="0"/>
              <a:t> </a:t>
            </a:r>
            <a:r>
              <a:rPr lang="ru-RU" dirty="0" err="1" smtClean="0"/>
              <a:t>Домана</a:t>
            </a:r>
            <a:endParaRPr lang="ru-RU" dirty="0" smtClean="0"/>
          </a:p>
          <a:p>
            <a:r>
              <a:rPr lang="ru-RU" dirty="0" smtClean="0"/>
              <a:t>Методика </a:t>
            </a:r>
            <a:r>
              <a:rPr lang="ru-RU" dirty="0" err="1" smtClean="0"/>
              <a:t>М.Монтессори</a:t>
            </a:r>
            <a:endParaRPr lang="ru-RU" dirty="0" smtClean="0"/>
          </a:p>
          <a:p>
            <a:r>
              <a:rPr lang="ru-RU" dirty="0" smtClean="0"/>
              <a:t>Методика </a:t>
            </a:r>
            <a:r>
              <a:rPr lang="ru-RU" dirty="0" err="1" smtClean="0"/>
              <a:t>Н.А.Зайцева</a:t>
            </a:r>
            <a:endParaRPr lang="ru-RU" dirty="0" smtClean="0"/>
          </a:p>
          <a:p>
            <a:r>
              <a:rPr lang="ru-RU" dirty="0" smtClean="0"/>
              <a:t>Игры-экспериментирование с различными предметами и материалами ( авторские технологии Рыжовой Л.В, , Николаевой С.Н. и др.)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68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8091" y="274638"/>
            <a:ext cx="8085909" cy="142716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Особенности игровой </a:t>
            </a: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технологии В.В</a:t>
            </a: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. </a:t>
            </a:r>
            <a:r>
              <a:rPr lang="ru-RU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Воскобовича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410789" y="1711234"/>
            <a:ext cx="7262948" cy="5146766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/>
              <a:t>От </a:t>
            </a:r>
            <a:r>
              <a:rPr lang="ru-RU" b="1" i="1" dirty="0" smtClean="0"/>
              <a:t>2 лет и старше</a:t>
            </a:r>
            <a:r>
              <a:rPr lang="ru-RU" dirty="0" smtClean="0"/>
              <a:t>. Игра может начинаться с элементарной манипуляцией элементами и заканчиваться решением сложных многоуровневых задач. </a:t>
            </a:r>
            <a:r>
              <a:rPr lang="ru-RU" dirty="0"/>
              <a:t>Обучение должно быть веселым и непринужденным. </a:t>
            </a:r>
            <a:endParaRPr lang="ru-RU" dirty="0" smtClean="0"/>
          </a:p>
          <a:p>
            <a:r>
              <a:rPr lang="ru-RU" u="sng" dirty="0" smtClean="0"/>
              <a:t>Принципы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1.Включение интересной сказки в каждое занятие, в которых необходимо выполнить интересные задания или ответить на поставленные вопросы.</a:t>
            </a:r>
          </a:p>
          <a:p>
            <a:pPr marL="0" indent="0">
              <a:buNone/>
            </a:pPr>
            <a:r>
              <a:rPr lang="ru-RU" dirty="0" smtClean="0"/>
              <a:t>2. Игра с пользой.</a:t>
            </a:r>
          </a:p>
          <a:p>
            <a:pPr marL="0" indent="0">
              <a:buNone/>
            </a:pPr>
            <a:r>
              <a:rPr lang="ru-RU" dirty="0" smtClean="0"/>
              <a:t>3. Развитие у ребенка творческого начала.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6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7650" y="365126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Примеры использования игровой </a:t>
            </a:r>
            <a:r>
              <a:rPr lang="ru-RU" sz="40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технологии </a:t>
            </a:r>
            <a:r>
              <a:rPr lang="ru-RU" sz="40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В.В</a:t>
            </a:r>
            <a:r>
              <a:rPr lang="ru-RU" sz="40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. </a:t>
            </a:r>
            <a:r>
              <a:rPr lang="ru-RU" sz="4000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Воскобовича</a:t>
            </a:r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631146" y="1981994"/>
            <a:ext cx="403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www.babyroomblog.ru/wp/wp-content/uploads/2013/08/igri_voskobovicha11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444" y="1981994"/>
            <a:ext cx="2646256" cy="283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725178" y="5835928"/>
            <a:ext cx="2644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Кораблик «Брызг-Брызг»</a:t>
            </a:r>
          </a:p>
        </p:txBody>
      </p:sp>
    </p:spTree>
    <p:extLst>
      <p:ext uri="{BB962C8B-B14F-4D97-AF65-F5344CB8AC3E}">
        <p14:creationId xmlns:p14="http://schemas.microsoft.com/office/powerpoint/2010/main" val="97936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8170" y="274638"/>
            <a:ext cx="6805749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/>
            </a:r>
            <a:br>
              <a:rPr lang="ru-RU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 «Кубики  Зайцева»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449977" y="1196752"/>
            <a:ext cx="7458891" cy="5277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Основаны </a:t>
            </a:r>
            <a:r>
              <a:rPr lang="ru-RU" dirty="0"/>
              <a:t>на естественной потребности любого </a:t>
            </a:r>
            <a:r>
              <a:rPr lang="ru-RU" b="1" i="1" dirty="0"/>
              <a:t>ребенка в </a:t>
            </a:r>
            <a:r>
              <a:rPr lang="ru-RU" b="1" i="1" dirty="0" smtClean="0"/>
              <a:t>игре </a:t>
            </a:r>
            <a:r>
              <a:rPr lang="ru-RU" dirty="0" smtClean="0"/>
              <a:t>и </a:t>
            </a:r>
            <a:r>
              <a:rPr lang="ru-RU" b="1" i="1" dirty="0"/>
              <a:t>на системности </a:t>
            </a:r>
            <a:r>
              <a:rPr lang="ru-RU" dirty="0"/>
              <a:t>подачи материала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u="sng" dirty="0" smtClean="0"/>
              <a:t>Методика обучения чтению ( от 1 года)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единица </a:t>
            </a:r>
            <a:r>
              <a:rPr lang="ru-RU" dirty="0"/>
              <a:t>строения языка не в слоге, а в складе. </a:t>
            </a:r>
            <a:r>
              <a:rPr lang="ru-RU" b="1" dirty="0"/>
              <a:t>Склад</a:t>
            </a:r>
            <a:r>
              <a:rPr lang="ru-RU" dirty="0"/>
              <a:t> - это пара из согласной с гласной, или из согласной с твердым или мягким знаком, или же одна буква. Пользуясь этими складами (каждый склад находится на отдельной грани кубика), ребенок начинает составлять слова. Вот эти склады Зайцев и написал на гранях кубиков. Кубики он сделал </a:t>
            </a:r>
            <a:r>
              <a:rPr lang="ru-RU" b="1" i="1" dirty="0"/>
              <a:t>различными по цвету, размеру, и звону, который они создают</a:t>
            </a:r>
            <a:r>
              <a:rPr lang="ru-RU" dirty="0"/>
              <a:t>. Это помогает детям почувствовать разницу между гласными и согласными, звонкими и мягкими.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Эти </a:t>
            </a:r>
            <a:r>
              <a:rPr lang="ru-RU" dirty="0"/>
              <a:t>кубики помогают детям (от </a:t>
            </a:r>
            <a:r>
              <a:rPr lang="ru-RU" b="1" i="1" dirty="0"/>
              <a:t>3,5-4 лет</a:t>
            </a:r>
            <a:r>
              <a:rPr lang="ru-RU" dirty="0"/>
              <a:t>) научится читать с первых же занятий, а малышам </a:t>
            </a:r>
            <a:r>
              <a:rPr lang="ru-RU" b="1" i="1" dirty="0"/>
              <a:t>от года и чуть старше </a:t>
            </a:r>
            <a:r>
              <a:rPr lang="ru-RU" dirty="0"/>
              <a:t>помогают начать говорить и читать одновременно (в течение нескольких месяцев, требующихся на развитие устной речи </a:t>
            </a:r>
            <a:r>
              <a:rPr lang="ru-RU" dirty="0" smtClean="0"/>
              <a:t>ма</a:t>
            </a:r>
            <a:r>
              <a:rPr lang="ru-RU" dirty="0"/>
              <a:t>лыша).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7944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4300" y="365126"/>
            <a:ext cx="7131050" cy="13255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Примеры использования </a:t>
            </a:r>
            <a:r>
              <a:rPr lang="ru-RU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логических блоков </a:t>
            </a:r>
            <a:r>
              <a:rPr lang="ru-RU" b="1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З</a:t>
            </a:r>
            <a:r>
              <a:rPr lang="ru-RU" b="1" dirty="0" err="1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.Дьенеша</a:t>
            </a:r>
            <a:endParaRPr lang="ru-RU" dirty="0"/>
          </a:p>
        </p:txBody>
      </p:sp>
      <p:pic>
        <p:nvPicPr>
          <p:cNvPr id="6146" name="Picture 2" descr="&amp;Icy;&amp;gcy;&amp;rcy;&amp;ycy; &amp;ncy;&amp;acy; &amp;rcy;&amp;acy;&amp;zcy;&amp;vcy;&amp;icy;&amp;tcy;&amp;icy;&amp;iecy; &amp;lcy;&amp;ocy;&amp;gcy;&amp;icy;&amp;chcy;&amp;iecy;&amp;scy;&amp;kcy;&amp;ocy;&amp;gcy;&amp;ocy; &amp;mcy;&amp;ycy;&amp;shcy;&amp;lcy;&amp;iecy;&amp;ncy;&amp;icy;&amp;yacy; &amp;icy;&amp;lcy;&amp;icy; &amp;scy;&amp;icy;&amp;scy;&amp;tcy;&amp;iecy;&amp;mcy;&amp;acy; &amp;Dcy;&amp;softcy;&amp;iecy;&amp;ncy;&amp;iecy;&amp;shcy;&amp;a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240" y="4406146"/>
            <a:ext cx="2219510" cy="1620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72000" y="3923507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>
                <a:solidFill>
                  <a:srgbClr val="FF0000"/>
                </a:solidFill>
              </a:rPr>
              <a:t>Игра “Найди меня” (классификация по одному признаку</a:t>
            </a:r>
            <a:r>
              <a:rPr lang="ru-RU" i="1" dirty="0" smtClean="0">
                <a:solidFill>
                  <a:srgbClr val="FF0000"/>
                </a:solidFill>
              </a:rPr>
              <a:t>)- с 2 лет</a:t>
            </a:r>
            <a:endParaRPr lang="ru-RU" i="1" dirty="0">
              <a:solidFill>
                <a:srgbClr val="FF0000"/>
              </a:solidFill>
            </a:endParaRPr>
          </a:p>
          <a:p>
            <a:r>
              <a:rPr lang="ru-RU" dirty="0" smtClean="0"/>
              <a:t>— </a:t>
            </a:r>
            <a:r>
              <a:rPr lang="ru-RU" dirty="0"/>
              <a:t>найти фигуры, которые соответствуют определенному признаку:</a:t>
            </a:r>
          </a:p>
          <a:p>
            <a:r>
              <a:rPr lang="ru-RU" dirty="0"/>
              <a:t> </a:t>
            </a:r>
            <a:r>
              <a:rPr lang="ru-RU" dirty="0" smtClean="0"/>
              <a:t>-  найти </a:t>
            </a:r>
            <a:r>
              <a:rPr lang="ru-RU" dirty="0"/>
              <a:t>фигуру, которая не соответствует определенному признаку:</a:t>
            </a:r>
          </a:p>
          <a:p>
            <a:r>
              <a:rPr lang="ru-RU" dirty="0"/>
              <a:t>— </a:t>
            </a:r>
            <a:r>
              <a:rPr lang="ru-RU" dirty="0" smtClean="0"/>
              <a:t>какая </a:t>
            </a:r>
            <a:r>
              <a:rPr lang="ru-RU" dirty="0"/>
              <a:t>эта  фигура по цвету (форме, размеру, толщине)?</a:t>
            </a:r>
          </a:p>
        </p:txBody>
      </p:sp>
      <p:pic>
        <p:nvPicPr>
          <p:cNvPr id="6148" name="Picture 4" descr="&amp;Icy;&amp;gcy;&amp;rcy;&amp;ycy; &amp;ncy;&amp;acy; &amp;rcy;&amp;acy;&amp;zcy;&amp;vcy;&amp;icy;&amp;tcy;&amp;icy;&amp;iecy; &amp;lcy;&amp;ocy;&amp;gcy;&amp;icy;&amp;chcy;&amp;iecy;&amp;scy;&amp;kcy;&amp;ocy;&amp;gcy;&amp;ocy; &amp;mcy;&amp;ycy;&amp;shcy;&amp;lcy;&amp;iecy;&amp;ncy;&amp;icy;&amp;yacy; &amp;icy;&amp;lcy;&amp;icy; &amp;scy;&amp;icy;&amp;scy;&amp;tcy;&amp;iecy;&amp;mcy;&amp;acy; &amp;Dcy;&amp;softcy;&amp;iecy;&amp;ncy;&amp;iecy;&amp;shcy;&amp;a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995" y="1816497"/>
            <a:ext cx="426720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14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9300" y="365126"/>
            <a:ext cx="6496050" cy="13255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Примеры использования </a:t>
            </a:r>
            <a:r>
              <a:rPr lang="ru-RU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палочек </a:t>
            </a:r>
            <a:r>
              <a:rPr lang="ru-RU" b="1" dirty="0" err="1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З.Кюизенера</a:t>
            </a:r>
            <a:endParaRPr lang="ru-RU" dirty="0"/>
          </a:p>
        </p:txBody>
      </p:sp>
      <p:pic>
        <p:nvPicPr>
          <p:cNvPr id="7170" name="Picture 2" descr="http://www.deti-club.ru/wp-content/uploads/2011/10/304x203xkuiz2.jpg.pagespeed.ic.h6FVd_yWym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571206"/>
            <a:ext cx="28956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www.deti-club.ru/wp-content/uploads/2011/10/400x300xkuiz0.jpg.pagespeed.ic.Sjxod60mI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575" y="3321843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C:\Documents and Settings\Татьяна\Рабочий стол\Рисунок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244" y="1936353"/>
            <a:ext cx="3376612" cy="24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4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8600" y="365126"/>
            <a:ext cx="7016750" cy="14781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Примеры использования </a:t>
            </a:r>
            <a:r>
              <a:rPr lang="ru-RU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развивающих игр </a:t>
            </a:r>
            <a:r>
              <a:rPr lang="ru-RU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по методике Никитиных</a:t>
            </a:r>
            <a:endParaRPr lang="ru-RU" dirty="0"/>
          </a:p>
        </p:txBody>
      </p:sp>
      <p:pic>
        <p:nvPicPr>
          <p:cNvPr id="4098" name="Picture 2" descr="&amp;Mcy;&amp;iecy;&amp;tcy;&amp;ocy;&amp;dcy;&amp;icy;&amp;kcy;&amp;acy; &amp;Ncy;&amp;icy;&amp;kcy;&amp;icy;&amp;tcy;&amp;icy;&amp;ncy;&amp;ycy;&amp;khcy; &amp;icy; &amp;rcy;&amp;acy;&amp;zcy;&amp;vcy;&amp;icy;&amp;vcy;&amp;acy;&amp;yucy;&amp;shchcy;&amp;icy;&amp;iecy; &amp;icy;&amp;gcy;&amp;rcy;&amp;y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7" y="2524123"/>
            <a:ext cx="2028825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92836" y="4686298"/>
            <a:ext cx="29511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Уникуб</a:t>
            </a:r>
            <a:r>
              <a:rPr lang="ru-RU" dirty="0"/>
              <a:t> (с 1,5-3 лет)– </a:t>
            </a:r>
            <a:r>
              <a:rPr lang="ru-RU" dirty="0" smtClean="0"/>
              <a:t> </a:t>
            </a:r>
          </a:p>
          <a:p>
            <a:r>
              <a:rPr lang="ru-RU" dirty="0"/>
              <a:t>в</a:t>
            </a:r>
            <a:r>
              <a:rPr lang="ru-RU" dirty="0" smtClean="0"/>
              <a:t>водят </a:t>
            </a:r>
            <a:r>
              <a:rPr lang="ru-RU" dirty="0"/>
              <a:t>ребенка в мир трехмерного пространства.</a:t>
            </a:r>
          </a:p>
        </p:txBody>
      </p:sp>
      <p:pic>
        <p:nvPicPr>
          <p:cNvPr id="4100" name="Picture 4" descr="&amp;Mcy;&amp;iecy;&amp;tcy;&amp;ocy;&amp;dcy;&amp;icy;&amp;kcy;&amp;acy; &amp;Ncy;&amp;icy;&amp;kcy;&amp;icy;&amp;tcy;&amp;icy;&amp;ncy;&amp;ycy;&amp;khcy; &amp;icy; &amp;rcy;&amp;acy;&amp;zcy;&amp;vcy;&amp;icy;&amp;vcy;&amp;acy;&amp;yucy;&amp;shchcy;&amp;icy;&amp;iecy; &amp;icy;&amp;gcy;&amp;rcy;&amp;y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170" y="5256012"/>
            <a:ext cx="1823867" cy="139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17370" y="3605210"/>
            <a:ext cx="357546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Сложи узор</a:t>
            </a:r>
            <a:r>
              <a:rPr lang="ru-RU" dirty="0"/>
              <a:t> (от 1 ,5 года</a:t>
            </a:r>
            <a:r>
              <a:rPr lang="ru-RU" dirty="0" smtClean="0"/>
              <a:t>)-</a:t>
            </a:r>
          </a:p>
          <a:p>
            <a:r>
              <a:rPr lang="ru-RU" dirty="0" smtClean="0"/>
              <a:t>Способствует развитию</a:t>
            </a:r>
          </a:p>
          <a:p>
            <a:r>
              <a:rPr lang="ru-RU" dirty="0" smtClean="0"/>
              <a:t> </a:t>
            </a:r>
            <a:r>
              <a:rPr lang="ru-RU" dirty="0"/>
              <a:t>пространственного воображения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внимания, умению </a:t>
            </a:r>
            <a:endParaRPr lang="ru-RU" dirty="0" smtClean="0"/>
          </a:p>
          <a:p>
            <a:r>
              <a:rPr lang="ru-RU" dirty="0" smtClean="0"/>
              <a:t>анализировать </a:t>
            </a:r>
            <a:r>
              <a:rPr lang="ru-RU" dirty="0"/>
              <a:t>и комбинировать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87267" y="1914345"/>
            <a:ext cx="3816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Рамки и вкладыши</a:t>
            </a:r>
            <a:r>
              <a:rPr lang="ru-RU" dirty="0"/>
              <a:t> (с 10-12 месяцев)</a:t>
            </a:r>
          </a:p>
        </p:txBody>
      </p:sp>
      <p:pic>
        <p:nvPicPr>
          <p:cNvPr id="4102" name="Picture 6" descr="&amp;Mcy;&amp;iecy;&amp;tcy;&amp;ocy;&amp;dcy;&amp;icy;&amp;kcy;&amp;acy; &amp;Ncy;&amp;icy;&amp;kcy;&amp;icy;&amp;tcy;&amp;icy;&amp;ncy;&amp;ycy;&amp;khcy; &amp;icy; &amp;rcy;&amp;acy;&amp;zcy;&amp;vcy;&amp;icy;&amp;vcy;&amp;acy;&amp;yucy;&amp;shchcy;&amp;icy;&amp;iecy; &amp;icy;&amp;gcy;&amp;rcy;&amp;y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620" y="2370414"/>
            <a:ext cx="1352550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2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1300" y="365126"/>
            <a:ext cx="7004050" cy="15779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Использования </a:t>
            </a:r>
            <a:r>
              <a:rPr lang="ru-RU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развивающих игр по </a:t>
            </a:r>
            <a:r>
              <a:rPr lang="ru-RU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системе </a:t>
            </a:r>
            <a:r>
              <a:rPr lang="ru-RU" b="1" dirty="0" err="1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М.Монтессори</a:t>
            </a:r>
            <a:endParaRPr lang="ru-RU" dirty="0"/>
          </a:p>
        </p:txBody>
      </p:sp>
      <p:pic>
        <p:nvPicPr>
          <p:cNvPr id="5122" name="Picture 2" descr="&amp;Mcy;&amp;iecy;&amp;tcy;&amp;ocy;&amp;dcy;&amp;icy;&amp;kcy;&amp;acy; &amp;rcy;&amp;acy;&amp;ncy;&amp;ncy;&amp;iecy;&amp;gcy;&amp;ocy; &amp;rcy;&amp;acy;&amp;zcy;&amp;vcy;&amp;icy;&amp;tcy;&amp;icy;&amp;yacy; &amp;Mcy;&amp;acy;&amp;rcy;&amp;icy;&amp;icy; &amp;Mcy;&amp;ocy;&amp;ncy;&amp;tcy;&amp;iecy;&amp;scy;&amp;scy;&amp;ocy;&amp;rcy;&amp;i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959894"/>
            <a:ext cx="32004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27909" y="2612572"/>
            <a:ext cx="496388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-«Взрослый может не делать что-то за ребенка, а </a:t>
            </a:r>
            <a:r>
              <a:rPr lang="ru-RU" b="1" dirty="0"/>
              <a:t>помогать ему действовать самостоятельно</a:t>
            </a:r>
            <a:r>
              <a:rPr lang="ru-RU" dirty="0" smtClean="0"/>
              <a:t>».</a:t>
            </a:r>
          </a:p>
          <a:p>
            <a:endParaRPr lang="ru-RU" dirty="0"/>
          </a:p>
          <a:p>
            <a:r>
              <a:rPr lang="ru-RU" dirty="0" smtClean="0"/>
              <a:t>-- </a:t>
            </a:r>
            <a:r>
              <a:rPr lang="ru-RU" b="1" dirty="0"/>
              <a:t>Интерес</a:t>
            </a:r>
            <a:r>
              <a:rPr lang="ru-RU" dirty="0"/>
              <a:t> - первое, что М. </a:t>
            </a:r>
            <a:r>
              <a:rPr lang="ru-RU" dirty="0" err="1"/>
              <a:t>Монтессори</a:t>
            </a:r>
            <a:r>
              <a:rPr lang="ru-RU" dirty="0"/>
              <a:t> выделяет в своей педагогике.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Второе - </a:t>
            </a:r>
            <a:r>
              <a:rPr lang="ru-RU" b="1" dirty="0"/>
              <a:t>индивидуальный подход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Каждый </a:t>
            </a:r>
            <a:r>
              <a:rPr lang="ru-RU" dirty="0"/>
              <a:t>ребенок во время свободной работы выбирает то, что ему нравится делать, и учитель именно ему показывает, как справиться с </a:t>
            </a:r>
            <a:r>
              <a:rPr lang="ru-RU" dirty="0" smtClean="0"/>
              <a:t>заданием.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212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450" y="98426"/>
            <a:ext cx="7886700" cy="1325563"/>
          </a:xfrm>
        </p:spPr>
        <p:txBody>
          <a:bodyPr/>
          <a:lstStyle/>
          <a:p>
            <a:pPr algn="ctr"/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Познавательный интерес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3450" y="1320800"/>
            <a:ext cx="8001544" cy="2950754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i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i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1" dirty="0" smtClean="0"/>
              <a:t>Познавательный </a:t>
            </a:r>
            <a:r>
              <a:rPr lang="ru-RU" b="1" i="1" dirty="0" smtClean="0"/>
              <a:t>интерес </a:t>
            </a:r>
            <a:r>
              <a:rPr lang="ru-RU" dirty="0" smtClean="0"/>
              <a:t>- это интегральное </a:t>
            </a:r>
            <a:r>
              <a:rPr lang="ru-RU" dirty="0"/>
              <a:t>образование личности, включающее интеллектуальный, </a:t>
            </a:r>
            <a:r>
              <a:rPr lang="ru-RU" dirty="0" smtClean="0"/>
              <a:t>эмоциональный </a:t>
            </a:r>
            <a:r>
              <a:rPr lang="ru-RU" dirty="0"/>
              <a:t>и волевой </a:t>
            </a:r>
            <a:r>
              <a:rPr lang="ru-RU" dirty="0" smtClean="0"/>
              <a:t>компоненты.</a:t>
            </a:r>
            <a:endParaRPr lang="ru-RU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92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9530" y="1825625"/>
            <a:ext cx="7365819" cy="435133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i="1" dirty="0" smtClean="0"/>
              <a:t>Может ли тематическая подборка игр-экспериментов быть игровой технологией?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77074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15291" y="365126"/>
            <a:ext cx="7000058" cy="1325563"/>
          </a:xfrm>
        </p:spPr>
        <p:txBody>
          <a:bodyPr/>
          <a:lstStyle/>
          <a:p>
            <a:r>
              <a:rPr lang="ru-RU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     Тема «Камни»</a:t>
            </a:r>
            <a:endParaRPr lang="ru-RU" altLang="ru-RU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0342" y="2017713"/>
            <a:ext cx="7844745" cy="45069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dirty="0"/>
              <a:t>При помощи </a:t>
            </a:r>
            <a:r>
              <a:rPr lang="ru-RU" altLang="ru-RU" sz="2400" dirty="0" err="1"/>
              <a:t>дид.игр</a:t>
            </a:r>
            <a:r>
              <a:rPr lang="ru-RU" altLang="ru-RU" sz="2400" dirty="0"/>
              <a:t> «Легкий-тяжелый» и «Какой формы камень?», дети получают представления о том, что камни бывают тяжелые и легкие, и что камни имеют различную форму. 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Опытническим путем дети выяснят, что камни тонут в воде, потому что они тяжелые. Для этого в таз с водой малыши могут опустить поролоновые рыбки, перышки, бумажные кораблики и камни. 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Когда дети сравнивают два камня взятых с улицы и взятых с  батареи (зимой), то приходят к выводу, что камни могут быть холодными и теплыми. А когда ребята сжимают в руках камень и комок ваты – что камни твердые.</a:t>
            </a:r>
          </a:p>
        </p:txBody>
      </p:sp>
      <p:pic>
        <p:nvPicPr>
          <p:cNvPr id="64517" name="Picture 5" descr="i?id=785426421-13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33375"/>
            <a:ext cx="1779587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37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9400" y="365126"/>
            <a:ext cx="696595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10D610"/>
                </a:solidFill>
              </a:rPr>
              <a:t>Показатели проявления познавательного интереса у детей раннего возраста</a:t>
            </a:r>
            <a:endParaRPr lang="ru-RU" altLang="ru-RU" sz="36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6200" y="1763486"/>
            <a:ext cx="7608888" cy="4467497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 dirty="0"/>
          </a:p>
          <a:p>
            <a:pPr>
              <a:lnSpc>
                <a:spcPct val="80000"/>
              </a:lnSpc>
            </a:pPr>
            <a:r>
              <a:rPr lang="ru-RU" altLang="ru-RU" sz="2400" dirty="0" smtClean="0"/>
              <a:t>Ребёнок активно </a:t>
            </a:r>
            <a:r>
              <a:rPr lang="ru-RU" altLang="ru-RU" sz="2400" dirty="0"/>
              <a:t>стремится к новым впечатлениям, любит наблюдать за окружающим; 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быстро обнаруживает новое, стремится сразу же исследовать его;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с интересом включается в предложенные взрослым </a:t>
            </a:r>
            <a:r>
              <a:rPr lang="ru-RU" altLang="ru-RU" sz="2400" dirty="0" smtClean="0"/>
              <a:t>игры (с </a:t>
            </a:r>
            <a:r>
              <a:rPr lang="ru-RU" altLang="ru-RU" sz="2400" dirty="0"/>
              <a:t>водой, </a:t>
            </a:r>
            <a:r>
              <a:rPr lang="ru-RU" altLang="ru-RU" sz="2400" dirty="0" smtClean="0"/>
              <a:t>песком и т.д.), экспериментирование </a:t>
            </a:r>
            <a:r>
              <a:rPr lang="ru-RU" altLang="ru-RU" sz="2400" dirty="0"/>
              <a:t>с различными </a:t>
            </a:r>
            <a:r>
              <a:rPr lang="ru-RU" altLang="ru-RU" sz="2400" dirty="0" smtClean="0"/>
              <a:t>веществами и материалами;</a:t>
            </a:r>
            <a:endParaRPr lang="ru-RU" altLang="ru-RU" sz="2400" dirty="0"/>
          </a:p>
          <a:p>
            <a:pPr>
              <a:lnSpc>
                <a:spcPct val="80000"/>
              </a:lnSpc>
            </a:pPr>
            <a:r>
              <a:rPr lang="ru-RU" altLang="ru-RU" sz="2400" dirty="0"/>
              <a:t>подолгу с увлечением экспериментирует сам, подражая взрослому и изобретая новые действия;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радуется своим открытиям, стремится поделиться ими со взрослыми.</a:t>
            </a:r>
          </a:p>
          <a:p>
            <a:pPr>
              <a:lnSpc>
                <a:spcPct val="80000"/>
              </a:lnSpc>
            </a:pP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200574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0750" y="987425"/>
            <a:ext cx="7886700" cy="435133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776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651" y="365126"/>
            <a:ext cx="7547212" cy="1325563"/>
          </a:xfrm>
        </p:spPr>
        <p:txBody>
          <a:bodyPr/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Познавательный интерес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6700" y="1690689"/>
            <a:ext cx="7037601" cy="481007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Физиологической основой </a:t>
            </a:r>
            <a:r>
              <a:rPr lang="ru-RU" dirty="0" smtClean="0"/>
              <a:t>познавательного </a:t>
            </a:r>
            <a:r>
              <a:rPr lang="ru-RU" dirty="0"/>
              <a:t>интереса является </a:t>
            </a:r>
            <a:r>
              <a:rPr lang="ru-RU" dirty="0" smtClean="0"/>
              <a:t>безусловный </a:t>
            </a:r>
            <a:r>
              <a:rPr lang="ru-RU" dirty="0"/>
              <a:t>ориентировочный (</a:t>
            </a:r>
            <a:r>
              <a:rPr lang="ru-RU" dirty="0" smtClean="0"/>
              <a:t>исследовательский</a:t>
            </a:r>
            <a:r>
              <a:rPr lang="ru-RU" dirty="0"/>
              <a:t>) </a:t>
            </a:r>
            <a:r>
              <a:rPr lang="ru-RU" dirty="0" smtClean="0"/>
              <a:t>рефлекс.</a:t>
            </a:r>
          </a:p>
          <a:p>
            <a:pPr marL="0" indent="0">
              <a:buNone/>
            </a:pPr>
            <a:r>
              <a:rPr lang="ru-RU" dirty="0"/>
              <a:t>В исследованиях выделяются </a:t>
            </a:r>
            <a:r>
              <a:rPr lang="ru-RU" dirty="0" smtClean="0"/>
              <a:t>следующие </a:t>
            </a:r>
            <a:r>
              <a:rPr lang="ru-RU" b="1" i="1" dirty="0"/>
              <a:t>показатели уровня развития познавательного интереса </a:t>
            </a:r>
            <a:r>
              <a:rPr lang="ru-RU" dirty="0"/>
              <a:t>детей: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smtClean="0"/>
              <a:t>детские </a:t>
            </a:r>
            <a:r>
              <a:rPr lang="ru-RU" dirty="0"/>
              <a:t>вопросы; </a:t>
            </a:r>
          </a:p>
          <a:p>
            <a:pPr marL="0" indent="0">
              <a:buNone/>
            </a:pPr>
            <a:r>
              <a:rPr lang="ru-RU" dirty="0"/>
              <a:t>•	стремление детей </a:t>
            </a:r>
            <a:r>
              <a:rPr lang="ru-RU" dirty="0" smtClean="0"/>
              <a:t>наблюдать</a:t>
            </a:r>
            <a:r>
              <a:rPr lang="ru-RU" dirty="0"/>
              <a:t>, </a:t>
            </a:r>
          </a:p>
          <a:p>
            <a:pPr marL="0" indent="0">
              <a:buNone/>
            </a:pPr>
            <a:r>
              <a:rPr lang="ru-RU" dirty="0"/>
              <a:t>•	длительно рассматривать объект, </a:t>
            </a:r>
          </a:p>
          <a:p>
            <a:pPr marL="0" indent="0">
              <a:buNone/>
            </a:pPr>
            <a:r>
              <a:rPr lang="ru-RU" dirty="0"/>
              <a:t>•	выяснять свойства и </a:t>
            </a:r>
            <a:r>
              <a:rPr lang="ru-RU" dirty="0" smtClean="0"/>
              <a:t>особенности </a:t>
            </a:r>
            <a:r>
              <a:rPr lang="ru-RU" dirty="0"/>
              <a:t>предметов и явлений, </a:t>
            </a:r>
            <a:r>
              <a:rPr lang="ru-RU" dirty="0" smtClean="0"/>
              <a:t>служащих </a:t>
            </a:r>
            <a:r>
              <a:rPr lang="ru-RU" dirty="0"/>
              <a:t>объектом их интереса; 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smtClean="0"/>
              <a:t>эмоционально-познавательная   </a:t>
            </a:r>
            <a:r>
              <a:rPr lang="ru-RU" dirty="0"/>
              <a:t>активность детей, выявляющаяся в беседах, </a:t>
            </a:r>
            <a:r>
              <a:rPr lang="ru-RU" dirty="0" smtClean="0"/>
              <a:t>обсуждении </a:t>
            </a:r>
            <a:r>
              <a:rPr lang="ru-RU" dirty="0"/>
              <a:t>со сверстниками и </a:t>
            </a:r>
            <a:r>
              <a:rPr lang="ru-RU" dirty="0" smtClean="0"/>
              <a:t>взрослыми </a:t>
            </a:r>
            <a:r>
              <a:rPr lang="ru-RU" dirty="0"/>
              <a:t>увиденного и наблюдаемого.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93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Стадии развития познавательного интереса: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300" y="1803400"/>
            <a:ext cx="7327900" cy="47371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1.</a:t>
            </a:r>
            <a:r>
              <a:rPr lang="ru-RU" b="1" i="1" dirty="0"/>
              <a:t>Любопытство</a:t>
            </a:r>
            <a:r>
              <a:rPr lang="ru-RU" dirty="0"/>
              <a:t> (элементарная стадия избирательного отношения, которая обусловлена чисто внешними, часто неожиданными обстоятельствами, привлекающими внимание </a:t>
            </a:r>
            <a:r>
              <a:rPr lang="ru-RU" dirty="0" smtClean="0"/>
              <a:t>человека) .</a:t>
            </a:r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b="1" i="1" dirty="0"/>
              <a:t>Любознательност</a:t>
            </a:r>
            <a:r>
              <a:rPr lang="ru-RU" dirty="0"/>
              <a:t>ь (характеризуется стремлением человека проникнуть за пределы </a:t>
            </a:r>
            <a:r>
              <a:rPr lang="ru-RU" dirty="0" smtClean="0"/>
              <a:t>увиденного).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b="1" i="1" dirty="0"/>
              <a:t>3.Познавательный интерес </a:t>
            </a:r>
            <a:r>
              <a:rPr lang="ru-RU" dirty="0"/>
              <a:t>(характеризуется познавательной активностью. Развитие познавательной активности проявляется у детей в поисковых действиях,  направленных на получение новых впечатлений об окружающем </a:t>
            </a:r>
            <a:r>
              <a:rPr lang="ru-RU" dirty="0" smtClean="0"/>
              <a:t>мире).</a:t>
            </a:r>
          </a:p>
          <a:p>
            <a:pPr marL="0" indent="0">
              <a:buNone/>
            </a:pPr>
            <a:r>
              <a:rPr lang="ru-RU" b="1" i="1" dirty="0" smtClean="0"/>
              <a:t>4.Теоретический </a:t>
            </a:r>
            <a:r>
              <a:rPr lang="ru-RU" b="1" i="1" dirty="0"/>
              <a:t>интерес </a:t>
            </a:r>
            <a:r>
              <a:rPr lang="ru-RU" dirty="0"/>
              <a:t>(связан как со стремлением к познанию сложных теоретических вопросов и проблем конкретной науки, так и с использованием их как инструмента </a:t>
            </a:r>
            <a:r>
              <a:rPr lang="ru-RU" dirty="0" smtClean="0"/>
              <a:t>познания)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22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033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Стадии формирования познавательного интереса</a:t>
            </a:r>
            <a:b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детей раннего возраста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194560"/>
            <a:ext cx="7232650" cy="43459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 smtClean="0"/>
              <a:t>Младенчество</a:t>
            </a:r>
            <a:r>
              <a:rPr lang="ru-RU" dirty="0" smtClean="0"/>
              <a:t>: стадия «любопытство» («откликается</a:t>
            </a:r>
            <a:r>
              <a:rPr lang="ru-RU" dirty="0"/>
              <a:t>" в основном на внешние эффекты, такие как яркость цвета, необычность формы, новизна деталей, «оригинальность и сила </a:t>
            </a:r>
            <a:r>
              <a:rPr lang="ru-RU" dirty="0" smtClean="0"/>
              <a:t>звука)</a:t>
            </a:r>
          </a:p>
          <a:p>
            <a:pPr marL="0" indent="0">
              <a:buNone/>
            </a:pPr>
            <a:r>
              <a:rPr lang="ru-RU" i="1" dirty="0" smtClean="0"/>
              <a:t>Ранний возраст</a:t>
            </a:r>
            <a:r>
              <a:rPr lang="ru-RU" dirty="0" smtClean="0"/>
              <a:t>: стадия «любознательность»  и «познавательный интерес» (увлекают </a:t>
            </a:r>
            <a:r>
              <a:rPr lang="ru-RU" dirty="0"/>
              <a:t>«скрытые» свойства </a:t>
            </a:r>
            <a:r>
              <a:rPr lang="ru-RU" dirty="0" smtClean="0"/>
              <a:t>предметов, которые ребёнок </a:t>
            </a:r>
            <a:r>
              <a:rPr lang="ru-RU" dirty="0"/>
              <a:t>обнаруживает уже </a:t>
            </a:r>
            <a:r>
              <a:rPr lang="ru-RU" u="sng" dirty="0" smtClean="0"/>
              <a:t>целенаправленными </a:t>
            </a:r>
            <a:r>
              <a:rPr lang="ru-RU" u="sng" dirty="0"/>
              <a:t>исследовательскими действиями</a:t>
            </a:r>
            <a:r>
              <a:rPr lang="ru-RU" dirty="0"/>
              <a:t>: поглаживанием, постукиванием, прикладыванием к уху и </a:t>
            </a:r>
            <a:r>
              <a:rPr lang="ru-RU" dirty="0" smtClean="0"/>
              <a:t>т.д.)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91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4300" y="365126"/>
            <a:ext cx="7131050" cy="15906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Условия развития познавательного интереса детей раннего возраста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7500" y="2171699"/>
            <a:ext cx="6927850" cy="4005263"/>
          </a:xfrm>
        </p:spPr>
        <p:txBody>
          <a:bodyPr/>
          <a:lstStyle/>
          <a:p>
            <a:r>
              <a:rPr lang="ru-RU" dirty="0" smtClean="0"/>
              <a:t>разнообразие </a:t>
            </a:r>
            <a:r>
              <a:rPr lang="ru-RU" dirty="0"/>
              <a:t>и сменяемость предметной сферы окружающей ребенка, </a:t>
            </a:r>
            <a:endParaRPr lang="ru-RU" dirty="0" smtClean="0"/>
          </a:p>
          <a:p>
            <a:r>
              <a:rPr lang="ru-RU" dirty="0" smtClean="0"/>
              <a:t>предоставление </a:t>
            </a:r>
            <a:r>
              <a:rPr lang="ru-RU" dirty="0"/>
              <a:t>свободы исследования (предметно-</a:t>
            </a:r>
            <a:r>
              <a:rPr lang="ru-RU" dirty="0" err="1"/>
              <a:t>манипулятивная</a:t>
            </a:r>
            <a:r>
              <a:rPr lang="ru-RU" dirty="0"/>
              <a:t> игра</a:t>
            </a:r>
            <a:r>
              <a:rPr lang="ru-RU" dirty="0" smtClean="0"/>
              <a:t>),</a:t>
            </a:r>
          </a:p>
          <a:p>
            <a:r>
              <a:rPr lang="ru-RU" dirty="0" smtClean="0"/>
              <a:t> </a:t>
            </a:r>
            <a:r>
              <a:rPr lang="ru-RU" dirty="0"/>
              <a:t>резерв свободного </a:t>
            </a:r>
            <a:r>
              <a:rPr lang="ru-RU" dirty="0" smtClean="0"/>
              <a:t>времени,</a:t>
            </a:r>
          </a:p>
          <a:p>
            <a:r>
              <a:rPr lang="ru-RU" dirty="0" smtClean="0"/>
              <a:t> организация места </a:t>
            </a:r>
            <a:r>
              <a:rPr lang="ru-RU" dirty="0"/>
              <a:t>для </a:t>
            </a:r>
            <a:r>
              <a:rPr lang="ru-RU" dirty="0" smtClean="0"/>
              <a:t>исследования и разворачивания </a:t>
            </a:r>
            <a:r>
              <a:rPr lang="ru-RU" dirty="0"/>
              <a:t>игр.</a:t>
            </a:r>
          </a:p>
        </p:txBody>
      </p:sp>
    </p:spTree>
    <p:extLst>
      <p:ext uri="{BB962C8B-B14F-4D97-AF65-F5344CB8AC3E}">
        <p14:creationId xmlns:p14="http://schemas.microsoft.com/office/powerpoint/2010/main" val="156433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3200" y="215900"/>
            <a:ext cx="7042150" cy="147478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Средства развития </a:t>
            </a: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познавательного интереса детей раннего возраста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5109" y="2351313"/>
            <a:ext cx="6830241" cy="3825649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Игры-</a:t>
            </a:r>
            <a:r>
              <a:rPr lang="ru-RU" dirty="0" err="1" smtClean="0"/>
              <a:t>эспериментирование</a:t>
            </a:r>
            <a:r>
              <a:rPr lang="ru-RU" dirty="0" smtClean="0"/>
              <a:t> </a:t>
            </a:r>
            <a:r>
              <a:rPr lang="ru-RU" dirty="0"/>
              <a:t>с предметами и игрушками</a:t>
            </a:r>
          </a:p>
          <a:p>
            <a:pPr>
              <a:buFontTx/>
              <a:buChar char="-"/>
            </a:pPr>
            <a:r>
              <a:rPr lang="ru-RU" b="1" dirty="0" smtClean="0"/>
              <a:t>Использование в работе с детьми игровых технологий, </a:t>
            </a:r>
            <a:r>
              <a:rPr lang="ru-RU" dirty="0" smtClean="0"/>
              <a:t>ИКТ технологий и др. 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39228" y="365126"/>
            <a:ext cx="6876121" cy="1325563"/>
          </a:xfrm>
        </p:spPr>
        <p:txBody>
          <a:bodyPr/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  Игровая </a:t>
            </a: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технология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047164" y="1825625"/>
            <a:ext cx="646818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/>
              <a:t>Игровая педагогическая технология </a:t>
            </a:r>
            <a:r>
              <a:rPr lang="ru-RU" dirty="0"/>
              <a:t>- </a:t>
            </a:r>
            <a:r>
              <a:rPr lang="ru-RU" dirty="0"/>
              <a:t>включает в себя обширную группу методов и приемов организации педагогического процесса в форме различных педагогических игр.(</a:t>
            </a:r>
            <a:r>
              <a:rPr lang="ru-RU" dirty="0" err="1"/>
              <a:t>Селевко</a:t>
            </a:r>
            <a:r>
              <a:rPr lang="ru-RU" dirty="0"/>
              <a:t> Г.К.)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/>
              <a:t>Это </a:t>
            </a:r>
            <a:r>
              <a:rPr lang="ru-RU" dirty="0"/>
              <a:t>последовательная деятельность педагога по: отбору, разработке, подготовке игр; включению детей в игровую деятельность; осуществлению самой игры; подведению итогов, результатов игровой деятельности.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802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274637"/>
            <a:ext cx="7471954" cy="185460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Критерии технологичности педагогической технологии</a:t>
            </a:r>
            <a:b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( </a:t>
            </a:r>
            <a:r>
              <a:rPr lang="ru-RU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Селевко</a:t>
            </a: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 Г.К</a:t>
            </a: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4113" y="2677886"/>
            <a:ext cx="6727373" cy="284770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концептуальность</a:t>
            </a:r>
            <a:r>
              <a:rPr lang="ru-RU" dirty="0"/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 системность;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 управляемость;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 эффективность;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 </a:t>
            </a:r>
            <a:r>
              <a:rPr lang="ru-RU" dirty="0" err="1"/>
              <a:t>воспроизводимость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82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511</TotalTime>
  <Words>1119</Words>
  <Application>Microsoft Office PowerPoint</Application>
  <PresentationFormat>Экран (4:3)</PresentationFormat>
  <Paragraphs>115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Игровые технологии как средство формирования познавательного интереса у детей раннего возраста</vt:lpstr>
      <vt:lpstr>Познавательный интерес</vt:lpstr>
      <vt:lpstr>Познавательный интерес</vt:lpstr>
      <vt:lpstr>Стадии развития познавательного интереса:</vt:lpstr>
      <vt:lpstr>Стадии формирования познавательного интереса детей раннего возраста</vt:lpstr>
      <vt:lpstr>Условия развития познавательного интереса детей раннего возраста</vt:lpstr>
      <vt:lpstr>Средства развития познавательного интереса детей раннего возраста</vt:lpstr>
      <vt:lpstr>  Игровая технология</vt:lpstr>
      <vt:lpstr>Критерии технологичности педагогической технологии ( Селевко Г.К.)</vt:lpstr>
      <vt:lpstr>Уровни использования игровых технологий</vt:lpstr>
      <vt:lpstr>Уровни использования игровых технологий</vt:lpstr>
      <vt:lpstr>Примеры использования игровых технологий для развития познавательного интереса детей раннего возраста</vt:lpstr>
      <vt:lpstr>Особенности игровой технологии В.В. Воскобовича</vt:lpstr>
      <vt:lpstr>Примеры использования игровой технологии В.В. Воскобовича</vt:lpstr>
      <vt:lpstr>  «Кубики  Зайцева» </vt:lpstr>
      <vt:lpstr>Примеры использования логических блоков З.Дьенеша</vt:lpstr>
      <vt:lpstr>Примеры использования палочек З.Кюизенера</vt:lpstr>
      <vt:lpstr>Примеры использования развивающих игр по методике Никитиных</vt:lpstr>
      <vt:lpstr>Использования развивающих игр по системе М.Монтессори</vt:lpstr>
      <vt:lpstr>Презентация PowerPoint</vt:lpstr>
      <vt:lpstr>     Тема «Камни»</vt:lpstr>
      <vt:lpstr>Показатели проявления познавательного интереса у детей раннего возраста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Dmytro</dc:creator>
  <cp:lastModifiedBy>Admin</cp:lastModifiedBy>
  <cp:revision>35</cp:revision>
  <dcterms:created xsi:type="dcterms:W3CDTF">2015-09-22T12:08:41Z</dcterms:created>
  <dcterms:modified xsi:type="dcterms:W3CDTF">2015-11-30T19:48:02Z</dcterms:modified>
</cp:coreProperties>
</file>