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EBF4030-7001-4B4A-A2A3-132195EAD4D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70BBF0B-7914-4CCD-9A70-30E9CA7E1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F4030-7001-4B4A-A2A3-132195EAD4D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BBF0B-7914-4CCD-9A70-30E9CA7E1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EBF4030-7001-4B4A-A2A3-132195EAD4D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0BBF0B-7914-4CCD-9A70-30E9CA7E1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F4030-7001-4B4A-A2A3-132195EAD4D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BBF0B-7914-4CCD-9A70-30E9CA7E1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BF4030-7001-4B4A-A2A3-132195EAD4D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70BBF0B-7914-4CCD-9A70-30E9CA7E1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F4030-7001-4B4A-A2A3-132195EAD4D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BBF0B-7914-4CCD-9A70-30E9CA7E1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F4030-7001-4B4A-A2A3-132195EAD4D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BBF0B-7914-4CCD-9A70-30E9CA7E1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F4030-7001-4B4A-A2A3-132195EAD4D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BBF0B-7914-4CCD-9A70-30E9CA7E1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BF4030-7001-4B4A-A2A3-132195EAD4D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BBF0B-7914-4CCD-9A70-30E9CA7E1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F4030-7001-4B4A-A2A3-132195EAD4D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BBF0B-7914-4CCD-9A70-30E9CA7E1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F4030-7001-4B4A-A2A3-132195EAD4D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0BBF0B-7914-4CCD-9A70-30E9CA7E1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EBF4030-7001-4B4A-A2A3-132195EAD4D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0BBF0B-7914-4CCD-9A70-30E9CA7E1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33400"/>
            <a:ext cx="8786874" cy="1681154"/>
          </a:xfrm>
        </p:spPr>
        <p:txBody>
          <a:bodyPr/>
          <a:lstStyle/>
          <a:p>
            <a:pPr algn="ctr"/>
            <a:r>
              <a:rPr lang="ru-RU" sz="2800" u="sng" dirty="0" smtClean="0"/>
              <a:t>Создание устойчивого положительного имиджа школы в период введения и реализации ФГОС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71744"/>
            <a:ext cx="6286544" cy="3571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Ирина\Desktop\школа\IMG_0777.JPG"/>
          <p:cNvPicPr/>
          <p:nvPr/>
        </p:nvPicPr>
        <p:blipFill>
          <a:blip r:embed="rId2" cstate="print"/>
          <a:srcRect l="2084" t="9835" b="15759"/>
          <a:stretch>
            <a:fillRect/>
          </a:stretch>
        </p:blipFill>
        <p:spPr bwMode="auto">
          <a:xfrm>
            <a:off x="2643175" y="2500306"/>
            <a:ext cx="5429288" cy="347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500066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Персональные сайты педагогов</a:t>
            </a:r>
            <a:endParaRPr lang="ru-RU" sz="3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1239"/>
            <a:ext cx="3599584" cy="30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786190"/>
            <a:ext cx="36576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786190"/>
            <a:ext cx="371474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857232"/>
            <a:ext cx="4357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714380"/>
          </a:xfrm>
        </p:spPr>
        <p:txBody>
          <a:bodyPr>
            <a:normAutofit/>
          </a:bodyPr>
          <a:lstStyle/>
          <a:p>
            <a:pPr algn="ctr"/>
            <a:endParaRPr lang="ru-RU" sz="3400" dirty="0"/>
          </a:p>
        </p:txBody>
      </p:sp>
      <p:pic>
        <p:nvPicPr>
          <p:cNvPr id="1026" name="Picture 2" descr="C:\Users\pestr01\Desktop\26.08  к выступлению\Новая папка\2014-09-27 11-49-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7" y="4643446"/>
            <a:ext cx="3000364" cy="2214554"/>
          </a:xfrm>
          <a:prstGeom prst="rect">
            <a:avLst/>
          </a:prstGeom>
          <a:noFill/>
        </p:spPr>
      </p:pic>
      <p:pic>
        <p:nvPicPr>
          <p:cNvPr id="6" name="Рисунок 5" descr="C:\Users\pestr01\Desktop\26.08  к выступлению\Новая папка\DSC052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0"/>
            <a:ext cx="321471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pestr01\Desktop\26.08  к выступлению\Новая папка\DSCN22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285992"/>
            <a:ext cx="3207068" cy="235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pestr01\Desktop\26.08  к выступлению\Новая папка\IMG_95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3446"/>
            <a:ext cx="2928926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pestr01\Desktop\26.08  к выступлению\Новая папка\SS8545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643446"/>
            <a:ext cx="321471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pestr01\Desktop\26.08  к выступлению\Новая папка\Изображение 08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92892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pestr01\Desktop\26.08  к выступлению\Новая папка\Изображение 13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0"/>
            <a:ext cx="300036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pestr01\Desktop\26.08  к выступлению\Новая папка\2014-09-11 18-03-5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285992"/>
            <a:ext cx="29289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pestr01\Desktop\26.08  к выступлению\Новая папка\2014-10-03 11-04-47.JPG"/>
          <p:cNvPicPr/>
          <p:nvPr/>
        </p:nvPicPr>
        <p:blipFill>
          <a:blip r:embed="rId10" cstate="print"/>
          <a:srcRect t="26838" r="22113"/>
          <a:stretch>
            <a:fillRect/>
          </a:stretch>
        </p:blipFill>
        <p:spPr bwMode="auto">
          <a:xfrm>
            <a:off x="6143636" y="2285992"/>
            <a:ext cx="30003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7242048" cy="1143000"/>
          </a:xfrm>
        </p:spPr>
        <p:txBody>
          <a:bodyPr/>
          <a:lstStyle/>
          <a:p>
            <a:pPr algn="ctr"/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14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b="1" dirty="0" smtClean="0"/>
              <a:t>Федеральный Закон от 23 декабря 2014 г. № 273 ст.29</a:t>
            </a:r>
            <a:r>
              <a:rPr lang="ru-RU" dirty="0" smtClean="0"/>
              <a:t> «Об образовании в Российской Федерации».</a:t>
            </a:r>
          </a:p>
          <a:p>
            <a:pPr lvl="0"/>
            <a:r>
              <a:rPr lang="ru-RU" b="1" dirty="0" smtClean="0"/>
              <a:t>Постановление Правительства Российской Федерации от 10 июля 2013 г. № 582 г.Москва </a:t>
            </a:r>
            <a:r>
              <a:rPr lang="ru-RU" dirty="0" smtClean="0"/>
              <a:t>«Об утверждении Правил размещения на официальном сайте «Интернет» и обновления информации об образовательной организации».</a:t>
            </a:r>
          </a:p>
          <a:p>
            <a:pPr lvl="0"/>
            <a:r>
              <a:rPr lang="ru-RU" b="1" dirty="0" smtClean="0"/>
              <a:t>Приказ Министерства образования и науки Российской Федерации (</a:t>
            </a:r>
            <a:r>
              <a:rPr lang="ru-RU" b="1" dirty="0" err="1" smtClean="0"/>
              <a:t>Минобрнауки</a:t>
            </a:r>
            <a:r>
              <a:rPr lang="ru-RU" b="1" dirty="0" smtClean="0"/>
              <a:t> России) от 22 января 2014 г. № 32 г.Москва</a:t>
            </a:r>
            <a:r>
              <a:rPr lang="ru-RU" dirty="0" smtClean="0"/>
              <a:t> «Об утверждении Порядка приема граждан на обучение по образовательным программам начального общего, основного общего и среднего общего образования».</a:t>
            </a:r>
          </a:p>
          <a:p>
            <a:pPr lvl="0"/>
            <a:r>
              <a:rPr lang="ru-RU" b="1" dirty="0" smtClean="0"/>
              <a:t>Приказ </a:t>
            </a:r>
            <a:r>
              <a:rPr lang="ru-RU" b="1" dirty="0" err="1" smtClean="0"/>
              <a:t>Минобрнауки</a:t>
            </a:r>
            <a:r>
              <a:rPr lang="ru-RU" b="1" dirty="0" smtClean="0"/>
              <a:t> России от 08.04.2014 № 293</a:t>
            </a:r>
            <a:r>
              <a:rPr lang="ru-RU" dirty="0" smtClean="0"/>
              <a:t> «Об утверждении Порядка приема на обучение по образовательным программам дошкольного образования» (Зарегистрировано в Минюсте России 12.05.2014 №32220).</a:t>
            </a:r>
          </a:p>
          <a:p>
            <a:pPr lvl="0"/>
            <a:r>
              <a:rPr lang="ru-RU" b="1" dirty="0" smtClean="0"/>
              <a:t>Приказ Министерства образования и науки Российской Федерации (</a:t>
            </a:r>
            <a:r>
              <a:rPr lang="ru-RU" b="1" dirty="0" err="1" smtClean="0"/>
              <a:t>Минобрнауки</a:t>
            </a:r>
            <a:r>
              <a:rPr lang="ru-RU" b="1" dirty="0" smtClean="0"/>
              <a:t> России) от 12 марта 2014 г. № 177 г.Москва</a:t>
            </a:r>
            <a:r>
              <a:rPr lang="ru-RU" dirty="0" smtClean="0"/>
              <a:t> «Об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начального общего, основного общего и среднего общего образования, в другие организации, осуществляющие образовательную деятельность по образовательным программам соответствующего уровня и направленности».</a:t>
            </a:r>
          </a:p>
          <a:p>
            <a:pPr lvl="0"/>
            <a:r>
              <a:rPr lang="ru-RU" b="1" dirty="0" smtClean="0"/>
              <a:t>Приказ Минфина РФ от 21 июля 2011 года № 86н</a:t>
            </a:r>
            <a:r>
              <a:rPr lang="ru-RU" dirty="0" smtClean="0"/>
              <a:t> «Об утверждении порядка предоставления информации государственным (муниципальным) учреждением, ее размещения на официальном сайте в сети Интернет и ведения указанного сайта» (с изменениями и дополнениями).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339042" cy="12858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Необходимость использования </a:t>
            </a:r>
            <a:br>
              <a:rPr lang="ru-RU" sz="3200" dirty="0" smtClean="0"/>
            </a:br>
            <a:r>
              <a:rPr lang="en-US" sz="3200" dirty="0" smtClean="0"/>
              <a:t>PR</a:t>
            </a:r>
            <a:r>
              <a:rPr lang="ru-RU" sz="3200" dirty="0" smtClean="0"/>
              <a:t>-технологий в образовании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Модернизация образования: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реализация трех ключевых направлений – доступность, качество и эффективность, направленные на удовлетворение потребителей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Изменение функции образовательных учреждений: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«не передача знаний», а развитие личности с учетом его внутреннего потенциала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Государственная политика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подушевого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финансирования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как следствие борьба между школами за контингент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Рост требований конечных потребителей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Увеличение числа частных образовательных организаций с разными образовательными программами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Ускорение темпа изменений окружающей среды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Узаконенная возможность привлечения внебюджетных средств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0001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Особенности </a:t>
            </a:r>
            <a:r>
              <a:rPr lang="en-US" sz="3200" dirty="0" smtClean="0"/>
              <a:t>PR</a:t>
            </a:r>
            <a:r>
              <a:rPr lang="ru-RU" sz="3200" dirty="0" smtClean="0"/>
              <a:t>-технологий</a:t>
            </a:r>
            <a:br>
              <a:rPr lang="ru-RU" sz="3200" dirty="0" smtClean="0"/>
            </a:br>
            <a:r>
              <a:rPr lang="ru-RU" sz="3200" dirty="0" smtClean="0"/>
              <a:t> в образовании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5027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С одной стороны, образование должно соответствовать нормативным целям, ориентированным на достижение результатов, закрепленных в нормативных требованиях (Закон об образовании, государственный образовательный стандарт, федеральные, региональные, муниципальные программы развития образования)</a:t>
            </a:r>
            <a:r>
              <a:rPr lang="en-US" sz="2000" dirty="0" smtClean="0"/>
              <a:t>;</a:t>
            </a:r>
            <a:r>
              <a:rPr lang="ru-RU" sz="20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 другой стороны, образование должно соответствовать потребностям, ожиданиям, запросам личности и различных социальных групп в достижении высокого образовательного результата. Это маркетинговая цель.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3400" dirty="0" smtClean="0"/>
              <a:t>Имидж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Имидж</a:t>
            </a:r>
            <a:r>
              <a:rPr lang="ru-RU" dirty="0" smtClean="0"/>
              <a:t> – это искусственный образ, формируемый в общественном или индивидуальном сознании средствами массовой коммуникации и психологического воздействия. </a:t>
            </a:r>
          </a:p>
          <a:p>
            <a:pPr algn="ctr">
              <a:buNone/>
            </a:pPr>
            <a:r>
              <a:rPr lang="ru-RU" u="sng" dirty="0" smtClean="0"/>
              <a:t>Виды Имиджа:</a:t>
            </a:r>
          </a:p>
          <a:p>
            <a:r>
              <a:rPr lang="ru-RU" b="1" i="1" dirty="0" smtClean="0"/>
              <a:t>Идеальный имидж</a:t>
            </a:r>
            <a:r>
              <a:rPr lang="ru-RU" dirty="0" smtClean="0"/>
              <a:t> – тот, к которому организация стремится. Он отражает планы на будущее, основные цели деятельности. </a:t>
            </a:r>
          </a:p>
          <a:p>
            <a:r>
              <a:rPr lang="ru-RU" b="1" i="1" dirty="0" smtClean="0"/>
              <a:t>Зеркальный имидж</a:t>
            </a:r>
            <a:r>
              <a:rPr lang="ru-RU" dirty="0" smtClean="0"/>
              <a:t> отражает представление сотрудников о привлекательности и значимости организации в обществе. При этом зеркальный образ в представлении персонала и руководства организации должны совпадать.</a:t>
            </a:r>
          </a:p>
          <a:p>
            <a:r>
              <a:rPr lang="ru-RU" b="1" i="1" dirty="0" smtClean="0"/>
              <a:t>Реальный имидж</a:t>
            </a:r>
            <a:r>
              <a:rPr lang="ru-RU" dirty="0" smtClean="0"/>
              <a:t> характеризует действительное отношение представителей различных категорий граждан и социальных слоев к организации. На то, чтобы реальный имидж максимально приблизился к идеальному, и направлены усилия </a:t>
            </a:r>
            <a:r>
              <a:rPr lang="en-US" dirty="0" smtClean="0"/>
              <a:t>PR</a:t>
            </a:r>
            <a:r>
              <a:rPr lang="ru-RU" dirty="0" smtClean="0"/>
              <a:t>-специалистов. 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929618" cy="10001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Что влияет на формирование имиджа?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история организации;</a:t>
            </a:r>
          </a:p>
          <a:p>
            <a:r>
              <a:rPr lang="ru-RU" sz="2200" dirty="0" smtClean="0"/>
              <a:t>ее социальная миссия; </a:t>
            </a:r>
          </a:p>
          <a:p>
            <a:r>
              <a:rPr lang="ru-RU" sz="2200" dirty="0" smtClean="0"/>
              <a:t>личность руководителя;</a:t>
            </a:r>
          </a:p>
          <a:p>
            <a:r>
              <a:rPr lang="ru-RU" sz="2200" dirty="0" smtClean="0"/>
              <a:t>стиль управления;</a:t>
            </a:r>
          </a:p>
          <a:p>
            <a:r>
              <a:rPr lang="ru-RU" sz="2200" dirty="0" smtClean="0"/>
              <a:t>деловая репутация;</a:t>
            </a:r>
          </a:p>
          <a:p>
            <a:r>
              <a:rPr lang="ru-RU" sz="2200" dirty="0" smtClean="0"/>
              <a:t>качество предоставляемых товаров и услуг;</a:t>
            </a:r>
          </a:p>
          <a:p>
            <a:r>
              <a:rPr lang="ru-RU" sz="2200" dirty="0" smtClean="0"/>
              <a:t>уровень обслуживания посетителей;</a:t>
            </a:r>
          </a:p>
          <a:p>
            <a:r>
              <a:rPr lang="ru-RU" sz="2200" dirty="0" smtClean="0"/>
              <a:t>паблисити (известность в широких кругах общества);</a:t>
            </a:r>
          </a:p>
          <a:p>
            <a:r>
              <a:rPr lang="ru-RU" sz="2200" dirty="0" smtClean="0"/>
              <a:t>фирменный стиль и прочее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/>
              <a:t>Имидж современного образования</a:t>
            </a:r>
            <a:endParaRPr lang="ru-RU" sz="2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/>
          <a:lstStyle/>
          <a:p>
            <a:r>
              <a:rPr lang="ru-RU" sz="2200" dirty="0" smtClean="0"/>
              <a:t>качество образовательной деятельности предоставляемой образовательной услуги;</a:t>
            </a:r>
          </a:p>
          <a:p>
            <a:r>
              <a:rPr lang="ru-RU" sz="2200" dirty="0" smtClean="0"/>
              <a:t>имидж директора и администрации образовательного учреждения; </a:t>
            </a:r>
          </a:p>
          <a:p>
            <a:r>
              <a:rPr lang="ru-RU" sz="2200" dirty="0" smtClean="0"/>
              <a:t>имидж педагогического и вспомогательного персонала;</a:t>
            </a:r>
          </a:p>
          <a:p>
            <a:r>
              <a:rPr lang="ru-RU" sz="2200" dirty="0" smtClean="0"/>
              <a:t> визуальный имидж; </a:t>
            </a:r>
          </a:p>
          <a:p>
            <a:r>
              <a:rPr lang="ru-RU" sz="2200" dirty="0" smtClean="0"/>
              <a:t>социально-психологический имидж;</a:t>
            </a:r>
          </a:p>
          <a:p>
            <a:r>
              <a:rPr lang="ru-RU" sz="2200" dirty="0" smtClean="0"/>
              <a:t>образовательный маркетинг образовательного учреждения и другое.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Практико-ориентированный проект «создание условий для информационной открытости образовательной организации»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 </a:t>
            </a:r>
            <a:r>
              <a:rPr lang="ru-RU" sz="2200" dirty="0" smtClean="0"/>
              <a:t>модуль – Публичный доклад</a:t>
            </a:r>
          </a:p>
          <a:p>
            <a:r>
              <a:rPr lang="en-US" sz="2200" dirty="0" smtClean="0"/>
              <a:t>II </a:t>
            </a:r>
            <a:r>
              <a:rPr lang="ru-RU" sz="2200" dirty="0" smtClean="0"/>
              <a:t>модуль – Школьный сайт</a:t>
            </a:r>
          </a:p>
          <a:p>
            <a:r>
              <a:rPr lang="en-US" sz="2200" dirty="0" smtClean="0"/>
              <a:t>III</a:t>
            </a:r>
            <a:r>
              <a:rPr lang="ru-RU" sz="2200" dirty="0" smtClean="0"/>
              <a:t> модуль – Союз родителей. Ученическое самоуправление</a:t>
            </a:r>
          </a:p>
          <a:p>
            <a:r>
              <a:rPr lang="en-US" sz="2200" dirty="0" smtClean="0"/>
              <a:t>IV</a:t>
            </a:r>
            <a:r>
              <a:rPr lang="ru-RU" sz="2200" dirty="0" smtClean="0"/>
              <a:t> модуль – Создание устойчивого положительного имиджа школы</a:t>
            </a:r>
          </a:p>
          <a:p>
            <a:endParaRPr lang="ru-RU" sz="2200" dirty="0"/>
          </a:p>
        </p:txBody>
      </p:sp>
      <p:pic>
        <p:nvPicPr>
          <p:cNvPr id="4" name="Рисунок 3" descr="C:\Users\pestr01\Desktop\26.08  к выступлению\IMG_0845.JPG"/>
          <p:cNvPicPr/>
          <p:nvPr/>
        </p:nvPicPr>
        <p:blipFill>
          <a:blip r:embed="rId2" cstate="print"/>
          <a:srcRect b="5299"/>
          <a:stretch>
            <a:fillRect/>
          </a:stretch>
        </p:blipFill>
        <p:spPr bwMode="auto">
          <a:xfrm>
            <a:off x="1928794" y="3643314"/>
            <a:ext cx="456342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857256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/>
              <a:t>Ресурсы для информационной открытости образовательного учреждения</a:t>
            </a:r>
            <a:endParaRPr lang="ru-RU" sz="2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400" b="1" dirty="0" smtClean="0"/>
              <a:t>Педагогическая общественность:</a:t>
            </a:r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Разработка и продвижение совместных проектов</a:t>
            </a:r>
            <a:r>
              <a:rPr lang="en-US" sz="4400" dirty="0" smtClean="0"/>
              <a:t>;</a:t>
            </a:r>
            <a:endParaRPr lang="ru-RU" sz="4400" dirty="0" smtClean="0"/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Организация нестандартных педагогических мероприятий – круглых столов, мастер-классов</a:t>
            </a:r>
            <a:r>
              <a:rPr lang="en-US" sz="4400" dirty="0" smtClean="0"/>
              <a:t>;</a:t>
            </a:r>
            <a:endParaRPr lang="ru-RU" sz="4400" dirty="0" smtClean="0"/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Проведение открытых педагогических мастерских, </a:t>
            </a:r>
            <a:r>
              <a:rPr lang="ru-RU" sz="4400" dirty="0" err="1" smtClean="0"/>
              <a:t>ученическо-родительских</a:t>
            </a:r>
            <a:r>
              <a:rPr lang="ru-RU" sz="4400" dirty="0" smtClean="0"/>
              <a:t> конференций по актуальным темам</a:t>
            </a:r>
            <a:r>
              <a:rPr lang="en-US" sz="4400" dirty="0" smtClean="0"/>
              <a:t>;</a:t>
            </a:r>
            <a:endParaRPr lang="ru-RU" sz="4400" dirty="0" smtClean="0"/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Публикации в педагогических, периодических и научных изданиях</a:t>
            </a:r>
            <a:r>
              <a:rPr lang="en-US" sz="4400" dirty="0" smtClean="0"/>
              <a:t>;</a:t>
            </a:r>
            <a:endParaRPr lang="ru-RU" sz="4400" dirty="0" smtClean="0"/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Издание методических пособий</a:t>
            </a:r>
            <a:r>
              <a:rPr lang="en-US" sz="4400" dirty="0" smtClean="0"/>
              <a:t>;</a:t>
            </a:r>
            <a:endParaRPr lang="ru-RU" sz="4400" dirty="0" smtClean="0"/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Поддержка партнерских отношений через корпоративные поздравления и традиционные формы делового этикета</a:t>
            </a:r>
            <a:r>
              <a:rPr lang="en-US" sz="44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Организация неформального общения (в </a:t>
            </a:r>
            <a:r>
              <a:rPr lang="ru-RU" sz="4400" dirty="0" err="1" smtClean="0"/>
              <a:t>досугово-клубных</a:t>
            </a:r>
            <a:r>
              <a:rPr lang="ru-RU" sz="4400" dirty="0" smtClean="0"/>
              <a:t> формах) </a:t>
            </a:r>
            <a:endParaRPr lang="en-US" sz="4400" dirty="0" smtClean="0"/>
          </a:p>
          <a:p>
            <a:pPr>
              <a:buNone/>
            </a:pPr>
            <a:r>
              <a:rPr lang="ru-RU" sz="4400" b="1" dirty="0" smtClean="0"/>
              <a:t>Общественность района:</a:t>
            </a:r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Регулярные выступления директора, заместителей директора, учителей, учащихся по радио и ТВ</a:t>
            </a:r>
            <a:r>
              <a:rPr lang="en-US" sz="4400" dirty="0" smtClean="0"/>
              <a:t>;</a:t>
            </a:r>
            <a:endParaRPr lang="ru-RU" sz="4400" dirty="0" smtClean="0"/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Участие представителей образовательного учреждения в гласном обсуждении насущных проблем района</a:t>
            </a:r>
            <a:r>
              <a:rPr lang="en-US" sz="4400" dirty="0" smtClean="0"/>
              <a:t>;</a:t>
            </a:r>
            <a:endParaRPr lang="ru-RU" sz="4400" dirty="0" smtClean="0"/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Реализация целенаправленной политики по созданию информационных поводов, привлекающих различные СМИ</a:t>
            </a:r>
            <a:r>
              <a:rPr lang="en-US" sz="4400" dirty="0" smtClean="0"/>
              <a:t>;</a:t>
            </a:r>
            <a:endParaRPr lang="ru-RU" sz="4400" dirty="0" smtClean="0"/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Проведение ярких социальных и культурных акций в масштабах района</a:t>
            </a:r>
            <a:r>
              <a:rPr lang="en-US" sz="4400" dirty="0" smtClean="0"/>
              <a:t>;</a:t>
            </a:r>
            <a:endParaRPr lang="ru-RU" sz="4400" dirty="0" smtClean="0"/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Издание фирменной полиграфической продукции (календари, закладки, буклеты, визитки и др.)</a:t>
            </a:r>
            <a:r>
              <a:rPr lang="en-US" sz="4400" dirty="0" smtClean="0"/>
              <a:t>;</a:t>
            </a:r>
            <a:endParaRPr lang="ru-RU" sz="4400" dirty="0" smtClean="0"/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Изготовление сувениров с элементами фирменного стиля (значки, флажки, косынки, галстуки и др.)</a:t>
            </a:r>
            <a:r>
              <a:rPr lang="en-US" sz="4400" dirty="0" smtClean="0"/>
              <a:t>;</a:t>
            </a:r>
            <a:endParaRPr lang="ru-RU" sz="4400" dirty="0" smtClean="0"/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Выставочная деятельность</a:t>
            </a:r>
            <a:r>
              <a:rPr lang="en-US" sz="4400" dirty="0" smtClean="0"/>
              <a:t>.</a:t>
            </a:r>
            <a:endParaRPr lang="ru-RU" sz="4400" dirty="0" smtClean="0"/>
          </a:p>
          <a:p>
            <a:pPr>
              <a:buNone/>
            </a:pPr>
            <a:r>
              <a:rPr lang="ru-RU" sz="4400" b="1" dirty="0" smtClean="0"/>
              <a:t>Коллектив школы (родители, ученики, педагоги):</a:t>
            </a:r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Формирование школьного пресс-центра (издание газеты, сайт, информационные листовки, буклеты и др.)</a:t>
            </a:r>
            <a:r>
              <a:rPr lang="en-US" sz="4400" dirty="0" smtClean="0"/>
              <a:t>;</a:t>
            </a:r>
            <a:endParaRPr lang="ru-RU" sz="4400" dirty="0" smtClean="0"/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Написание оригинальных сценариев для всех школьных мероприятий</a:t>
            </a:r>
            <a:r>
              <a:rPr lang="en-US" sz="4400" dirty="0" smtClean="0"/>
              <a:t>;</a:t>
            </a:r>
            <a:endParaRPr lang="ru-RU" sz="4400" dirty="0" smtClean="0"/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Создание поэтической и мифологической истории школы, формирование бренд-бука (логотип, </a:t>
            </a:r>
            <a:r>
              <a:rPr lang="ru-RU" sz="4400" dirty="0" err="1" smtClean="0"/>
              <a:t>слоган</a:t>
            </a:r>
            <a:r>
              <a:rPr lang="ru-RU" sz="4400" dirty="0" smtClean="0"/>
              <a:t>, фирменные цвета)</a:t>
            </a:r>
            <a:r>
              <a:rPr lang="en-US" sz="4400" dirty="0" smtClean="0"/>
              <a:t>;</a:t>
            </a:r>
            <a:endParaRPr lang="ru-RU" sz="4400" dirty="0" smtClean="0"/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Внедрение элементов корпоративной культуры</a:t>
            </a:r>
            <a:r>
              <a:rPr lang="en-US" sz="4400" dirty="0" smtClean="0"/>
              <a:t>;</a:t>
            </a:r>
            <a:endParaRPr lang="ru-RU" sz="4400" dirty="0" smtClean="0"/>
          </a:p>
          <a:p>
            <a:pPr>
              <a:buFont typeface="Wingdings" pitchFamily="2" charset="2"/>
              <a:buChar char="Ø"/>
            </a:pPr>
            <a:r>
              <a:rPr lang="ru-RU" sz="4400" dirty="0" smtClean="0"/>
              <a:t>Организация совместных туристско-экскурсионных выездов родителей, учеников и педагогов.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255</TotalTime>
  <Words>834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Создание устойчивого положительного имиджа школы в период введения и реализации ФГОС</vt:lpstr>
      <vt:lpstr>Нормативно-правовая база</vt:lpstr>
      <vt:lpstr>Необходимость использования  PR-технологий в образовании</vt:lpstr>
      <vt:lpstr>Особенности PR-технологий  в образовании</vt:lpstr>
      <vt:lpstr>Имидж</vt:lpstr>
      <vt:lpstr>Что влияет на формирование имиджа?</vt:lpstr>
      <vt:lpstr>Имидж современного образования</vt:lpstr>
      <vt:lpstr>Практико-ориентированный проект «создание условий для информационной открытости образовательной организации»</vt:lpstr>
      <vt:lpstr>Ресурсы для информационной открытости образовательного учреждения</vt:lpstr>
      <vt:lpstr>Персональные сайты педагогов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ИНформационная открытость (образовательной организации) и ее роль в формировании имиджа</dc:title>
  <dc:creator>Ирина</dc:creator>
  <cp:lastModifiedBy>Лидия Сергеевна Иловайская</cp:lastModifiedBy>
  <cp:revision>28</cp:revision>
  <dcterms:created xsi:type="dcterms:W3CDTF">2015-08-21T09:46:52Z</dcterms:created>
  <dcterms:modified xsi:type="dcterms:W3CDTF">2015-12-29T11:38:49Z</dcterms:modified>
</cp:coreProperties>
</file>