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39" r:id="rId1"/>
    <p:sldMasterId id="2147484051" r:id="rId2"/>
    <p:sldMasterId id="2147484271" r:id="rId3"/>
  </p:sldMasterIdLst>
  <p:notesMasterIdLst>
    <p:notesMasterId r:id="rId19"/>
  </p:notesMasterIdLst>
  <p:sldIdLst>
    <p:sldId id="256" r:id="rId4"/>
    <p:sldId id="337" r:id="rId5"/>
    <p:sldId id="341" r:id="rId6"/>
    <p:sldId id="346" r:id="rId7"/>
    <p:sldId id="350" r:id="rId8"/>
    <p:sldId id="342" r:id="rId9"/>
    <p:sldId id="352" r:id="rId10"/>
    <p:sldId id="359" r:id="rId11"/>
    <p:sldId id="366" r:id="rId12"/>
    <p:sldId id="367" r:id="rId13"/>
    <p:sldId id="368" r:id="rId14"/>
    <p:sldId id="369" r:id="rId15"/>
    <p:sldId id="370" r:id="rId16"/>
    <p:sldId id="371" r:id="rId17"/>
    <p:sldId id="349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Arial" charset="0"/>
        <a:cs typeface="Avenir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CD29"/>
    <a:srgbClr val="15A599"/>
    <a:srgbClr val="009D8E"/>
    <a:srgbClr val="50554D"/>
    <a:srgbClr val="CC006A"/>
    <a:srgbClr val="FFA6CF"/>
    <a:srgbClr val="00CC99"/>
    <a:srgbClr val="66B196"/>
    <a:srgbClr val="457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2" autoAdjust="0"/>
    <p:restoredTop sz="86406" autoAdjust="0"/>
  </p:normalViewPr>
  <p:slideViewPr>
    <p:cSldViewPr>
      <p:cViewPr varScale="1">
        <p:scale>
          <a:sx n="97" d="100"/>
          <a:sy n="97" d="100"/>
        </p:scale>
        <p:origin x="-187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4271D-11E0-9D4E-9EEE-B59CFAD5DF6E}" type="doc">
      <dgm:prSet loTypeId="urn:microsoft.com/office/officeart/2005/8/layout/vProcess5" loCatId="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82D1B12-5E60-1C4C-B424-BD331AE4F9C1}">
      <dgm:prSet phldrT="[Текст]"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Сбор заявок на Конкурс социальных предпринимателей и первичная оценка</a:t>
          </a:r>
          <a:endParaRPr lang="ru-RU" sz="2000" dirty="0">
            <a:latin typeface="Arial"/>
            <a:cs typeface="Arial"/>
          </a:endParaRPr>
        </a:p>
      </dgm:t>
    </dgm:pt>
    <dgm:pt modelId="{DE11B71D-C7C3-5B41-A752-E65F36FDAC6A}" type="parTrans" cxnId="{40DB7ADC-D810-2B4C-B741-28B48C11854C}">
      <dgm:prSet/>
      <dgm:spPr/>
      <dgm:t>
        <a:bodyPr/>
        <a:lstStyle/>
        <a:p>
          <a:endParaRPr lang="ru-RU" sz="2800"/>
        </a:p>
      </dgm:t>
    </dgm:pt>
    <dgm:pt modelId="{DB9C7BCB-AAA4-DE44-AAE0-B0F33C84E6CC}" type="sibTrans" cxnId="{40DB7ADC-D810-2B4C-B741-28B48C11854C}">
      <dgm:prSet custT="1"/>
      <dgm:spPr/>
      <dgm:t>
        <a:bodyPr/>
        <a:lstStyle/>
        <a:p>
          <a:endParaRPr lang="ru-RU" sz="3600"/>
        </a:p>
      </dgm:t>
    </dgm:pt>
    <dgm:pt modelId="{DFE00C6A-CB5B-8B40-A9A0-A6B7573BCA17}">
      <dgm:prSet phldrT="[Текст]" custT="1"/>
      <dgm:spPr/>
      <dgm:t>
        <a:bodyPr/>
        <a:lstStyle/>
        <a:p>
          <a:r>
            <a:rPr lang="bg-BG" sz="2000" b="1" dirty="0" smtClean="0">
              <a:latin typeface="Arial"/>
              <a:cs typeface="Arial"/>
            </a:rPr>
            <a:t>Отбор и экспертиза заявок </a:t>
          </a:r>
          <a:endParaRPr lang="ru-RU" sz="2000" dirty="0">
            <a:latin typeface="Arial"/>
            <a:cs typeface="Arial"/>
          </a:endParaRPr>
        </a:p>
      </dgm:t>
    </dgm:pt>
    <dgm:pt modelId="{39B18756-E238-7842-B561-292F64669D1B}" type="parTrans" cxnId="{885E9BD1-D998-F84B-97DB-AAB96FD5B0FF}">
      <dgm:prSet/>
      <dgm:spPr/>
      <dgm:t>
        <a:bodyPr/>
        <a:lstStyle/>
        <a:p>
          <a:endParaRPr lang="ru-RU" sz="2800"/>
        </a:p>
      </dgm:t>
    </dgm:pt>
    <dgm:pt modelId="{968A763B-E73C-C849-A3CF-E6488DF6BFC9}" type="sibTrans" cxnId="{885E9BD1-D998-F84B-97DB-AAB96FD5B0FF}">
      <dgm:prSet custT="1"/>
      <dgm:spPr/>
      <dgm:t>
        <a:bodyPr/>
        <a:lstStyle/>
        <a:p>
          <a:endParaRPr lang="ru-RU" sz="3600"/>
        </a:p>
      </dgm:t>
    </dgm:pt>
    <dgm:pt modelId="{BEE93392-AE0D-2A4F-B008-505775D0B93D}">
      <dgm:prSet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Выбор победителей</a:t>
          </a:r>
          <a:endParaRPr lang="ru-RU" sz="2000" dirty="0">
            <a:latin typeface="Arial"/>
            <a:cs typeface="Arial"/>
          </a:endParaRPr>
        </a:p>
      </dgm:t>
    </dgm:pt>
    <dgm:pt modelId="{44B4BEA0-F147-D14B-82A7-F85A8EAA9293}" type="parTrans" cxnId="{DAD18B84-5F48-A14E-8145-E9673710705B}">
      <dgm:prSet/>
      <dgm:spPr/>
      <dgm:t>
        <a:bodyPr/>
        <a:lstStyle/>
        <a:p>
          <a:endParaRPr lang="ru-RU" sz="2800"/>
        </a:p>
      </dgm:t>
    </dgm:pt>
    <dgm:pt modelId="{113B5E8F-0AD4-9441-AC9E-D1BA7B75BD32}" type="sibTrans" cxnId="{DAD18B84-5F48-A14E-8145-E9673710705B}">
      <dgm:prSet custT="1"/>
      <dgm:spPr/>
      <dgm:t>
        <a:bodyPr/>
        <a:lstStyle/>
        <a:p>
          <a:endParaRPr lang="ru-RU" sz="3600"/>
        </a:p>
      </dgm:t>
    </dgm:pt>
    <dgm:pt modelId="{1E2F6F78-6768-0345-9BE7-D564A0566381}">
      <dgm:prSet custT="1"/>
      <dgm:spPr/>
      <dgm:t>
        <a:bodyPr/>
        <a:lstStyle/>
        <a:p>
          <a:r>
            <a:rPr lang="ru-RU" sz="2000" b="1" dirty="0" smtClean="0">
              <a:latin typeface="Arial"/>
              <a:cs typeface="Arial"/>
            </a:rPr>
            <a:t>Разработка индивидуальной программы, направленной на помощь в реализации бизнес-идей победителей</a:t>
          </a:r>
          <a:endParaRPr lang="ru-RU" sz="2000" dirty="0">
            <a:latin typeface="Arial"/>
            <a:cs typeface="Arial"/>
          </a:endParaRPr>
        </a:p>
      </dgm:t>
    </dgm:pt>
    <dgm:pt modelId="{65398A87-4A28-1B4C-AFF7-79B45F7619D6}" type="parTrans" cxnId="{1B225234-84C4-CD46-B5C1-659F36E5804B}">
      <dgm:prSet/>
      <dgm:spPr/>
      <dgm:t>
        <a:bodyPr/>
        <a:lstStyle/>
        <a:p>
          <a:endParaRPr lang="ru-RU" sz="2800"/>
        </a:p>
      </dgm:t>
    </dgm:pt>
    <dgm:pt modelId="{B944A36D-6484-344B-B70D-AA98271AD14E}" type="sibTrans" cxnId="{1B225234-84C4-CD46-B5C1-659F36E5804B}">
      <dgm:prSet/>
      <dgm:spPr/>
      <dgm:t>
        <a:bodyPr/>
        <a:lstStyle/>
        <a:p>
          <a:endParaRPr lang="ru-RU" sz="2800"/>
        </a:p>
      </dgm:t>
    </dgm:pt>
    <dgm:pt modelId="{866686CB-E03F-3F4B-839E-CD1079D495EF}" type="pres">
      <dgm:prSet presAssocID="{4C84271D-11E0-9D4E-9EEE-B59CFAD5D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4EAA8-7871-AF48-B226-1F9F21E54624}" type="pres">
      <dgm:prSet presAssocID="{4C84271D-11E0-9D4E-9EEE-B59CFAD5DF6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062F4DA-0466-C841-8924-78847255CB9B}" type="pres">
      <dgm:prSet presAssocID="{4C84271D-11E0-9D4E-9EEE-B59CFAD5DF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11F4B-5651-564F-BF97-F4CB6DC45C6B}" type="pres">
      <dgm:prSet presAssocID="{4C84271D-11E0-9D4E-9EEE-B59CFAD5DF6E}" presName="FourNodes_2" presStyleLbl="node1" presStyleIdx="1" presStyleCnt="4" custScaleX="96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44DE0-D5DC-D943-9682-FF460F13808A}" type="pres">
      <dgm:prSet presAssocID="{4C84271D-11E0-9D4E-9EEE-B59CFAD5DF6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2B242-9F87-E64F-8E3D-7DF60480C325}" type="pres">
      <dgm:prSet presAssocID="{4C84271D-11E0-9D4E-9EEE-B59CFAD5DF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360F4-D3EA-D148-8AE4-2ECB816AA6AE}" type="pres">
      <dgm:prSet presAssocID="{4C84271D-11E0-9D4E-9EEE-B59CFAD5DF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B849D-EC53-3744-9276-3481D48E98A6}" type="pres">
      <dgm:prSet presAssocID="{4C84271D-11E0-9D4E-9EEE-B59CFAD5DF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1FFA-442C-BD4C-AAD4-1C4D7440F25F}" type="pres">
      <dgm:prSet presAssocID="{4C84271D-11E0-9D4E-9EEE-B59CFAD5DF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101DB-0F70-8640-A2CD-DED85E799A4A}" type="pres">
      <dgm:prSet presAssocID="{4C84271D-11E0-9D4E-9EEE-B59CFAD5DF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E921-9DC0-CA4A-9DAC-3010592EEB54}" type="pres">
      <dgm:prSet presAssocID="{4C84271D-11E0-9D4E-9EEE-B59CFAD5DF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AF35A-0E63-9641-AC4F-EC110ACCD3FD}" type="pres">
      <dgm:prSet presAssocID="{4C84271D-11E0-9D4E-9EEE-B59CFAD5DF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16309-F239-E441-8DC8-188788D855D1}" type="pres">
      <dgm:prSet presAssocID="{4C84271D-11E0-9D4E-9EEE-B59CFAD5DF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E9BD1-D998-F84B-97DB-AAB96FD5B0FF}" srcId="{4C84271D-11E0-9D4E-9EEE-B59CFAD5DF6E}" destId="{DFE00C6A-CB5B-8B40-A9A0-A6B7573BCA17}" srcOrd="1" destOrd="0" parTransId="{39B18756-E238-7842-B561-292F64669D1B}" sibTransId="{968A763B-E73C-C849-A3CF-E6488DF6BFC9}"/>
    <dgm:cxn modelId="{B583F586-04A9-3D49-A812-19CDB7EB68C1}" type="presOf" srcId="{882D1B12-5E60-1C4C-B424-BD331AE4F9C1}" destId="{623101DB-0F70-8640-A2CD-DED85E799A4A}" srcOrd="1" destOrd="0" presId="urn:microsoft.com/office/officeart/2005/8/layout/vProcess5"/>
    <dgm:cxn modelId="{9B07105F-5482-C64E-B4D6-FCD0DC4D5A93}" type="presOf" srcId="{BEE93392-AE0D-2A4F-B008-505775D0B93D}" destId="{FC444DE0-D5DC-D943-9682-FF460F13808A}" srcOrd="0" destOrd="0" presId="urn:microsoft.com/office/officeart/2005/8/layout/vProcess5"/>
    <dgm:cxn modelId="{021A96B7-D0B3-F146-97E7-D634AA2BD80D}" type="presOf" srcId="{968A763B-E73C-C849-A3CF-E6488DF6BFC9}" destId="{B51B849D-EC53-3744-9276-3481D48E98A6}" srcOrd="0" destOrd="0" presId="urn:microsoft.com/office/officeart/2005/8/layout/vProcess5"/>
    <dgm:cxn modelId="{E8E74913-BA89-9744-99CE-62CB1EFBDADE}" type="presOf" srcId="{1E2F6F78-6768-0345-9BE7-D564A0566381}" destId="{EF82B242-9F87-E64F-8E3D-7DF60480C325}" srcOrd="0" destOrd="0" presId="urn:microsoft.com/office/officeart/2005/8/layout/vProcess5"/>
    <dgm:cxn modelId="{C8748225-5E32-9641-B920-1C2579883F31}" type="presOf" srcId="{4C84271D-11E0-9D4E-9EEE-B59CFAD5DF6E}" destId="{866686CB-E03F-3F4B-839E-CD1079D495EF}" srcOrd="0" destOrd="0" presId="urn:microsoft.com/office/officeart/2005/8/layout/vProcess5"/>
    <dgm:cxn modelId="{7DDDCEA1-82A5-2A46-B8A8-2BBC7DFE3128}" type="presOf" srcId="{BEE93392-AE0D-2A4F-B008-505775D0B93D}" destId="{1E7AF35A-0E63-9641-AC4F-EC110ACCD3FD}" srcOrd="1" destOrd="0" presId="urn:microsoft.com/office/officeart/2005/8/layout/vProcess5"/>
    <dgm:cxn modelId="{9BCC5BC4-0F50-6A4D-9D43-8781151B0EA9}" type="presOf" srcId="{DFE00C6A-CB5B-8B40-A9A0-A6B7573BCA17}" destId="{7DFFE921-9DC0-CA4A-9DAC-3010592EEB54}" srcOrd="1" destOrd="0" presId="urn:microsoft.com/office/officeart/2005/8/layout/vProcess5"/>
    <dgm:cxn modelId="{DAD18B84-5F48-A14E-8145-E9673710705B}" srcId="{4C84271D-11E0-9D4E-9EEE-B59CFAD5DF6E}" destId="{BEE93392-AE0D-2A4F-B008-505775D0B93D}" srcOrd="2" destOrd="0" parTransId="{44B4BEA0-F147-D14B-82A7-F85A8EAA9293}" sibTransId="{113B5E8F-0AD4-9441-AC9E-D1BA7B75BD32}"/>
    <dgm:cxn modelId="{1B225234-84C4-CD46-B5C1-659F36E5804B}" srcId="{4C84271D-11E0-9D4E-9EEE-B59CFAD5DF6E}" destId="{1E2F6F78-6768-0345-9BE7-D564A0566381}" srcOrd="3" destOrd="0" parTransId="{65398A87-4A28-1B4C-AFF7-79B45F7619D6}" sibTransId="{B944A36D-6484-344B-B70D-AA98271AD14E}"/>
    <dgm:cxn modelId="{5C73BB23-1224-D240-8E98-9C479216766D}" type="presOf" srcId="{DFE00C6A-CB5B-8B40-A9A0-A6B7573BCA17}" destId="{38611F4B-5651-564F-BF97-F4CB6DC45C6B}" srcOrd="0" destOrd="0" presId="urn:microsoft.com/office/officeart/2005/8/layout/vProcess5"/>
    <dgm:cxn modelId="{377F5DEF-7DE5-104F-B7DB-41A603F1E4FE}" type="presOf" srcId="{882D1B12-5E60-1C4C-B424-BD331AE4F9C1}" destId="{7062F4DA-0466-C841-8924-78847255CB9B}" srcOrd="0" destOrd="0" presId="urn:microsoft.com/office/officeart/2005/8/layout/vProcess5"/>
    <dgm:cxn modelId="{6647BD81-263D-1C42-BD14-266FD062622C}" type="presOf" srcId="{1E2F6F78-6768-0345-9BE7-D564A0566381}" destId="{81816309-F239-E441-8DC8-188788D855D1}" srcOrd="1" destOrd="0" presId="urn:microsoft.com/office/officeart/2005/8/layout/vProcess5"/>
    <dgm:cxn modelId="{40DB7ADC-D810-2B4C-B741-28B48C11854C}" srcId="{4C84271D-11E0-9D4E-9EEE-B59CFAD5DF6E}" destId="{882D1B12-5E60-1C4C-B424-BD331AE4F9C1}" srcOrd="0" destOrd="0" parTransId="{DE11B71D-C7C3-5B41-A752-E65F36FDAC6A}" sibTransId="{DB9C7BCB-AAA4-DE44-AAE0-B0F33C84E6CC}"/>
    <dgm:cxn modelId="{2DC30008-5E12-EC41-81D9-E1C3C4B9F96C}" type="presOf" srcId="{113B5E8F-0AD4-9441-AC9E-D1BA7B75BD32}" destId="{3C111FFA-442C-BD4C-AAD4-1C4D7440F25F}" srcOrd="0" destOrd="0" presId="urn:microsoft.com/office/officeart/2005/8/layout/vProcess5"/>
    <dgm:cxn modelId="{6A5485AE-3F10-FB42-BB20-78BCD3ACFA84}" type="presOf" srcId="{DB9C7BCB-AAA4-DE44-AAE0-B0F33C84E6CC}" destId="{781360F4-D3EA-D148-8AE4-2ECB816AA6AE}" srcOrd="0" destOrd="0" presId="urn:microsoft.com/office/officeart/2005/8/layout/vProcess5"/>
    <dgm:cxn modelId="{26E5F51A-92D6-604D-A505-252FAA7DFF1D}" type="presParOf" srcId="{866686CB-E03F-3F4B-839E-CD1079D495EF}" destId="{94E4EAA8-7871-AF48-B226-1F9F21E54624}" srcOrd="0" destOrd="0" presId="urn:microsoft.com/office/officeart/2005/8/layout/vProcess5"/>
    <dgm:cxn modelId="{FA305F3D-42E6-4E45-B1A0-D78216F0F99B}" type="presParOf" srcId="{866686CB-E03F-3F4B-839E-CD1079D495EF}" destId="{7062F4DA-0466-C841-8924-78847255CB9B}" srcOrd="1" destOrd="0" presId="urn:microsoft.com/office/officeart/2005/8/layout/vProcess5"/>
    <dgm:cxn modelId="{F8DBBBD4-B74C-664F-A8DA-E696D227F269}" type="presParOf" srcId="{866686CB-E03F-3F4B-839E-CD1079D495EF}" destId="{38611F4B-5651-564F-BF97-F4CB6DC45C6B}" srcOrd="2" destOrd="0" presId="urn:microsoft.com/office/officeart/2005/8/layout/vProcess5"/>
    <dgm:cxn modelId="{2A83AB09-E3F2-A643-8C04-A5FFE17CDAB5}" type="presParOf" srcId="{866686CB-E03F-3F4B-839E-CD1079D495EF}" destId="{FC444DE0-D5DC-D943-9682-FF460F13808A}" srcOrd="3" destOrd="0" presId="urn:microsoft.com/office/officeart/2005/8/layout/vProcess5"/>
    <dgm:cxn modelId="{7069773C-FDCB-174C-8CBE-EE7CC40F8986}" type="presParOf" srcId="{866686CB-E03F-3F4B-839E-CD1079D495EF}" destId="{EF82B242-9F87-E64F-8E3D-7DF60480C325}" srcOrd="4" destOrd="0" presId="urn:microsoft.com/office/officeart/2005/8/layout/vProcess5"/>
    <dgm:cxn modelId="{A27A5D41-A714-B540-8011-30A3367136CC}" type="presParOf" srcId="{866686CB-E03F-3F4B-839E-CD1079D495EF}" destId="{781360F4-D3EA-D148-8AE4-2ECB816AA6AE}" srcOrd="5" destOrd="0" presId="urn:microsoft.com/office/officeart/2005/8/layout/vProcess5"/>
    <dgm:cxn modelId="{2B0FB1B3-CDD8-3845-AA91-78FF628428BF}" type="presParOf" srcId="{866686CB-E03F-3F4B-839E-CD1079D495EF}" destId="{B51B849D-EC53-3744-9276-3481D48E98A6}" srcOrd="6" destOrd="0" presId="urn:microsoft.com/office/officeart/2005/8/layout/vProcess5"/>
    <dgm:cxn modelId="{F7452D00-CB95-8840-BA0C-6065CC0577C0}" type="presParOf" srcId="{866686CB-E03F-3F4B-839E-CD1079D495EF}" destId="{3C111FFA-442C-BD4C-AAD4-1C4D7440F25F}" srcOrd="7" destOrd="0" presId="urn:microsoft.com/office/officeart/2005/8/layout/vProcess5"/>
    <dgm:cxn modelId="{4B9A8B29-3E11-E34D-8F0D-4019FFB76EE7}" type="presParOf" srcId="{866686CB-E03F-3F4B-839E-CD1079D495EF}" destId="{623101DB-0F70-8640-A2CD-DED85E799A4A}" srcOrd="8" destOrd="0" presId="urn:microsoft.com/office/officeart/2005/8/layout/vProcess5"/>
    <dgm:cxn modelId="{27088269-CF03-E24D-9AB4-D5AE04FEF72B}" type="presParOf" srcId="{866686CB-E03F-3F4B-839E-CD1079D495EF}" destId="{7DFFE921-9DC0-CA4A-9DAC-3010592EEB54}" srcOrd="9" destOrd="0" presId="urn:microsoft.com/office/officeart/2005/8/layout/vProcess5"/>
    <dgm:cxn modelId="{6E9EF3B8-B18C-A544-A586-29732E98D970}" type="presParOf" srcId="{866686CB-E03F-3F4B-839E-CD1079D495EF}" destId="{1E7AF35A-0E63-9641-AC4F-EC110ACCD3FD}" srcOrd="10" destOrd="0" presId="urn:microsoft.com/office/officeart/2005/8/layout/vProcess5"/>
    <dgm:cxn modelId="{345FF13F-BEDB-744B-A5D1-21B2CFDCA901}" type="presParOf" srcId="{866686CB-E03F-3F4B-839E-CD1079D495EF}" destId="{81816309-F239-E441-8DC8-188788D855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2F4DA-0466-C841-8924-78847255CB9B}">
      <dsp:nvSpPr>
        <dsp:cNvPr id="0" name=""/>
        <dsp:cNvSpPr/>
      </dsp:nvSpPr>
      <dsp:spPr>
        <a:xfrm>
          <a:off x="0" y="0"/>
          <a:ext cx="6475788" cy="100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/>
              <a:cs typeface="Arial"/>
            </a:rPr>
            <a:t>Сбор заявок на Конкурс социальных предпринимателей и первичная оценка</a:t>
          </a:r>
          <a:endParaRPr lang="ru-RU" sz="2000" kern="1200" dirty="0">
            <a:latin typeface="Arial"/>
            <a:cs typeface="Arial"/>
          </a:endParaRPr>
        </a:p>
      </dsp:txBody>
      <dsp:txXfrm>
        <a:off x="29495" y="29495"/>
        <a:ext cx="5304027" cy="948042"/>
      </dsp:txXfrm>
    </dsp:sp>
    <dsp:sp modelId="{38611F4B-5651-564F-BF97-F4CB6DC45C6B}">
      <dsp:nvSpPr>
        <dsp:cNvPr id="0" name=""/>
        <dsp:cNvSpPr/>
      </dsp:nvSpPr>
      <dsp:spPr>
        <a:xfrm>
          <a:off x="648355" y="1190129"/>
          <a:ext cx="6263771" cy="100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Arial"/>
              <a:cs typeface="Arial"/>
            </a:rPr>
            <a:t>Отбор и экспертиза заявок </a:t>
          </a:r>
          <a:endParaRPr lang="ru-RU" sz="2000" kern="1200" dirty="0">
            <a:latin typeface="Arial"/>
            <a:cs typeface="Arial"/>
          </a:endParaRPr>
        </a:p>
      </dsp:txBody>
      <dsp:txXfrm>
        <a:off x="677850" y="1219624"/>
        <a:ext cx="5047050" cy="948042"/>
      </dsp:txXfrm>
    </dsp:sp>
    <dsp:sp modelId="{FC444DE0-D5DC-D943-9682-FF460F13808A}">
      <dsp:nvSpPr>
        <dsp:cNvPr id="0" name=""/>
        <dsp:cNvSpPr/>
      </dsp:nvSpPr>
      <dsp:spPr>
        <a:xfrm>
          <a:off x="1076599" y="2380258"/>
          <a:ext cx="6475788" cy="100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/>
              <a:cs typeface="Arial"/>
            </a:rPr>
            <a:t>Выбор победителей</a:t>
          </a:r>
          <a:endParaRPr lang="ru-RU" sz="2000" kern="1200" dirty="0">
            <a:latin typeface="Arial"/>
            <a:cs typeface="Arial"/>
          </a:endParaRPr>
        </a:p>
      </dsp:txBody>
      <dsp:txXfrm>
        <a:off x="1106094" y="2409753"/>
        <a:ext cx="5227975" cy="948042"/>
      </dsp:txXfrm>
    </dsp:sp>
    <dsp:sp modelId="{EF82B242-9F87-E64F-8E3D-7DF60480C325}">
      <dsp:nvSpPr>
        <dsp:cNvPr id="0" name=""/>
        <dsp:cNvSpPr/>
      </dsp:nvSpPr>
      <dsp:spPr>
        <a:xfrm>
          <a:off x="1618947" y="3570387"/>
          <a:ext cx="6475788" cy="100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/>
              <a:cs typeface="Arial"/>
            </a:rPr>
            <a:t>Разработка индивидуальной программы, направленной на помощь в реализации бизнес-идей победителей</a:t>
          </a:r>
          <a:endParaRPr lang="ru-RU" sz="2000" kern="1200" dirty="0">
            <a:latin typeface="Arial"/>
            <a:cs typeface="Arial"/>
          </a:endParaRPr>
        </a:p>
      </dsp:txBody>
      <dsp:txXfrm>
        <a:off x="1648442" y="3599882"/>
        <a:ext cx="5219880" cy="948042"/>
      </dsp:txXfrm>
    </dsp:sp>
    <dsp:sp modelId="{781360F4-D3EA-D148-8AE4-2ECB816AA6AE}">
      <dsp:nvSpPr>
        <dsp:cNvPr id="0" name=""/>
        <dsp:cNvSpPr/>
      </dsp:nvSpPr>
      <dsp:spPr>
        <a:xfrm>
          <a:off x="5821217" y="771295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68495" y="771295"/>
        <a:ext cx="360015" cy="492565"/>
      </dsp:txXfrm>
    </dsp:sp>
    <dsp:sp modelId="{B51B849D-EC53-3744-9276-3481D48E98A6}">
      <dsp:nvSpPr>
        <dsp:cNvPr id="0" name=""/>
        <dsp:cNvSpPr/>
      </dsp:nvSpPr>
      <dsp:spPr>
        <a:xfrm>
          <a:off x="6363565" y="1961424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10843" y="1961424"/>
        <a:ext cx="360015" cy="492565"/>
      </dsp:txXfrm>
    </dsp:sp>
    <dsp:sp modelId="{3C111FFA-442C-BD4C-AAD4-1C4D7440F25F}">
      <dsp:nvSpPr>
        <dsp:cNvPr id="0" name=""/>
        <dsp:cNvSpPr/>
      </dsp:nvSpPr>
      <dsp:spPr>
        <a:xfrm>
          <a:off x="6897817" y="3151553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45095" y="3151553"/>
        <a:ext cx="360015" cy="49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81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fld id="{BF93EFAC-35A8-6D4E-A4E0-1CA0177E84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fld id="{8DA07588-157A-8D4D-A5C6-20396CE89A0D}" type="slidenum">
              <a:rPr kumimoji="0" lang="ru-RU" sz="1400">
                <a:cs typeface="Avenir Roman" charset="0"/>
              </a:rPr>
              <a:pPr/>
              <a:t>1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66F5730-78BA-2141-AF00-B511C34FEEF4}" type="slidenum">
              <a:rPr kumimoji="0" lang="ru-RU" sz="1400">
                <a:cs typeface="Avenir Roman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4915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38064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buSzPct val="100000"/>
            </a:pPr>
            <a:fld id="{519603CC-AAC4-9E48-B823-833BE7D44C42}" type="slidenum">
              <a:rPr kumimoji="0" lang="ru-RU" sz="1800">
                <a:latin typeface="Calibri" charset="0"/>
                <a:cs typeface="Avenir Roman" charset="0"/>
              </a:rPr>
              <a:pPr eaLnBrk="1" hangingPunct="1">
                <a:buSzPct val="100000"/>
              </a:pPr>
              <a:t>1</a:t>
            </a:fld>
            <a:endParaRPr kumimoji="0" lang="ru-RU" sz="1800">
              <a:latin typeface="Calibri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9663" y="812800"/>
            <a:ext cx="5324475" cy="3994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ru-RU" sz="800" kern="1200" dirty="0" smtClean="0">
              <a:solidFill>
                <a:schemeClr val="tx1"/>
              </a:solidFill>
              <a:latin typeface="Times New Roman" charset="0"/>
              <a:ea typeface="Arial" charset="0"/>
              <a:cs typeface="Helvetic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F93EFAC-35A8-6D4E-A4E0-1CA0177E84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9663" y="812800"/>
            <a:ext cx="5324475" cy="3994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ru-RU" sz="800" kern="1200" dirty="0" smtClean="0">
              <a:solidFill>
                <a:schemeClr val="tx1"/>
              </a:solidFill>
              <a:latin typeface="Times New Roman" charset="0"/>
              <a:ea typeface="Arial" charset="0"/>
              <a:cs typeface="Helvetic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F93EFAC-35A8-6D4E-A4E0-1CA0177E84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fld id="{EA0AF2E6-D0D9-AC46-A33D-8E1FF2D90029}" type="slidenum">
              <a:rPr kumimoji="0" lang="ru-RU" sz="1400">
                <a:cs typeface="Avenir Roman" charset="0"/>
              </a:rPr>
              <a:pPr/>
              <a:t>5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4823805C-F42E-1A41-92DF-3622D86E0ACB}" type="slidenum">
              <a:rPr kumimoji="0" lang="ru-RU" sz="1400">
                <a:cs typeface="Avenir Roman" charset="0"/>
              </a:rPr>
              <a:pPr algn="r" eaLnBrk="1">
                <a:lnSpc>
                  <a:spcPct val="93000"/>
                </a:lnSpc>
                <a:buSzPct val="100000"/>
              </a:pPr>
              <a:t>5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5017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kumimoji="0" lang="ru-RU" dirty="0" smtClean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fld id="{70647879-3480-CC4A-BE90-FB0A47B5ABC7}" type="slidenum">
              <a:rPr kumimoji="0" lang="ru-RU" sz="1400">
                <a:cs typeface="Avenir Roman" charset="0"/>
              </a:rPr>
              <a:pPr/>
              <a:t>6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5E00DB5-72A4-1945-B67A-03B96E799197}" type="slidenum">
              <a:rPr kumimoji="0" lang="ru-RU" sz="1400">
                <a:cs typeface="Avenir Roman" charset="0"/>
              </a:rPr>
              <a:pPr algn="r" eaLnBrk="1">
                <a:lnSpc>
                  <a:spcPct val="93000"/>
                </a:lnSpc>
                <a:buSzPct val="100000"/>
              </a:pPr>
              <a:t>6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5017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kumimoji="0" lang="ru-RU" dirty="0" smtClean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defRPr/>
            </a:pPr>
            <a:fld id="{DCC72054-F58B-E046-AEAD-A5D0F2166ECE}" type="slidenum">
              <a:rPr kumimoji="0" lang="ru-RU" sz="1400" smtClean="0">
                <a:cs typeface="Avenir Roman" charset="0"/>
              </a:rPr>
              <a:pPr>
                <a:defRPr/>
              </a:pPr>
              <a:t>7</a:t>
            </a:fld>
            <a:endParaRPr kumimoji="0" lang="ru-RU" sz="1400" dirty="0" smtClean="0">
              <a:cs typeface="Avenir Roman" charset="0"/>
            </a:endParaRPr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fld id="{62893B3F-7564-674A-A262-B4D9E9C5A735}" type="slidenum">
              <a:rPr kumimoji="0" lang="ru-RU" sz="1400" smtClean="0">
                <a:cs typeface="Avenir Roman" charset="0"/>
              </a:rPr>
              <a:pPr algn="r" eaLnBrk="1">
                <a:lnSpc>
                  <a:spcPct val="93000"/>
                </a:lnSpc>
                <a:buSzPct val="100000"/>
                <a:defRPr/>
              </a:pPr>
              <a:t>7</a:t>
            </a:fld>
            <a:endParaRPr kumimoji="0" lang="ru-RU" sz="1400" dirty="0" smtClean="0">
              <a:cs typeface="Avenir Roman" charset="0"/>
            </a:endParaRPr>
          </a:p>
        </p:txBody>
      </p:sp>
      <p:sp>
        <p:nvSpPr>
          <p:cNvPr id="5017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kumimoji="0" lang="ru-RU" dirty="0" smtClean="0"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fld id="{8DA07588-157A-8D4D-A5C6-20396CE89A0D}" type="slidenum">
              <a:rPr kumimoji="0" lang="ru-RU" sz="1400">
                <a:cs typeface="Avenir Roman" charset="0"/>
              </a:rPr>
              <a:pPr/>
              <a:t>15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66F5730-78BA-2141-AF00-B511C34FEEF4}" type="slidenum">
              <a:rPr kumimoji="0" lang="ru-RU" sz="1400">
                <a:cs typeface="Avenir Roman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kumimoji="0" lang="ru-RU" sz="1400">
              <a:cs typeface="Avenir Roman" charset="0"/>
            </a:endParaRPr>
          </a:p>
        </p:txBody>
      </p:sp>
      <p:sp>
        <p:nvSpPr>
          <p:cNvPr id="4915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38064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>
              <a:buSzPct val="100000"/>
            </a:pPr>
            <a:fld id="{519603CC-AAC4-9E48-B823-833BE7D44C42}" type="slidenum">
              <a:rPr kumimoji="0" lang="ru-RU" sz="1800">
                <a:latin typeface="Calibri" charset="0"/>
                <a:cs typeface="Avenir Roman" charset="0"/>
              </a:rPr>
              <a:pPr eaLnBrk="1" hangingPunct="1">
                <a:buSzPct val="100000"/>
              </a:pPr>
              <a:t>15</a:t>
            </a:fld>
            <a:endParaRPr kumimoji="0" lang="ru-RU" sz="1800">
              <a:latin typeface="Calibri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FB72-DB75-B145-91D9-CBB6E47001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F5DC3-619D-5243-B5C3-BD6EF8A510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3575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6F5B-516F-EF4F-AE6E-EA4851EED8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217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F3CE7-80F5-E049-8BED-0040AC1648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1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6660-9A52-5647-9DC1-5B13C6B8FD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3CFFE7-4461-B548-9168-6D7D519B13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5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145C-7687-E04E-8C66-B513057822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5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1A31-F13C-6E43-91B5-7DE3EE3C7C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9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C9005-3F4E-2A4C-B089-35180167F1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1843D-B189-DF48-BB8C-AF3DE6CFBE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3766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B832D-CEFB-EA46-8F8E-CCF7908DDC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7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0B62C-D92B-8A49-B322-278CA83080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0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6613-FCB4-B644-968B-F7F29C9D3B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5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0FCB6-89F6-0F43-8278-E8AC1C57D0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34827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 rtlCol="0"/>
          <a:lstStyle>
            <a:lvl1pPr>
              <a:buFont typeface="Times New Roman" panose="02020603050405020304" pitchFamily="18" charset="0"/>
              <a:buNone/>
              <a:defRPr sz="105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fld id="{8F2FE65D-43E5-7A40-9A8F-2759C57C0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1492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/>
            <a:r>
              <a:rPr/>
              <a:t>Klicka här för att ändra format på underrubrik i bakgrunden</a:t>
            </a:r>
          </a:p>
        </p:txBody>
      </p:sp>
      <p:sp>
        <p:nvSpPr>
          <p:cNvPr id="4" name="Shape 8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66F38E4B-2AB8-8C4E-9805-78A7F972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463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 på bakgrundstexten</a:t>
            </a:r>
          </a:p>
          <a:p>
            <a:pPr lvl="1"/>
            <a:r>
              <a:rPr/>
              <a:t>Nivå två</a:t>
            </a:r>
          </a:p>
          <a:p>
            <a:pPr lvl="2"/>
            <a:r>
              <a:rPr/>
              <a:t>Nivå tre</a:t>
            </a:r>
          </a:p>
          <a:p>
            <a:pPr lvl="3"/>
            <a:r>
              <a:rPr/>
              <a:t>Nivå fyra</a:t>
            </a:r>
          </a:p>
          <a:p>
            <a:pPr lvl="4"/>
            <a:r>
              <a:rPr/>
              <a:t>Nivå fem</a:t>
            </a:r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F777B69F-710D-8E4B-A846-932CABE9F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563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/>
              <a:t>Klicka här för att ändra format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/>
            <a:r>
              <a:rPr/>
              <a:t>Klicka här för att ändra format på bakgrundstexten</a:t>
            </a:r>
          </a:p>
        </p:txBody>
      </p:sp>
      <p:sp>
        <p:nvSpPr>
          <p:cNvPr id="4" name="Shape 1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E3FBAB2-5279-A443-9B65-977D3B27E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8559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rPr/>
              <a:t>Klicka här för att ändra format på bakgrundstexten</a:t>
            </a:r>
          </a:p>
          <a:p>
            <a:pPr lvl="1"/>
            <a:r>
              <a:rPr/>
              <a:t>Nivå två</a:t>
            </a:r>
          </a:p>
          <a:p>
            <a:pPr lvl="2"/>
            <a:r>
              <a:rPr/>
              <a:t>Nivå tre</a:t>
            </a:r>
          </a:p>
          <a:p>
            <a:pPr lvl="3"/>
            <a:r>
              <a:rPr/>
              <a:t>Nivå fyra</a:t>
            </a:r>
          </a:p>
          <a:p>
            <a:pPr lvl="4"/>
            <a:r>
              <a:rPr/>
              <a:t>Nivå fem</a:t>
            </a:r>
          </a:p>
        </p:txBody>
      </p:sp>
      <p:sp>
        <p:nvSpPr>
          <p:cNvPr id="4" name="Shape 2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5B33020D-EA39-B345-9ACB-BE5120824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0098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/>
            <a:r>
              <a:rPr/>
              <a:t>Klicka här för att ändra format på bakgrundstexten</a:t>
            </a:r>
          </a:p>
        </p:txBody>
      </p:sp>
      <p:sp>
        <p:nvSpPr>
          <p:cNvPr id="4" name="Shape 2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E130E6E-0B3F-044E-A80D-D92D0DCEA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669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3" name="Shape 2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3CF4216B-6BDD-1849-BC25-E77B3745E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5186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717F8172-8AC0-9E4C-B831-F6BE1EBA3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11306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C1250-B14F-B442-94AE-890B76E9E3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4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/>
              <a:t>Klicka här för att ändra format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 på bakgrundstexten</a:t>
            </a:r>
          </a:p>
          <a:p>
            <a:pPr lvl="1"/>
            <a:r>
              <a:rPr/>
              <a:t>Nivå två</a:t>
            </a:r>
          </a:p>
          <a:p>
            <a:pPr lvl="2"/>
            <a:r>
              <a:rPr/>
              <a:t>Nivå tre</a:t>
            </a:r>
          </a:p>
          <a:p>
            <a:pPr lvl="3"/>
            <a:r>
              <a:rPr/>
              <a:t>Nivå fyra</a:t>
            </a:r>
          </a:p>
          <a:p>
            <a:pPr lvl="4"/>
            <a:r>
              <a:rPr/>
              <a:t>Nivå fem</a:t>
            </a:r>
          </a:p>
        </p:txBody>
      </p:sp>
      <p:sp>
        <p:nvSpPr>
          <p:cNvPr id="4" name="Shape 3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006F4342-E363-CE4A-8190-8F738442C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4227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/>
              <a:t>Klicka här för att ändra format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/>
            <a:r>
              <a:rPr/>
              <a:t>Klicka här för att ändra format på bakgrundstexten</a:t>
            </a:r>
          </a:p>
        </p:txBody>
      </p:sp>
      <p:sp>
        <p:nvSpPr>
          <p:cNvPr id="4" name="Shape 3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2E31EEC7-9975-ED46-B703-44518E216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6182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 på bakgrundstexten</a:t>
            </a:r>
          </a:p>
          <a:p>
            <a:pPr lvl="1"/>
            <a:r>
              <a:rPr/>
              <a:t>Nivå två</a:t>
            </a:r>
          </a:p>
          <a:p>
            <a:pPr lvl="2"/>
            <a:r>
              <a:rPr/>
              <a:t>Nivå tre</a:t>
            </a:r>
          </a:p>
          <a:p>
            <a:pPr lvl="3"/>
            <a:r>
              <a:rPr/>
              <a:t>Nivå fyra</a:t>
            </a:r>
          </a:p>
          <a:p>
            <a:pPr lvl="4"/>
            <a:r>
              <a:rPr/>
              <a:t>Nivå fem</a:t>
            </a:r>
          </a:p>
        </p:txBody>
      </p:sp>
      <p:sp>
        <p:nvSpPr>
          <p:cNvPr id="4" name="Shape 4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77D776F7-DB06-274A-8E50-B0C2D656D4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203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Klicka här för att ändra format på bakgrundstexten</a:t>
            </a:r>
          </a:p>
          <a:p>
            <a:pPr lvl="1"/>
            <a:r>
              <a:rPr/>
              <a:t>Nivå två</a:t>
            </a:r>
          </a:p>
          <a:p>
            <a:pPr lvl="2"/>
            <a:r>
              <a:rPr/>
              <a:t>Nivå tre</a:t>
            </a:r>
          </a:p>
          <a:p>
            <a:pPr lvl="3"/>
            <a:r>
              <a:rPr/>
              <a:t>Nivå fyra</a:t>
            </a:r>
          </a:p>
          <a:p>
            <a:pPr lvl="4"/>
            <a:r>
              <a:rPr/>
              <a:t>Nivå fem</a:t>
            </a:r>
          </a:p>
        </p:txBody>
      </p:sp>
      <p:sp>
        <p:nvSpPr>
          <p:cNvPr id="4" name="Shape 4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817D350E-3076-C843-A980-DCC631A0D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0656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8213" y="1609669"/>
            <a:ext cx="8229201" cy="5248331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  <a:lvl2pPr>
              <a:buClr>
                <a:srgbClr val="000000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2pPr>
            <a:lvl3pPr>
              <a:buClr>
                <a:srgbClr val="000000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3pPr>
            <a:lvl4pPr>
              <a:buClr>
                <a:srgbClr val="000000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4pPr>
            <a:lvl5pPr>
              <a:buClr>
                <a:srgbClr val="000000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8213" y="515708"/>
            <a:ext cx="8234765" cy="10939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EC008C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lvl="0"/>
            <a:r>
              <a:rPr/>
              <a:t>Click to add Headline</a:t>
            </a:r>
          </a:p>
        </p:txBody>
      </p:sp>
      <p:sp>
        <p:nvSpPr>
          <p:cNvPr id="4" name="Shape 49"/>
          <p:cNvSpPr>
            <a:spLocks noGrp="1"/>
          </p:cNvSpPr>
          <p:nvPr>
            <p:ph type="sldNum" sz="quarter" idx="10"/>
          </p:nvPr>
        </p:nvSpPr>
        <p:spPr>
          <a:xfrm>
            <a:off x="479425" y="6262688"/>
            <a:ext cx="752475" cy="212725"/>
          </a:xfrm>
          <a:ln w="12700">
            <a:miter lim="400000"/>
          </a:ln>
        </p:spPr>
        <p:txBody>
          <a:bodyPr lIns="47893" tIns="47893" rIns="47893" bIns="47893"/>
          <a:lstStyle>
            <a:lvl1pPr algn="l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900">
                <a:latin typeface="Gotham Book" charset="0"/>
                <a:sym typeface="Gotham Book" charset="0"/>
              </a:defRPr>
            </a:lvl1pPr>
          </a:lstStyle>
          <a:p>
            <a:pPr>
              <a:defRPr/>
            </a:pPr>
            <a:fld id="{B2BC1114-6EDE-B34C-A4F3-670D2EEEB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1381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3F030-14E3-0542-95BE-354B9AC330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0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779D-31F5-824C-8F62-779A5F4D2B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7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0EBC7-4EDF-9945-BCB9-63271F9A13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3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C54B-5459-7B44-BFF5-4E44300E06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4505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14FF7-7023-BD4B-BEB4-05C49377A3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2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Font typeface="Times New Roman" panose="02020603050405020304" pitchFamily="18" charset="0"/>
              <a:buNone/>
              <a:defRPr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21.11.12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82F9C-3D22-C74F-848C-31231A80A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2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rgbClr val="898989"/>
                </a:solidFill>
                <a:cs typeface="Arial" charset="0"/>
              </a:defRPr>
            </a:lvl1pPr>
          </a:lstStyle>
          <a:p>
            <a:fld id="{ACE03D9A-CBCC-7C4C-A942-0B7AB250F918}" type="datetimeFigureOut">
              <a:rPr lang="ru-RU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900">
                <a:solidFill>
                  <a:srgbClr val="898989"/>
                </a:solidFill>
                <a:cs typeface="Arial" charset="0"/>
              </a:defRPr>
            </a:lvl1pPr>
          </a:lstStyle>
          <a:p>
            <a:fld id="{B113D3EB-CF80-144A-865A-7CCC557D7F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fld id="{23CB6177-030B-5A47-A5AD-A06B553BE9B2}" type="datetimeFigureOut">
              <a:rPr lang="en-US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5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68B4AE80-614E-6A4D-898F-DA5442B124B8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  <a:ea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  <a:ea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  <a:ea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  <a:ea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charset="0"/>
        <a:buChar char=""/>
        <a:defRPr sz="2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charset="0"/>
        <a:buChar char="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charset="0"/>
        <a:buChar char=""/>
        <a:defRPr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charset="0"/>
        <a:buChar char=""/>
        <a:defRPr sz="16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charset="0"/>
        <a:buChar char=""/>
        <a:defRPr sz="16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charset="0"/>
              </a:rPr>
              <a:t>Klicka här för att ändra format</a:t>
            </a:r>
          </a:p>
        </p:txBody>
      </p:sp>
      <p:sp>
        <p:nvSpPr>
          <p:cNvPr id="14339" name="Shap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charset="0"/>
              </a:rPr>
              <a:t>Klicka här för att ändra format på bakgrundstexten</a:t>
            </a:r>
          </a:p>
          <a:p>
            <a:pPr lvl="1"/>
            <a:r>
              <a:rPr lang="ru-RU">
                <a:sym typeface="Calibri" charset="0"/>
              </a:rPr>
              <a:t>Nivå två</a:t>
            </a:r>
          </a:p>
          <a:p>
            <a:pPr lvl="2"/>
            <a:r>
              <a:rPr lang="ru-RU">
                <a:sym typeface="Calibri" charset="0"/>
              </a:rPr>
              <a:t>Nivå tre</a:t>
            </a:r>
          </a:p>
          <a:p>
            <a:pPr lvl="3"/>
            <a:r>
              <a:rPr lang="ru-RU">
                <a:sym typeface="Calibri" charset="0"/>
              </a:rPr>
              <a:t>Nivå fyra</a:t>
            </a:r>
          </a:p>
          <a:p>
            <a:pPr lvl="4"/>
            <a:r>
              <a:rPr lang="ru-RU">
                <a:sym typeface="Calibri" charset="0"/>
              </a:rPr>
              <a:t>Nivå fem</a:t>
            </a:r>
          </a:p>
        </p:txBody>
      </p:sp>
      <p:sp>
        <p:nvSpPr>
          <p:cNvPr id="33796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3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defTabSz="457200" eaLnBrk="1" hangingPunct="1">
              <a:defRPr sz="1200">
                <a:solidFill>
                  <a:srgbClr val="888888"/>
                </a:solidFill>
                <a:latin typeface="Calibri" charset="0"/>
                <a:cs typeface="Arial" charset="0"/>
                <a:sym typeface="Calibri" charset="0"/>
              </a:defRPr>
            </a:lvl1pPr>
          </a:lstStyle>
          <a:p>
            <a:pPr>
              <a:defRPr/>
            </a:pPr>
            <a:fld id="{C2C276DF-B9F3-D442-8CAE-C16D5F986E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Arial" charset="0"/>
          <a:cs typeface="Calibri"/>
          <a:sym typeface="Calibri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Arial" charset="0"/>
          <a:cs typeface="Calibri"/>
          <a:sym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Arial" charset="0"/>
          <a:cs typeface="Calibri"/>
          <a:sym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Arial" charset="0"/>
          <a:cs typeface="Calibri"/>
          <a:sym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/>
          <a:ea typeface="Arial" charset="0"/>
          <a:cs typeface="Calibri"/>
          <a:sym typeface="Calibri" charset="0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kumimoji="1" sz="3200">
          <a:solidFill>
            <a:schemeClr val="tx1"/>
          </a:solidFill>
          <a:latin typeface="Calibri"/>
          <a:ea typeface="Arial" charset="0"/>
          <a:cs typeface="Calibri"/>
          <a:sym typeface="Calibri" charset="0"/>
        </a:defRPr>
      </a:lvl1pPr>
      <a:lvl2pPr marL="782638" indent="-325438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kumimoji="1" sz="3200">
          <a:solidFill>
            <a:schemeClr val="tx1"/>
          </a:solidFill>
          <a:latin typeface="Calibri"/>
          <a:ea typeface="Calibri"/>
          <a:cs typeface="Calibri"/>
          <a:sym typeface="Calibri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kumimoji="1" sz="3200">
          <a:solidFill>
            <a:schemeClr val="tx1"/>
          </a:solidFill>
          <a:latin typeface="Calibri"/>
          <a:ea typeface="Calibri"/>
          <a:cs typeface="Calibri"/>
          <a:sym typeface="Calibri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kumimoji="1" sz="3200">
          <a:solidFill>
            <a:schemeClr val="tx1"/>
          </a:solidFill>
          <a:latin typeface="Calibri"/>
          <a:ea typeface="Calibri"/>
          <a:cs typeface="Calibri"/>
          <a:sym typeface="Calibri" charset="0"/>
        </a:defRPr>
      </a:lvl4pPr>
      <a:lvl5pPr marL="21939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kumimoji="1" sz="3200">
          <a:solidFill>
            <a:schemeClr val="tx1"/>
          </a:solidFill>
          <a:latin typeface="Calibri"/>
          <a:ea typeface="Calibri"/>
          <a:cs typeface="Calibri"/>
          <a:sym typeface="Calibri" charset="0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vk.com/fondnavstrechu" TargetMode="External"/><Relationship Id="rId5" Type="http://schemas.openxmlformats.org/officeDocument/2006/relationships/hyperlink" Target="http://www.facebook.com/fondnavstrechu" TargetMode="External"/><Relationship Id="rId4" Type="http://schemas.openxmlformats.org/officeDocument/2006/relationships/hyperlink" Target="http://www.fond-navstrech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mperbooks.ru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ittle men-0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996792"/>
            <a:ext cx="2952328" cy="2861207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507788" y="57388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ea typeface="+mn-ea"/>
              <a:cs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31840" y="1124744"/>
            <a:ext cx="568863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venir Roma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r>
              <a:rPr lang="ru-RU" sz="3000" b="1" dirty="0" smtClean="0">
                <a:solidFill>
                  <a:srgbClr val="50554D"/>
                </a:solidFill>
                <a:latin typeface="Arial"/>
                <a:cs typeface="Arial"/>
              </a:rPr>
              <a:t>ФОНД ПОДДЕРЖКИ СОЦИАЛЬНЫХ ИНИЦИАТИВ В СФЕРЕ ДЕТСТВА </a:t>
            </a:r>
            <a:endParaRPr lang="ru-RU" sz="3000" b="1" dirty="0">
              <a:solidFill>
                <a:srgbClr val="50554D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logo np color&amp;font ok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132856"/>
            <a:ext cx="5156371" cy="1872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/>
          <p:cNvSpPr>
            <a:spLocks noChangeArrowheads="1"/>
          </p:cNvSpPr>
          <p:nvPr/>
        </p:nvSpPr>
        <p:spPr bwMode="auto">
          <a:xfrm>
            <a:off x="-9889" y="332657"/>
            <a:ext cx="9144000" cy="720080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20427" y="404664"/>
            <a:ext cx="57451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ПРОГРАММЫ ДЛЯ ДЕТЕЙ</a:t>
            </a:r>
            <a:endParaRPr lang="ru-RU" sz="1800" b="1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Детский книжный автобус «Бампер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»</a:t>
            </a:r>
          </a:p>
          <a:p>
            <a:pPr defTabSz="457200" eaLnBrk="1" hangingPunct="1"/>
            <a:endParaRPr lang="ru-RU" sz="1600" dirty="0">
              <a:solidFill>
                <a:srgbClr val="000000"/>
              </a:solidFill>
              <a:latin typeface="Nokia Sans S60 ???????" charset="0"/>
              <a:cs typeface="Nokia Sans S60 ???????" charset="0"/>
              <a:sym typeface="Gotham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784976" cy="6001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Бампер может приехать в школу, библиотеку, детский сад, культурный центр и т.д. Он привозит хорошие детские книги и проводит программы для детей. 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Программы могут проводиться в самом автобусе (10-15 чел), в классе для всего класса, в актовом зале для нескольких классов, для детей и подростков любого возраста, для взрослых. Продолжительность одной программы – от 20 до 60 минут. </a:t>
            </a: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Содержание и цели программы подбираются и обсуждаются для каждой конкретной группы. 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Например, для подростков от 13 до 16 лет –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«Нам нечего читать»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. Специалисты из Бампера рассказывают про подростковую литературу, при этом обращая внимание на социально-психологические ситуации, в которых действуют герои и на их способность (или неспособность) справляться с этими ситуациями. Все вместе пытаются понять, как может помочь чтение таких книг в настоящей жизни и нужно ли читать вообще. 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Примеры программ: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гражданские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(«Права человека», Гражданин мира»),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психологические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(«Книга чувств», «Овечка Шарлотта»),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философские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(«Зачем я живу», «Жизнь прямо сейчас»),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экологические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(«Как дела, Земля?»), «Живой писатель». 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 </a:t>
            </a: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5164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/>
          <p:cNvSpPr>
            <a:spLocks noChangeArrowheads="1"/>
          </p:cNvSpPr>
          <p:nvPr/>
        </p:nvSpPr>
        <p:spPr bwMode="auto">
          <a:xfrm>
            <a:off x="-9889" y="332657"/>
            <a:ext cx="9144000" cy="720080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33932" y="404664"/>
            <a:ext cx="57451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ПРОГРАММЫ ДЛЯ ДЕТЕЙ</a:t>
            </a:r>
            <a:endParaRPr lang="ru-RU" sz="1800" b="1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Детский книжный автобус «Бампер»</a:t>
            </a:r>
          </a:p>
          <a:p>
            <a:pPr defTabSz="457200" eaLnBrk="1" hangingPunct="1"/>
            <a:endParaRPr lang="ru-RU" sz="1600" dirty="0">
              <a:solidFill>
                <a:srgbClr val="000000"/>
              </a:solidFill>
              <a:latin typeface="Nokia Sans S60 ???????" charset="0"/>
              <a:cs typeface="Nokia Sans S60 ???????" charset="0"/>
              <a:sym typeface="Gotham Book" charset="0"/>
            </a:endParaRPr>
          </a:p>
        </p:txBody>
      </p:sp>
      <p:pic>
        <p:nvPicPr>
          <p:cNvPr id="8" name="Изображение 7" descr="10703876_1512840482294608_521900938388087067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54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5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ChangeArrowheads="1"/>
          </p:cNvSpPr>
          <p:nvPr/>
        </p:nvSpPr>
        <p:spPr bwMode="auto">
          <a:xfrm>
            <a:off x="0" y="5301208"/>
            <a:ext cx="9144000" cy="848072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3398837" y="5445224"/>
            <a:ext cx="5745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r"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НАДЕЖДА КОВРИГИНА</a:t>
            </a:r>
          </a:p>
          <a:p>
            <a:pPr algn="r"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Детско-юношеская студия КОД</a:t>
            </a:r>
          </a:p>
        </p:txBody>
      </p:sp>
    </p:spTree>
    <p:extLst>
      <p:ext uri="{BB962C8B-B14F-4D97-AF65-F5344CB8AC3E}">
        <p14:creationId xmlns:p14="http://schemas.microsoft.com/office/powerpoint/2010/main" val="41091751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/>
          <p:cNvSpPr>
            <a:spLocks noChangeArrowheads="1"/>
          </p:cNvSpPr>
          <p:nvPr/>
        </p:nvSpPr>
        <p:spPr bwMode="auto">
          <a:xfrm>
            <a:off x="-9889" y="332656"/>
            <a:ext cx="9144000" cy="1132483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107504" y="332656"/>
            <a:ext cx="5745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НАДЕЖДА КОВРИГИНА</a:t>
            </a:r>
          </a:p>
          <a:p>
            <a:pPr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Детско-юношеская студия КОД</a:t>
            </a:r>
            <a:endParaRPr lang="ru-RU" sz="1800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endParaRPr lang="ru-RU" sz="1800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r>
              <a:rPr lang="ru-RU" sz="1800" i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Костомукша, республика Карелия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84976" cy="6955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rPr>
              <a:t>Миссия: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открывать для детей в малых и средних городах России новые </a:t>
            </a:r>
            <a:endParaRPr lang="en-US" sz="18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возможности через создание доступных научно-технических центров</a:t>
            </a: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Calibri"/>
              <a:cs typeface="Arial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="1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 проекте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Надежда по образованию учитель математики и информатики, но в школах нет свободных рабочих мест, и она занимается собственным делом. Муж по образованию программист. В городе есть разные секции для детей (музыкальная и художественная школа, танцы, оригами), но нет секций или кружков, где они смогли бы получить конкретные знания в области современных информационных технологий. </a:t>
            </a: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Детско-юношеская студия КОД открывает доступ к научно-техническим знаниям и современным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методам обучения,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дает детям возможность заниматься программированием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, информатикой, 3D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-моделированием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, конструированием и исследовательской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работой.</a:t>
            </a: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Особенности: создание условий для самовыражения, создание ситуации успеха, раннее выявление и бесплатное обучение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одарѐнных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 детей, бесплатное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обучение для детей из «группы риска», с ограниченными возможностями 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здоровья. </a:t>
            </a: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Л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ето 2015 года – первый в Костомукше городской конкурс по робототехнике «Создай своего робота» для дошкольников и учащихся 1-7 классов. </a:t>
            </a: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b="1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b="1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b="1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700" b="1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lang="ru-RU" sz="1800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587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/>
          <p:cNvSpPr>
            <a:spLocks noChangeArrowheads="1"/>
          </p:cNvSpPr>
          <p:nvPr/>
        </p:nvSpPr>
        <p:spPr bwMode="auto">
          <a:xfrm>
            <a:off x="-9889" y="332657"/>
            <a:ext cx="9144000" cy="720080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33932" y="404664"/>
            <a:ext cx="5745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ПРОГРАММЫ ДЛЯ ДЕТЕЙ</a:t>
            </a:r>
            <a:endParaRPr lang="ru-RU" sz="1800" b="1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Детско-юношеская студия КОД</a:t>
            </a:r>
            <a:endParaRPr lang="ru-RU" sz="1800" dirty="0">
              <a:solidFill>
                <a:srgbClr val="000000"/>
              </a:solidFill>
              <a:latin typeface="Nokia Sans S60 ???????" charset="0"/>
              <a:cs typeface="Nokia Sans S60 ???????" charset="0"/>
              <a:sym typeface="Gotham Book" charset="0"/>
            </a:endParaRPr>
          </a:p>
        </p:txBody>
      </p:sp>
      <p:pic>
        <p:nvPicPr>
          <p:cNvPr id="3" name="Изображение 2" descr="AAA7_N29xv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3" y="1204297"/>
            <a:ext cx="9144000" cy="56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24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little men-01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3465"/>
            <a:ext cx="3347864" cy="3244535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507788" y="57388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ru-RU" dirty="0">
              <a:ea typeface="+mn-ea"/>
              <a:cs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632848" cy="7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venir Roma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venir Roman" charset="0"/>
                <a:cs typeface="Avenir Roman" charset="0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000" b="1" dirty="0" smtClean="0">
                <a:solidFill>
                  <a:srgbClr val="50554D"/>
                </a:solidFill>
                <a:latin typeface="Arial"/>
                <a:cs typeface="Arial"/>
              </a:rPr>
              <a:t>СПАСИБО ЗА ВНИМАНИЕ!</a:t>
            </a:r>
            <a:endParaRPr lang="ru-RU" sz="3000" b="1" dirty="0">
              <a:solidFill>
                <a:srgbClr val="50554D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76872"/>
            <a:ext cx="55158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www.fond-navstrechu.ru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www.facebook.com/fondnavstrechu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http://vk.com/fondnavstrechu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6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907704" y="476672"/>
            <a:ext cx="6875462" cy="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000" b="1" dirty="0" smtClean="0">
                <a:solidFill>
                  <a:srgbClr val="B1CD29"/>
                </a:solidFill>
                <a:latin typeface="Arial"/>
                <a:cs typeface="Arial"/>
              </a:rPr>
              <a:t>КТО МЫ</a:t>
            </a:r>
            <a:endParaRPr lang="ru-RU" sz="30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4213" y="1125538"/>
            <a:ext cx="8166100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3568" y="1412776"/>
            <a:ext cx="8191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Фонд поддержки социальных инициатив в </a:t>
            </a: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сфере 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детства </a:t>
            </a:r>
            <a:r>
              <a:rPr lang="ru-RU" sz="2200" b="1" dirty="0">
                <a:solidFill>
                  <a:srgbClr val="15A599"/>
                </a:solidFill>
                <a:latin typeface="Arial"/>
                <a:cs typeface="Arial"/>
              </a:rPr>
              <a:t>«Навстречу переменам»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 помогает </a:t>
            </a: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российским социальным 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предпринимателям реализовывать </a:t>
            </a: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лучшие 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детские программы. </a:t>
            </a:r>
            <a:endParaRPr lang="ru-RU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ru-RU"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2603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Мы уникальны тем, что не боимся поддерживать самые амбициозные, смелые и инновационные идеи, </a:t>
            </a:r>
            <a:r>
              <a:rPr lang="ru-RU" sz="2200" b="1" dirty="0" smtClean="0">
                <a:solidFill>
                  <a:srgbClr val="15A599"/>
                </a:solidFill>
                <a:latin typeface="Arial"/>
                <a:cs typeface="Arial"/>
              </a:rPr>
              <a:t>объединяя усилия бизнеса, некоммерческого сектора и гражданского общества </a:t>
            </a: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в общем стремлении улучшить качество жизни российских детей и подростков. </a:t>
            </a:r>
            <a:endParaRPr lang="ru-RU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Изображение 11" descr="logo np color&amp;font ok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755576" y="404664"/>
            <a:ext cx="8099598" cy="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000" b="1" dirty="0" smtClean="0">
                <a:solidFill>
                  <a:srgbClr val="B1CD29"/>
                </a:solidFill>
                <a:latin typeface="Arial"/>
                <a:cs typeface="Arial"/>
              </a:rPr>
              <a:t>НАША МИССИЯ</a:t>
            </a:r>
            <a:endParaRPr lang="ru-RU" sz="30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4213" y="1125538"/>
            <a:ext cx="8166100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988840"/>
            <a:ext cx="8311727" cy="370534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latin typeface="Arial"/>
                <a:cs typeface="Arial"/>
              </a:rPr>
              <a:t>Мы верим, что чужих </a:t>
            </a:r>
            <a:r>
              <a:rPr lang="ru-RU" sz="2400" dirty="0" smtClean="0">
                <a:latin typeface="Arial"/>
                <a:cs typeface="Arial"/>
              </a:rPr>
              <a:t>детей </a:t>
            </a:r>
            <a:r>
              <a:rPr lang="ru-RU" sz="2400" dirty="0">
                <a:latin typeface="Arial"/>
                <a:cs typeface="Arial"/>
              </a:rPr>
              <a:t>не бывает, </a:t>
            </a:r>
            <a:r>
              <a:rPr lang="ru-RU" sz="2400" dirty="0" smtClean="0">
                <a:latin typeface="Arial"/>
                <a:cs typeface="Arial"/>
              </a:rPr>
              <a:t>                             и </a:t>
            </a:r>
            <a:r>
              <a:rPr lang="ru-RU" sz="2400" dirty="0">
                <a:latin typeface="Arial"/>
                <a:cs typeface="Arial"/>
              </a:rPr>
              <a:t>что даже один </a:t>
            </a:r>
            <a:r>
              <a:rPr lang="ru-RU" sz="2400" dirty="0" smtClean="0">
                <a:latin typeface="Arial"/>
                <a:cs typeface="Arial"/>
              </a:rPr>
              <a:t>неравнодушный человек                  может изменить в их жизни </a:t>
            </a:r>
            <a:r>
              <a:rPr lang="ru-RU" sz="2400" dirty="0">
                <a:latin typeface="Arial"/>
                <a:cs typeface="Arial"/>
              </a:rPr>
              <a:t>многое. </a:t>
            </a:r>
          </a:p>
          <a:p>
            <a:pPr marL="0" indent="0" algn="r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Arial"/>
                <a:cs typeface="Arial"/>
              </a:rPr>
              <a:t>Поэтому </a:t>
            </a:r>
            <a:r>
              <a:rPr lang="ru-RU" sz="2400" dirty="0">
                <a:latin typeface="Arial"/>
                <a:cs typeface="Arial"/>
              </a:rPr>
              <a:t>мы поддерживаем инициативных, смелых и творческих лидеров, которые знают, как создавать новые возможности для </a:t>
            </a:r>
            <a:r>
              <a:rPr lang="ru-RU" sz="2400" dirty="0" smtClean="0">
                <a:latin typeface="Arial"/>
                <a:cs typeface="Arial"/>
              </a:rPr>
              <a:t>дете</a:t>
            </a:r>
            <a:r>
              <a:rPr lang="ru-RU" sz="2400" dirty="0">
                <a:latin typeface="Arial"/>
                <a:cs typeface="Arial"/>
              </a:rPr>
              <a:t>й</a:t>
            </a:r>
            <a:r>
              <a:rPr lang="ru-RU" sz="2400" dirty="0" smtClean="0">
                <a:latin typeface="Arial"/>
                <a:cs typeface="Arial"/>
              </a:rPr>
              <a:t>. </a:t>
            </a:r>
            <a:endParaRPr lang="ru-RU" sz="24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10" name="Изображение 9" descr="logo np color&amp;font ok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800px-Blank_map_of_Russia-gray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7128792" cy="4321831"/>
          </a:xfrm>
          <a:prstGeom prst="rect">
            <a:avLst/>
          </a:prstGeom>
        </p:spPr>
      </p:pic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979613" y="404813"/>
            <a:ext cx="6875462" cy="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000" b="1" dirty="0" smtClean="0">
                <a:solidFill>
                  <a:srgbClr val="B1CD29"/>
                </a:solidFill>
                <a:latin typeface="Arial"/>
                <a:cs typeface="Arial"/>
              </a:rPr>
              <a:t>НАША ГЕОГРАФИЯ</a:t>
            </a:r>
            <a:endParaRPr lang="ru-RU" sz="30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4213" y="1125538"/>
            <a:ext cx="8166100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 descr="logo np color&amp;font ok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26876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Фонд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/>
                <a:cs typeface="Arial"/>
              </a:rPr>
              <a:t>«Навстречу переменам</a:t>
            </a:r>
            <a:r>
              <a:rPr lang="ru-RU" sz="2200" dirty="0">
                <a:solidFill>
                  <a:schemeClr val="tx1"/>
                </a:solidFill>
                <a:latin typeface="Arial"/>
                <a:cs typeface="Arial"/>
              </a:rPr>
              <a:t>» базируется в Москве </a:t>
            </a:r>
            <a:endParaRPr lang="ru-RU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ru-RU" sz="2200" b="1" dirty="0" smtClean="0">
                <a:solidFill>
                  <a:srgbClr val="15A599"/>
                </a:solidFill>
                <a:latin typeface="Arial"/>
                <a:cs typeface="Arial"/>
              </a:rPr>
              <a:t>и </a:t>
            </a:r>
            <a:r>
              <a:rPr lang="ru-RU" sz="2200" b="1" dirty="0">
                <a:solidFill>
                  <a:srgbClr val="15A599"/>
                </a:solidFill>
                <a:latin typeface="Arial"/>
                <a:cs typeface="Arial"/>
              </a:rPr>
              <a:t>работает на всей </a:t>
            </a:r>
            <a:r>
              <a:rPr lang="ru-RU" sz="2200" b="1" dirty="0" smtClean="0">
                <a:solidFill>
                  <a:srgbClr val="15A599"/>
                </a:solidFill>
                <a:latin typeface="Arial"/>
                <a:cs typeface="Arial"/>
              </a:rPr>
              <a:t>территории </a:t>
            </a:r>
            <a:r>
              <a:rPr lang="ru-RU" sz="2200" b="1" dirty="0">
                <a:solidFill>
                  <a:srgbClr val="15A599"/>
                </a:solidFill>
                <a:latin typeface="Arial"/>
                <a:cs typeface="Arial"/>
              </a:rPr>
              <a:t>РФ.</a:t>
            </a:r>
          </a:p>
        </p:txBody>
      </p:sp>
      <p:pic>
        <p:nvPicPr>
          <p:cNvPr id="11" name="Изображение 10" descr="little men-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221088"/>
            <a:ext cx="684138" cy="1077780"/>
          </a:xfrm>
          <a:prstGeom prst="rect">
            <a:avLst/>
          </a:prstGeom>
        </p:spPr>
      </p:pic>
      <p:pic>
        <p:nvPicPr>
          <p:cNvPr id="12" name="Изображение 11" descr="little men-0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933056"/>
            <a:ext cx="688155" cy="1084109"/>
          </a:xfrm>
          <a:prstGeom prst="rect">
            <a:avLst/>
          </a:prstGeom>
        </p:spPr>
      </p:pic>
      <p:pic>
        <p:nvPicPr>
          <p:cNvPr id="13" name="Изображение 12" descr="little men-0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780928"/>
            <a:ext cx="586507" cy="9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979712" y="404664"/>
            <a:ext cx="6948487" cy="5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200" b="1" dirty="0" smtClean="0">
                <a:solidFill>
                  <a:srgbClr val="B1CD29"/>
                </a:solidFill>
                <a:latin typeface="Arial"/>
                <a:cs typeface="Arial"/>
              </a:rPr>
              <a:t>НАШИ ПАРТНЕРЫ</a:t>
            </a:r>
            <a:endParaRPr lang="ru-RU" sz="32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4213" y="1125538"/>
            <a:ext cx="8166100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3600400" cy="1418557"/>
          </a:xfrm>
          <a:prstGeom prst="rect">
            <a:avLst/>
          </a:prstGeom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77072"/>
            <a:ext cx="2520280" cy="895662"/>
          </a:xfrm>
          <a:prstGeom prst="rect">
            <a:avLst/>
          </a:prstGeom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89040"/>
            <a:ext cx="3240360" cy="1671619"/>
          </a:xfrm>
          <a:prstGeom prst="rect">
            <a:avLst/>
          </a:prstGeom>
        </p:spPr>
      </p:pic>
      <p:pic>
        <p:nvPicPr>
          <p:cNvPr id="2" name="Изображение 1" descr="Viasa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04864"/>
            <a:ext cx="3971112" cy="871984"/>
          </a:xfrm>
          <a:prstGeom prst="rect">
            <a:avLst/>
          </a:prstGeom>
        </p:spPr>
      </p:pic>
      <p:pic>
        <p:nvPicPr>
          <p:cNvPr id="9" name="Изображение 8" descr="logo np color&amp;font ok-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4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55577" y="404813"/>
            <a:ext cx="8172524" cy="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000" b="1" dirty="0" smtClean="0">
                <a:solidFill>
                  <a:srgbClr val="B1CD29"/>
                </a:solidFill>
                <a:latin typeface="Arial"/>
                <a:cs typeface="Arial"/>
              </a:rPr>
              <a:t>КАК МЫ РАБОТАЕМ</a:t>
            </a:r>
            <a:endParaRPr lang="ru-RU" sz="30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4213" y="1125538"/>
            <a:ext cx="8166100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4300086"/>
              </p:ext>
            </p:extLst>
          </p:nvPr>
        </p:nvGraphicFramePr>
        <p:xfrm>
          <a:off x="684213" y="1348179"/>
          <a:ext cx="8094736" cy="457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Изображение 8" descr="logo np color&amp;font ok-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5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27584" y="404664"/>
            <a:ext cx="8135937" cy="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sz="3000" b="1" dirty="0" smtClean="0">
                <a:solidFill>
                  <a:srgbClr val="B1CD29"/>
                </a:solidFill>
                <a:latin typeface="Arial"/>
                <a:cs typeface="Arial"/>
              </a:rPr>
              <a:t>СОЦИАЛЬНОЕ ПРЕДПРИНИМАТЕЛЬСТВО</a:t>
            </a:r>
            <a:endParaRPr lang="ru-RU" sz="3000" b="1" dirty="0">
              <a:solidFill>
                <a:srgbClr val="B1CD29"/>
              </a:solidFill>
              <a:latin typeface="Arial"/>
              <a:cs typeface="Arial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411760" y="1556792"/>
            <a:ext cx="6443315" cy="41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CC006A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1" lang="ru-RU" altLang="ru-RU" sz="2200" b="1" dirty="0">
                <a:latin typeface="Arial"/>
                <a:ea typeface="+mn-ea"/>
                <a:cs typeface="Arial"/>
              </a:rPr>
              <a:t>Кто такой социальный предприниматель? </a:t>
            </a:r>
            <a:endParaRPr kumimoji="1" lang="ru-RU" altLang="ru-RU" sz="2200" b="1" dirty="0">
              <a:ln>
                <a:solidFill>
                  <a:schemeClr val="bg1"/>
                </a:solidFill>
              </a:ln>
              <a:latin typeface="Arial"/>
              <a:ea typeface="+mn-ea"/>
              <a:cs typeface="Arial"/>
            </a:endParaRPr>
          </a:p>
          <a:p>
            <a:pPr eaLnBrk="1">
              <a:lnSpc>
                <a:spcPct val="93000"/>
              </a:lnSpc>
              <a:buClr>
                <a:srgbClr val="CC006A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1" lang="ru-RU" altLang="ru-RU" sz="2200" dirty="0">
                <a:latin typeface="Arial"/>
                <a:ea typeface="+mn-ea"/>
                <a:cs typeface="Arial"/>
              </a:rPr>
              <a:t>Это лидер, способный обнаружить социальную проблему, придумать способ ее решения, амбициозный в своем стремлении распространить найденное решение на всю территорию нашей страны.</a:t>
            </a:r>
          </a:p>
          <a:p>
            <a:pPr marL="285750" indent="-285750" eaLnBrk="1">
              <a:lnSpc>
                <a:spcPct val="93000"/>
              </a:lnSpc>
              <a:buClr>
                <a:srgbClr val="CC006A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kumimoji="1" lang="ru-RU" altLang="ru-RU" sz="2200" dirty="0">
              <a:latin typeface="Arial"/>
              <a:ea typeface="+mn-ea"/>
              <a:cs typeface="Arial"/>
            </a:endParaRPr>
          </a:p>
          <a:p>
            <a:pPr eaLnBrk="1">
              <a:lnSpc>
                <a:spcPct val="93000"/>
              </a:lnSpc>
              <a:buClr>
                <a:srgbClr val="CC006A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1" lang="ru-RU" altLang="ru-RU" sz="2200" b="1" dirty="0">
                <a:latin typeface="Arial"/>
                <a:ea typeface="+mn-ea"/>
                <a:cs typeface="Arial"/>
              </a:rPr>
              <a:t>Чем занимаются социальные предприниматели?</a:t>
            </a:r>
            <a:endParaRPr kumimoji="1" lang="ru-RU" altLang="ru-RU" sz="2200" dirty="0">
              <a:latin typeface="Arial"/>
              <a:ea typeface="+mn-ea"/>
              <a:cs typeface="Arial"/>
            </a:endParaRPr>
          </a:p>
          <a:p>
            <a:pPr eaLnBrk="1">
              <a:lnSpc>
                <a:spcPct val="93000"/>
              </a:lnSpc>
              <a:buClr>
                <a:srgbClr val="CC006A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1" lang="ru-RU" altLang="ru-RU" sz="2200" dirty="0" smtClean="0">
                <a:latin typeface="Arial"/>
                <a:ea typeface="+mn-ea"/>
                <a:cs typeface="Arial"/>
              </a:rPr>
              <a:t>Они создают </a:t>
            </a:r>
            <a:r>
              <a:rPr kumimoji="1" lang="ru-RU" altLang="ru-RU" sz="2200" dirty="0">
                <a:latin typeface="Arial"/>
                <a:ea typeface="+mn-ea"/>
                <a:cs typeface="Arial"/>
              </a:rPr>
              <a:t>жизнеспособные идеи для того, чтобы сделать жизнь детей лучше, и полны желания осуществлять эти идеи.</a:t>
            </a:r>
            <a:endParaRPr kumimoji="1" lang="en-US" altLang="ru-RU" sz="2200" dirty="0">
              <a:latin typeface="Arial"/>
              <a:ea typeface="+mn-ea"/>
              <a:cs typeface="Arial"/>
            </a:endParaRPr>
          </a:p>
          <a:p>
            <a:pPr eaLnBrk="1">
              <a:lnSpc>
                <a:spcPct val="93000"/>
              </a:lnSpc>
              <a:buClr>
                <a:srgbClr val="CC006A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00" dirty="0">
              <a:latin typeface="Gotham Pro"/>
              <a:ea typeface="Avenir Roman" charset="0"/>
              <a:cs typeface="Gotham Pro"/>
            </a:endParaRPr>
          </a:p>
        </p:txBody>
      </p:sp>
      <p:pic>
        <p:nvPicPr>
          <p:cNvPr id="6144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906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39552" y="1124744"/>
            <a:ext cx="8310562" cy="0"/>
          </a:xfrm>
          <a:prstGeom prst="line">
            <a:avLst/>
          </a:prstGeom>
          <a:ln w="38100">
            <a:solidFill>
              <a:srgbClr val="505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Изображение 15" descr="logo np color&amp;font ok-0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77" y="6021288"/>
            <a:ext cx="1826136" cy="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5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ChangeArrowheads="1"/>
          </p:cNvSpPr>
          <p:nvPr/>
        </p:nvSpPr>
        <p:spPr bwMode="auto">
          <a:xfrm>
            <a:off x="9525" y="5029200"/>
            <a:ext cx="9144000" cy="1090613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3398837" y="5085184"/>
            <a:ext cx="5745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r"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АННА ТИХОМИРОВА</a:t>
            </a:r>
          </a:p>
          <a:p>
            <a:pPr algn="r"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Детский книжный автобус «Бампер»</a:t>
            </a:r>
          </a:p>
          <a:p>
            <a:pPr algn="r"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Миссия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: помочь детям полюбить чтение</a:t>
            </a:r>
          </a:p>
        </p:txBody>
      </p:sp>
      <p:pic>
        <p:nvPicPr>
          <p:cNvPr id="76804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4066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5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/>
          <p:cNvSpPr>
            <a:spLocks noChangeArrowheads="1"/>
          </p:cNvSpPr>
          <p:nvPr/>
        </p:nvSpPr>
        <p:spPr bwMode="auto">
          <a:xfrm>
            <a:off x="-9889" y="332656"/>
            <a:ext cx="9144000" cy="1132483"/>
          </a:xfrm>
          <a:prstGeom prst="rect">
            <a:avLst/>
          </a:prstGeom>
          <a:solidFill>
            <a:srgbClr val="D9D2B9">
              <a:alpha val="67058"/>
            </a:srgbClr>
          </a:solidFill>
          <a:ln>
            <a:noFill/>
          </a:ln>
          <a:effectLst>
            <a:outerShdw blurRad="381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03" name="Shape 63"/>
          <p:cNvSpPr>
            <a:spLocks noChangeArrowheads="1"/>
          </p:cNvSpPr>
          <p:nvPr/>
        </p:nvSpPr>
        <p:spPr bwMode="auto">
          <a:xfrm>
            <a:off x="107504" y="332656"/>
            <a:ext cx="5745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7200" eaLnBrk="1" hangingPunct="1"/>
            <a:r>
              <a:rPr lang="ru-RU" sz="1800" b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АННА ТИХОМИРОВА</a:t>
            </a:r>
          </a:p>
          <a:p>
            <a:pPr defTabSz="457200" eaLnBrk="1" hangingPunct="1"/>
            <a:r>
              <a:rPr lang="ru-RU" sz="1800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Детский книжный автобус «Бампер»</a:t>
            </a:r>
          </a:p>
          <a:p>
            <a:pPr defTabSz="457200" eaLnBrk="1" hangingPunct="1"/>
            <a:endParaRPr lang="ru-RU" sz="1800" dirty="0">
              <a:solidFill>
                <a:srgbClr val="000000"/>
              </a:solidFill>
              <a:latin typeface="Arial"/>
              <a:cs typeface="Arial"/>
              <a:sym typeface="Gotham Book" charset="0"/>
            </a:endParaRPr>
          </a:p>
          <a:p>
            <a:pPr defTabSz="457200" eaLnBrk="1" hangingPunct="1"/>
            <a:r>
              <a:rPr lang="ru-RU" sz="1800" i="1" dirty="0" smtClean="0">
                <a:solidFill>
                  <a:srgbClr val="000000"/>
                </a:solidFill>
                <a:latin typeface="Arial"/>
                <a:cs typeface="Arial"/>
                <a:sym typeface="Gotham Book" charset="0"/>
              </a:rPr>
              <a:t>Москва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84976" cy="5924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rPr>
              <a:t>Миссия: </a:t>
            </a:r>
            <a:r>
              <a:rPr kumimoji="0" lang="ru-RU" sz="1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rPr>
              <a:t>помочь детям полюбить</a:t>
            </a:r>
            <a:r>
              <a:rPr kumimoji="0" lang="ru-RU" sz="17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rPr>
              <a:t> чтение </a:t>
            </a:r>
            <a:r>
              <a:rPr kumimoji="0" lang="ru-RU" sz="1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700" b="1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 проекте</a:t>
            </a:r>
            <a:r>
              <a:rPr lang="ru-RU" sz="17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: 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Бампер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– передвижной детский книжный магазин-клуб, социально-предпринимательский проект, объединяющий в себе формат книжного магазина и книжного клуба. </a:t>
            </a:r>
            <a:endParaRPr lang="ru-RU" sz="17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7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Главные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особенности 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проекта:</a:t>
            </a:r>
          </a:p>
          <a:p>
            <a:pPr marL="285750" indent="-285750">
              <a:lnSpc>
                <a:spcPts val="1560"/>
              </a:lnSpc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мобильность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(автобусы сами приезжают в школы и детские дома, в города и села и работают как магазины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)</a:t>
            </a:r>
            <a:endParaRPr lang="ru-RU" sz="17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285750" indent="-285750">
              <a:lnSpc>
                <a:spcPts val="1560"/>
              </a:lnSpc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эксклюзивный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ассортимент 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(в автобусах собраны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только те книги, которые написаны, нарисованы и изданы с уважением к 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детям)</a:t>
            </a:r>
          </a:p>
          <a:p>
            <a:pPr marL="285750" indent="-285750">
              <a:lnSpc>
                <a:spcPts val="1560"/>
              </a:lnSpc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социально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-психологическая направленность (в проекте работают книжные психологи, которые могут проконсультировать и грамотно подобрать книгу, а также проводят мотивационные книжные программы для детей)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.</a:t>
            </a:r>
          </a:p>
          <a:p>
            <a:pPr marL="285750" indent="-285750">
              <a:lnSpc>
                <a:spcPts val="1560"/>
              </a:lnSpc>
              <a:spcAft>
                <a:spcPts val="0"/>
              </a:spcAft>
              <a:buFontTx/>
              <a:buChar char="-"/>
            </a:pPr>
            <a:endParaRPr lang="ru-RU" sz="17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Все </a:t>
            </a:r>
            <a:r>
              <a:rPr lang="ru-RU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деньги, заработанные на продаже книг, идут на реализацию социально-психологического компонента проекта - проведение мотивационных программ, работу психологов и поездки в социальные 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</a:rPr>
              <a:t>учреждения.</a:t>
            </a: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en-US" sz="1700" dirty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http://www.bumperbooks.ru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/</a:t>
            </a:r>
            <a:endParaRPr lang="ru-RU" sz="1700" dirty="0" smtClean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 algn="just">
              <a:lnSpc>
                <a:spcPts val="1560"/>
              </a:lnSpc>
              <a:spcAft>
                <a:spcPts val="0"/>
              </a:spcAft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76578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Полосы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65386</TotalTime>
  <Words>791</Words>
  <Application>Microsoft Office PowerPoint</Application>
  <PresentationFormat>Экран (4:3)</PresentationFormat>
  <Paragraphs>110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Полосы</vt:lpstr>
      <vt:lpstr>1_Default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Татьяна</dc:creator>
  <cp:lastModifiedBy>Светлана Юрьевна Белянчева</cp:lastModifiedBy>
  <cp:revision>283</cp:revision>
  <cp:lastPrinted>1601-01-01T00:00:00Z</cp:lastPrinted>
  <dcterms:created xsi:type="dcterms:W3CDTF">1601-01-01T00:00:00Z</dcterms:created>
  <dcterms:modified xsi:type="dcterms:W3CDTF">2015-12-24T10:24:14Z</dcterms:modified>
</cp:coreProperties>
</file>