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18"/>
  </p:notesMasterIdLst>
  <p:sldIdLst>
    <p:sldId id="256" r:id="rId3"/>
    <p:sldId id="257" r:id="rId4"/>
    <p:sldId id="261" r:id="rId5"/>
    <p:sldId id="265" r:id="rId6"/>
    <p:sldId id="264" r:id="rId7"/>
    <p:sldId id="267" r:id="rId8"/>
    <p:sldId id="268" r:id="rId9"/>
    <p:sldId id="269" r:id="rId10"/>
    <p:sldId id="270" r:id="rId11"/>
    <p:sldId id="275" r:id="rId12"/>
    <p:sldId id="272" r:id="rId13"/>
    <p:sldId id="262" r:id="rId14"/>
    <p:sldId id="259" r:id="rId15"/>
    <p:sldId id="274" r:id="rId16"/>
    <p:sldId id="273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64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83C61-7B25-48A9-BA77-64DD204C59F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8C5C824B-BB8B-4B2C-83F9-CBE6999E3976}">
      <dgm:prSet phldrT="[文本]" custT="1"/>
      <dgm:spPr>
        <a:solidFill>
          <a:schemeClr val="bg1">
            <a:lumMod val="85000"/>
          </a:schemeClr>
        </a:solidFill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algn="ctr"/>
          <a:r>
            <a:rPr lang="ru-RU" sz="2400" b="1" i="0" dirty="0" smtClean="0">
              <a:solidFill>
                <a:schemeClr val="tx1"/>
              </a:solidFill>
            </a:rPr>
            <a:t>индивидуализация процесса обучения</a:t>
          </a:r>
          <a:r>
            <a:rPr lang="ru-RU" sz="2400" b="1" i="0" dirty="0" smtClean="0"/>
            <a:t>, </a:t>
          </a:r>
          <a:r>
            <a:rPr lang="ru-RU" sz="2400" b="1" i="0" dirty="0" smtClean="0">
              <a:solidFill>
                <a:schemeClr val="tx1"/>
              </a:solidFill>
            </a:rPr>
            <a:t>(используемые временные ресурсы)</a:t>
          </a:r>
          <a:endParaRPr lang="zh-CN" alt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CDD55B-CF5D-496C-A983-984B1166E244}" type="par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E4EA6085-6D95-4C46-8EB6-9585018E5592}" type="sibTrans" cxnId="{83F8CB5D-93A3-4DDD-AAFE-7FEECBC012DB}">
      <dgm:prSet/>
      <dgm:spPr/>
      <dgm:t>
        <a:bodyPr/>
        <a:lstStyle/>
        <a:p>
          <a:endParaRPr lang="zh-CN" altLang="en-US"/>
        </a:p>
      </dgm:t>
    </dgm:pt>
    <dgm:pt modelId="{1CA7D875-638B-4E84-BED1-CAD3A224ACBA}">
      <dgm:prSet phldrT="[文本]" custT="1"/>
      <dgm:spPr>
        <a:solidFill>
          <a:schemeClr val="bg2">
            <a:lumMod val="75000"/>
          </a:schemeClr>
        </a:solidFill>
        <a:effectLst/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самоконтроль уровня усвоения изученного материала</a:t>
          </a:r>
          <a:endParaRPr lang="zh-CN" altLang="en-US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F6474F-154C-4ED4-ADCF-8840015AC9F2}" type="parTrans" cxnId="{DD848C34-3C20-4C61-B8D4-9312842DBD7F}">
      <dgm:prSet/>
      <dgm:spPr/>
      <dgm:t>
        <a:bodyPr/>
        <a:lstStyle/>
        <a:p>
          <a:endParaRPr lang="zh-CN" altLang="en-US"/>
        </a:p>
      </dgm:t>
    </dgm:pt>
    <dgm:pt modelId="{0D875054-7B14-4C5D-A581-C3C6B4857889}" type="sibTrans" cxnId="{DD848C34-3C20-4C61-B8D4-9312842DBD7F}">
      <dgm:prSet/>
      <dgm:spPr/>
      <dgm:t>
        <a:bodyPr/>
        <a:lstStyle/>
        <a:p>
          <a:endParaRPr lang="zh-CN" altLang="en-US"/>
        </a:p>
      </dgm:t>
    </dgm:pt>
    <dgm:pt modelId="{44A405B3-2B24-4202-AB30-A4C0FB9568D5}">
      <dgm:prSet phldrT="[文本]" custT="1"/>
      <dgm:spPr>
        <a:solidFill>
          <a:schemeClr val="accent2"/>
        </a:solidFill>
        <a:effectLst>
          <a:reflection blurRad="6350" stA="50000" endA="300" endPos="55500" dist="50800" dir="5400000" sy="-100000" algn="bl" rotWithShape="0"/>
        </a:effectLst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гибкий график использования предоставленного материала </a:t>
          </a:r>
          <a:endParaRPr lang="zh-CN" altLang="en-US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D05AB-DA21-4489-97AC-1635AD11DB2E}" type="sib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CB52494E-3BCF-4B74-B92E-6A97B9373561}" type="parTrans" cxnId="{3C3F9173-67A5-43DF-98A3-F3E0D4568CE1}">
      <dgm:prSet/>
      <dgm:spPr/>
      <dgm:t>
        <a:bodyPr/>
        <a:lstStyle/>
        <a:p>
          <a:endParaRPr lang="zh-CN" altLang="en-US"/>
        </a:p>
      </dgm:t>
    </dgm:pt>
    <dgm:pt modelId="{816428FC-3AAB-4C2B-8D59-F20B3F82FB7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выбор траектории образования (степень наполняемости и уровень сложности изучаемого материала)</a:t>
          </a:r>
          <a:endParaRPr lang="ru-RU" sz="2400" b="1" dirty="0">
            <a:solidFill>
              <a:schemeClr val="tx1"/>
            </a:solidFill>
          </a:endParaRPr>
        </a:p>
      </dgm:t>
    </dgm:pt>
    <dgm:pt modelId="{AA617269-933F-423B-9F38-2608F95C134E}" type="parTrans" cxnId="{453A7C71-CE31-4977-A8C3-416C4D57242B}">
      <dgm:prSet/>
      <dgm:spPr/>
      <dgm:t>
        <a:bodyPr/>
        <a:lstStyle/>
        <a:p>
          <a:endParaRPr lang="ru-RU"/>
        </a:p>
      </dgm:t>
    </dgm:pt>
    <dgm:pt modelId="{4C1A89C3-7795-469D-B934-68E624A67FD8}" type="sibTrans" cxnId="{453A7C71-CE31-4977-A8C3-416C4D57242B}">
      <dgm:prSet/>
      <dgm:spPr/>
      <dgm:t>
        <a:bodyPr/>
        <a:lstStyle/>
        <a:p>
          <a:endParaRPr lang="ru-RU"/>
        </a:p>
      </dgm:t>
    </dgm:pt>
    <dgm:pt modelId="{01A8154D-10BC-49AA-8D9E-58EB052E22C5}" type="pres">
      <dgm:prSet presAssocID="{71A83C61-7B25-48A9-BA77-64DD204C59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4CA859F-8504-4787-B1FD-F270975BB039}" type="pres">
      <dgm:prSet presAssocID="{8C5C824B-BB8B-4B2C-83F9-CBE6999E3976}" presName="parentText" presStyleLbl="node1" presStyleIdx="0" presStyleCnt="4" custLinFactNeighborX="4332" custLinFactNeighborY="-7220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01A50C-5284-4318-9C5C-539A54E282FB}" type="pres">
      <dgm:prSet presAssocID="{E4EA6085-6D95-4C46-8EB6-9585018E5592}" presName="spacer" presStyleCnt="0"/>
      <dgm:spPr/>
      <dgm:t>
        <a:bodyPr/>
        <a:lstStyle/>
        <a:p>
          <a:endParaRPr lang="zh-CN" altLang="en-US"/>
        </a:p>
      </dgm:t>
    </dgm:pt>
    <dgm:pt modelId="{E5C40BDA-C5EC-4BEE-892C-8CDD37A8E6F8}" type="pres">
      <dgm:prSet presAssocID="{44A405B3-2B24-4202-AB30-A4C0FB9568D5}" presName="parentText" presStyleLbl="node1" presStyleIdx="1" presStyleCnt="4" custLinFactNeighborY="-4474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971AD7-9302-4B22-9156-B0391518A03F}" type="pres">
      <dgm:prSet presAssocID="{16FD05AB-DA21-4489-97AC-1635AD11DB2E}" presName="spacer" presStyleCnt="0"/>
      <dgm:spPr/>
      <dgm:t>
        <a:bodyPr/>
        <a:lstStyle/>
        <a:p>
          <a:endParaRPr lang="zh-CN" altLang="en-US"/>
        </a:p>
      </dgm:t>
    </dgm:pt>
    <dgm:pt modelId="{F967505E-B955-4582-986C-E1664E345E8E}" type="pres">
      <dgm:prSet presAssocID="{1CA7D875-638B-4E84-BED1-CAD3A224ACBA}" presName="parentText" presStyleLbl="node1" presStyleIdx="2" presStyleCnt="4" custLinFactNeighborX="-8203" custLinFactNeighborY="-4736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AF2EB9-93EB-4243-A808-56134145D64F}" type="pres">
      <dgm:prSet presAssocID="{0D875054-7B14-4C5D-A581-C3C6B4857889}" presName="spacer" presStyleCnt="0"/>
      <dgm:spPr/>
    </dgm:pt>
    <dgm:pt modelId="{2A67932C-0E00-4D10-AB02-BA019B43C96A}" type="pres">
      <dgm:prSet presAssocID="{816428FC-3AAB-4C2B-8D59-F20B3F82FB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ABC00B-E86E-408C-9DA2-22A7017F0040}" type="presOf" srcId="{8C5C824B-BB8B-4B2C-83F9-CBE6999E3976}" destId="{44CA859F-8504-4787-B1FD-F270975BB039}" srcOrd="0" destOrd="0" presId="urn:microsoft.com/office/officeart/2005/8/layout/vList2"/>
    <dgm:cxn modelId="{453A7C71-CE31-4977-A8C3-416C4D57242B}" srcId="{71A83C61-7B25-48A9-BA77-64DD204C59FE}" destId="{816428FC-3AAB-4C2B-8D59-F20B3F82FB77}" srcOrd="3" destOrd="0" parTransId="{AA617269-933F-423B-9F38-2608F95C134E}" sibTransId="{4C1A89C3-7795-469D-B934-68E624A67FD8}"/>
    <dgm:cxn modelId="{E06F26A6-605B-40B8-BA1F-DCD521050A26}" type="presOf" srcId="{1CA7D875-638B-4E84-BED1-CAD3A224ACBA}" destId="{F967505E-B955-4582-986C-E1664E345E8E}" srcOrd="0" destOrd="0" presId="urn:microsoft.com/office/officeart/2005/8/layout/vList2"/>
    <dgm:cxn modelId="{83F8CB5D-93A3-4DDD-AAFE-7FEECBC012DB}" srcId="{71A83C61-7B25-48A9-BA77-64DD204C59FE}" destId="{8C5C824B-BB8B-4B2C-83F9-CBE6999E3976}" srcOrd="0" destOrd="0" parTransId="{9BCDD55B-CF5D-496C-A983-984B1166E244}" sibTransId="{E4EA6085-6D95-4C46-8EB6-9585018E5592}"/>
    <dgm:cxn modelId="{A14DD08C-B784-4230-9AAD-D47753A0E1D4}" type="presOf" srcId="{816428FC-3AAB-4C2B-8D59-F20B3F82FB77}" destId="{2A67932C-0E00-4D10-AB02-BA019B43C96A}" srcOrd="0" destOrd="0" presId="urn:microsoft.com/office/officeart/2005/8/layout/vList2"/>
    <dgm:cxn modelId="{37446786-7879-49B8-978C-FDD008198F1C}" type="presOf" srcId="{44A405B3-2B24-4202-AB30-A4C0FB9568D5}" destId="{E5C40BDA-C5EC-4BEE-892C-8CDD37A8E6F8}" srcOrd="0" destOrd="0" presId="urn:microsoft.com/office/officeart/2005/8/layout/vList2"/>
    <dgm:cxn modelId="{3C3F9173-67A5-43DF-98A3-F3E0D4568CE1}" srcId="{71A83C61-7B25-48A9-BA77-64DD204C59FE}" destId="{44A405B3-2B24-4202-AB30-A4C0FB9568D5}" srcOrd="1" destOrd="0" parTransId="{CB52494E-3BCF-4B74-B92E-6A97B9373561}" sibTransId="{16FD05AB-DA21-4489-97AC-1635AD11DB2E}"/>
    <dgm:cxn modelId="{DD848C34-3C20-4C61-B8D4-9312842DBD7F}" srcId="{71A83C61-7B25-48A9-BA77-64DD204C59FE}" destId="{1CA7D875-638B-4E84-BED1-CAD3A224ACBA}" srcOrd="2" destOrd="0" parTransId="{05F6474F-154C-4ED4-ADCF-8840015AC9F2}" sibTransId="{0D875054-7B14-4C5D-A581-C3C6B4857889}"/>
    <dgm:cxn modelId="{93B3B581-C31F-4375-AB69-57AF51230A22}" type="presOf" srcId="{71A83C61-7B25-48A9-BA77-64DD204C59FE}" destId="{01A8154D-10BC-49AA-8D9E-58EB052E22C5}" srcOrd="0" destOrd="0" presId="urn:microsoft.com/office/officeart/2005/8/layout/vList2"/>
    <dgm:cxn modelId="{22103D04-FF34-491A-81AD-92FEE843A583}" type="presParOf" srcId="{01A8154D-10BC-49AA-8D9E-58EB052E22C5}" destId="{44CA859F-8504-4787-B1FD-F270975BB039}" srcOrd="0" destOrd="0" presId="urn:microsoft.com/office/officeart/2005/8/layout/vList2"/>
    <dgm:cxn modelId="{0C9DC6EB-86A1-4B0F-AC5F-2E9D043FF13A}" type="presParOf" srcId="{01A8154D-10BC-49AA-8D9E-58EB052E22C5}" destId="{5C01A50C-5284-4318-9C5C-539A54E282FB}" srcOrd="1" destOrd="0" presId="urn:microsoft.com/office/officeart/2005/8/layout/vList2"/>
    <dgm:cxn modelId="{385A6DB8-3442-4657-A920-0CF6614DE342}" type="presParOf" srcId="{01A8154D-10BC-49AA-8D9E-58EB052E22C5}" destId="{E5C40BDA-C5EC-4BEE-892C-8CDD37A8E6F8}" srcOrd="2" destOrd="0" presId="urn:microsoft.com/office/officeart/2005/8/layout/vList2"/>
    <dgm:cxn modelId="{85342127-2407-4EFF-BF01-585DD5647423}" type="presParOf" srcId="{01A8154D-10BC-49AA-8D9E-58EB052E22C5}" destId="{D8971AD7-9302-4B22-9156-B0391518A03F}" srcOrd="3" destOrd="0" presId="urn:microsoft.com/office/officeart/2005/8/layout/vList2"/>
    <dgm:cxn modelId="{745C9E40-3F01-48F9-B59A-D0E0F1C0251E}" type="presParOf" srcId="{01A8154D-10BC-49AA-8D9E-58EB052E22C5}" destId="{F967505E-B955-4582-986C-E1664E345E8E}" srcOrd="4" destOrd="0" presId="urn:microsoft.com/office/officeart/2005/8/layout/vList2"/>
    <dgm:cxn modelId="{05137D7E-5D45-4522-A3C6-A923ABCBAD55}" type="presParOf" srcId="{01A8154D-10BC-49AA-8D9E-58EB052E22C5}" destId="{E5AF2EB9-93EB-4243-A808-56134145D64F}" srcOrd="5" destOrd="0" presId="urn:microsoft.com/office/officeart/2005/8/layout/vList2"/>
    <dgm:cxn modelId="{35954631-F788-4830-998B-F39CA7FF85BF}" type="presParOf" srcId="{01A8154D-10BC-49AA-8D9E-58EB052E22C5}" destId="{2A67932C-0E00-4D10-AB02-BA019B43C96A}" srcOrd="6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859F-8504-4787-B1FD-F270975BB039}">
      <dsp:nvSpPr>
        <dsp:cNvPr id="0" name=""/>
        <dsp:cNvSpPr/>
      </dsp:nvSpPr>
      <dsp:spPr>
        <a:xfrm>
          <a:off x="0" y="0"/>
          <a:ext cx="6096000" cy="1168448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38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</a:rPr>
            <a:t>индивидуализация процесса обучения</a:t>
          </a:r>
          <a:r>
            <a:rPr lang="ru-RU" sz="2400" b="1" i="0" kern="1200" dirty="0" smtClean="0"/>
            <a:t>, </a:t>
          </a:r>
          <a:r>
            <a:rPr lang="ru-RU" sz="2400" b="1" i="0" kern="1200" dirty="0" smtClean="0">
              <a:solidFill>
                <a:schemeClr val="tx1"/>
              </a:solidFill>
            </a:rPr>
            <a:t>(используемые временные ресурсы)</a:t>
          </a:r>
          <a:endParaRPr lang="zh-CN" altLang="en-U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039" y="57039"/>
        <a:ext cx="5981922" cy="1054370"/>
      </dsp:txXfrm>
    </dsp:sp>
    <dsp:sp modelId="{E5C40BDA-C5EC-4BEE-892C-8CDD37A8E6F8}">
      <dsp:nvSpPr>
        <dsp:cNvPr id="0" name=""/>
        <dsp:cNvSpPr/>
      </dsp:nvSpPr>
      <dsp:spPr>
        <a:xfrm>
          <a:off x="0" y="1176921"/>
          <a:ext cx="6096000" cy="116844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гибкий график использования предоставленного материала </a:t>
          </a:r>
          <a:endParaRPr lang="zh-CN" altLang="en-US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039" y="1233960"/>
        <a:ext cx="5981922" cy="1054370"/>
      </dsp:txXfrm>
    </dsp:sp>
    <dsp:sp modelId="{F967505E-B955-4582-986C-E1664E345E8E}">
      <dsp:nvSpPr>
        <dsp:cNvPr id="0" name=""/>
        <dsp:cNvSpPr/>
      </dsp:nvSpPr>
      <dsp:spPr>
        <a:xfrm>
          <a:off x="0" y="2357789"/>
          <a:ext cx="6096000" cy="116844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самоконтроль уровня усвоения изученного материала</a:t>
          </a:r>
          <a:endParaRPr lang="zh-CN" altLang="en-US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039" y="2414828"/>
        <a:ext cx="5981922" cy="1054370"/>
      </dsp:txXfrm>
    </dsp:sp>
    <dsp:sp modelId="{2A67932C-0E00-4D10-AB02-BA019B43C96A}">
      <dsp:nvSpPr>
        <dsp:cNvPr id="0" name=""/>
        <dsp:cNvSpPr/>
      </dsp:nvSpPr>
      <dsp:spPr>
        <a:xfrm>
          <a:off x="0" y="3545034"/>
          <a:ext cx="6096000" cy="116844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выбор траектории образования (степень наполняемости и уровень сложности изучаемого материала)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7039" y="3602073"/>
        <a:ext cx="5981922" cy="105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AB28E-7D24-4FEA-8EEA-3D7047140030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CE5B-1817-4EEB-980D-1894C91A9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1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CE5B-1817-4EEB-980D-1894C91A97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9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3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8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83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9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1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75A7-5A59-4AB9-B003-1BF2049CA178}" type="slidenum">
              <a:rPr lang="ko-KR" alt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1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2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1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25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79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1A89-A3A7-496E-AE7A-BC3354D5F1FC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0DEF-47F8-4046-BF96-BAB0CE497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9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ostovpt.adobeconnect.com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rpt.edu.yar.r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51920" y="3212976"/>
            <a:ext cx="529208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ko-K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Использование возможностей ЭОИС при организации краткосрочной подготовки</a:t>
            </a:r>
            <a:endParaRPr lang="en-US" altLang="ko-KR" sz="3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2373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ГОАУ ЯО СПО РПТ</a:t>
            </a:r>
            <a:endParaRPr lang="ko-KR" alt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980728"/>
            <a:ext cx="8668405" cy="3600400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Доступ к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ресурсам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ЭИОС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получают только зарегистрированные слушатели.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>
            <a:off x="107504" y="2780928"/>
            <a:ext cx="512138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336777" cy="34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2875" y="152400"/>
            <a:ext cx="669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Ресурсы ЭОИС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07704" y="1124744"/>
            <a:ext cx="6563072" cy="460648"/>
          </a:xfrm>
        </p:spPr>
        <p:txBody>
          <a:bodyPr/>
          <a:lstStyle/>
          <a:p>
            <a:r>
              <a:rPr lang="ru-RU" b="1" i="1" dirty="0" smtClean="0"/>
              <a:t>Преимущества:</a:t>
            </a:r>
            <a:endParaRPr lang="en-US" altLang="ko-KR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图示 10"/>
          <p:cNvGraphicFramePr/>
          <p:nvPr>
            <p:extLst>
              <p:ext uri="{D42A27DB-BD31-4B8C-83A1-F6EECF244321}">
                <p14:modId xmlns:p14="http://schemas.microsoft.com/office/powerpoint/2010/main" val="126053001"/>
              </p:ext>
            </p:extLst>
          </p:nvPr>
        </p:nvGraphicFramePr>
        <p:xfrm>
          <a:off x="2148408" y="1772816"/>
          <a:ext cx="6096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3"/>
          <p:cNvSpPr txBox="1">
            <a:spLocks/>
          </p:cNvSpPr>
          <p:nvPr/>
        </p:nvSpPr>
        <p:spPr>
          <a:xfrm>
            <a:off x="1403648" y="19904"/>
            <a:ext cx="7992888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altLang="ko-KR" sz="3200" dirty="0" smtClean="0"/>
              <a:t>Реализация краткосрочных программ обучения в условиях ЭОИС</a:t>
            </a:r>
          </a:p>
        </p:txBody>
      </p:sp>
    </p:spTree>
    <p:extLst>
      <p:ext uri="{BB962C8B-B14F-4D97-AF65-F5344CB8AC3E}">
        <p14:creationId xmlns:p14="http://schemas.microsoft.com/office/powerpoint/2010/main" val="30020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black">
          <a:xfrm>
            <a:off x="4572000" y="1972690"/>
            <a:ext cx="4572000" cy="46966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3200" b="1" dirty="0">
                <a:solidFill>
                  <a:srgbClr val="B10303"/>
                </a:solidFill>
                <a:ea typeface="宋体" charset="-122"/>
              </a:rPr>
              <a:t>Достоинства: </a:t>
            </a:r>
            <a:endParaRPr lang="en-US" altLang="zh-CN" sz="1000" b="1" dirty="0">
              <a:solidFill>
                <a:srgbClr val="B10303"/>
              </a:solidFill>
              <a:ea typeface="宋体" charset="-122"/>
            </a:endParaRPr>
          </a:p>
          <a:p>
            <a:pPr marL="266700" indent="-266700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общение;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связь в реальном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возникающих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изложение  материала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 eaLnBrk="0" hangingPunct="0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корректировка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объема и содержания материала в реальном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зависимости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подготовки слушателей.</a:t>
            </a:r>
            <a:endParaRPr lang="en-US" altLang="zh-CN" sz="2400" b="1" dirty="0">
              <a:solidFill>
                <a:srgbClr val="1C1C1C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4572000" y="2008292"/>
            <a:ext cx="11404" cy="444504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rot="16200000" flipH="1">
            <a:off x="6347619" y="789286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 rot="2692993">
            <a:off x="91917" y="2059451"/>
            <a:ext cx="4203975" cy="4334298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gray">
          <a:xfrm rot="18892993">
            <a:off x="67617" y="2114913"/>
            <a:ext cx="4316420" cy="4221387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 rot="18907007" flipV="1">
            <a:off x="88048" y="2001832"/>
            <a:ext cx="4203975" cy="4334298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gray">
          <a:xfrm rot="2692993" flipH="1" flipV="1">
            <a:off x="122872" y="2011778"/>
            <a:ext cx="4203975" cy="4334298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33" name="WordArt 9"/>
          <p:cNvSpPr>
            <a:spLocks noChangeArrowheads="1" noChangeShapeType="1" noTextEdit="1"/>
          </p:cNvSpPr>
          <p:nvPr/>
        </p:nvSpPr>
        <p:spPr bwMode="gray">
          <a:xfrm rot="18992296">
            <a:off x="178976" y="2794415"/>
            <a:ext cx="2634981" cy="135074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09127"/>
              </a:avLst>
            </a:prstTxWarp>
          </a:bodyPr>
          <a:lstStyle/>
          <a:p>
            <a:r>
              <a:rPr lang="ru-RU" altLang="zh-CN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ru-RU" altLang="zh-CN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Видеотренинги  </a:t>
            </a:r>
            <a:endParaRPr lang="zh-CN" altLang="en-US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white">
          <a:xfrm rot="2855621">
            <a:off x="1523669" y="2798900"/>
            <a:ext cx="2705460" cy="13155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832036"/>
              </a:avLst>
            </a:prstTxWarp>
          </a:bodyPr>
          <a:lstStyle/>
          <a:p>
            <a:r>
              <a:rPr lang="ru-RU" altLang="zh-CN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ru-RU" altLang="zh-CN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Онлайн-конференции   </a:t>
            </a:r>
            <a:endParaRPr lang="zh-CN" altLang="en-US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gray">
          <a:xfrm rot="2855621">
            <a:off x="-57216" y="4261849"/>
            <a:ext cx="2907924" cy="1421319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64188"/>
              </a:avLst>
            </a:prstTxWarp>
          </a:bodyPr>
          <a:lstStyle/>
          <a:p>
            <a:r>
              <a:rPr lang="ru-RU" altLang="zh-CN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lang="ru-RU" altLang="zh-CN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Виртуальные презентации   </a:t>
            </a:r>
            <a:endParaRPr lang="zh-CN" altLang="en-US" sz="2400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gray">
          <a:xfrm>
            <a:off x="1063082" y="3480202"/>
            <a:ext cx="23757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altLang="zh-CN" sz="2000" b="1" dirty="0" smtClean="0">
                <a:solidFill>
                  <a:srgbClr val="1C1C1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Мероприятия</a:t>
            </a:r>
            <a:endParaRPr lang="en-US" altLang="zh-CN" sz="2000" b="1" dirty="0">
              <a:solidFill>
                <a:srgbClr val="1C1C1C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gray">
          <a:xfrm>
            <a:off x="1045695" y="4159623"/>
            <a:ext cx="2309962" cy="0"/>
          </a:xfrm>
          <a:prstGeom prst="line">
            <a:avLst/>
          </a:prstGeom>
          <a:noFill/>
          <a:ln w="28575">
            <a:solidFill>
              <a:schemeClr val="tx1">
                <a:alpha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gray">
          <a:xfrm>
            <a:off x="1045695" y="4400243"/>
            <a:ext cx="237573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altLang="zh-CN" sz="2000" b="1" dirty="0" err="1" smtClean="0">
                <a:solidFill>
                  <a:srgbClr val="1C1C1C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вебинаров</a:t>
            </a:r>
            <a:endParaRPr lang="en-US" altLang="zh-CN" sz="2000" b="1" dirty="0">
              <a:solidFill>
                <a:srgbClr val="1C1C1C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39" name="WordArt 12"/>
          <p:cNvSpPr>
            <a:spLocks noChangeArrowheads="1" noChangeShapeType="1" noTextEdit="1"/>
          </p:cNvSpPr>
          <p:nvPr/>
        </p:nvSpPr>
        <p:spPr bwMode="gray">
          <a:xfrm rot="18739395">
            <a:off x="1593749" y="4234329"/>
            <a:ext cx="2705460" cy="139487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440848"/>
              </a:avLst>
            </a:prstTxWarp>
          </a:bodyPr>
          <a:lstStyle/>
          <a:p>
            <a:r>
              <a:rPr lang="ru-RU" altLang="zh-CN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Видеособеседования</a:t>
            </a:r>
            <a:r>
              <a:rPr lang="ru-RU" altLang="zh-CN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zh-CN" altLang="en-US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0" y="3974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altLang="ko-KR" sz="3200" dirty="0" smtClean="0"/>
              <a:t>Реализация краткосрочных программ </a:t>
            </a:r>
          </a:p>
          <a:p>
            <a:r>
              <a:rPr lang="ru-RU" altLang="ko-KR" sz="3200" dirty="0" smtClean="0"/>
              <a:t>обучения: возможности </a:t>
            </a:r>
            <a:r>
              <a:rPr lang="ru-RU" altLang="ko-KR" sz="3200" dirty="0"/>
              <a:t>ЭОИС </a:t>
            </a:r>
            <a:endParaRPr lang="ru-RU" altLang="ko-KR" sz="3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7922" y="1251660"/>
            <a:ext cx="737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Off-line </a:t>
            </a:r>
            <a:r>
              <a:rPr lang="ru-RU" b="1" i="1" dirty="0" smtClean="0"/>
              <a:t>обучение (реализация электронных курсов);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/>
              <a:t>О</a:t>
            </a:r>
            <a:r>
              <a:rPr lang="en-US" b="1" i="1" dirty="0" smtClean="0"/>
              <a:t>n-line </a:t>
            </a:r>
            <a:r>
              <a:rPr lang="ru-RU" b="1" i="1" dirty="0" smtClean="0"/>
              <a:t>обучение (видеоконференции, </a:t>
            </a:r>
            <a:r>
              <a:rPr lang="ru-RU" b="1" i="1" dirty="0" err="1" smtClean="0"/>
              <a:t>вебинары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665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Проблемы:</a:t>
            </a:r>
            <a:endParaRPr lang="en-US" altLang="ko-K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28428" y="0"/>
            <a:ext cx="7992888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altLang="ko-KR" sz="3200" dirty="0" smtClean="0"/>
              <a:t>Реализация краткосрочных программ обучения в условиях ЭОИС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547664" y="2170919"/>
            <a:ext cx="1724025" cy="482600"/>
            <a:chOff x="816" y="2304"/>
            <a:chExt cx="1440" cy="448"/>
          </a:xfrm>
          <a:solidFill>
            <a:schemeClr val="bg1">
              <a:lumMod val="85000"/>
            </a:schemeClr>
          </a:solidFill>
        </p:grpSpPr>
        <p:sp>
          <p:nvSpPr>
            <p:cNvPr id="8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altLang="zh-CN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1</a:t>
              </a:r>
              <a:endPara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547664" y="3313919"/>
            <a:ext cx="1724025" cy="482600"/>
            <a:chOff x="816" y="2304"/>
            <a:chExt cx="1440" cy="448"/>
          </a:xfrm>
          <a:solidFill>
            <a:schemeClr val="accent2"/>
          </a:solidFill>
        </p:grpSpPr>
        <p:sp>
          <p:nvSpPr>
            <p:cNvPr id="11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altLang="zh-CN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2</a:t>
              </a:r>
              <a:endPara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547664" y="4456919"/>
            <a:ext cx="1724025" cy="482600"/>
            <a:chOff x="816" y="2304"/>
            <a:chExt cx="1440" cy="448"/>
          </a:xfrm>
          <a:solidFill>
            <a:schemeClr val="bg2">
              <a:lumMod val="75000"/>
            </a:schemeClr>
          </a:solidFill>
        </p:grpSpPr>
        <p:sp>
          <p:nvSpPr>
            <p:cNvPr id="16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altLang="zh-CN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3</a:t>
              </a:r>
              <a:endParaRPr lang="en-US" altLang="zh-C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  <p:cxnSp>
        <p:nvCxnSpPr>
          <p:cNvPr id="18" name="AutoShape 16"/>
          <p:cNvCxnSpPr>
            <a:cxnSpLocks noChangeShapeType="1"/>
          </p:cNvCxnSpPr>
          <p:nvPr/>
        </p:nvCxnSpPr>
        <p:spPr bwMode="gray">
          <a:xfrm>
            <a:off x="2404914" y="3740956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9" name="AutoShape 17"/>
          <p:cNvCxnSpPr>
            <a:cxnSpLocks noChangeShapeType="1"/>
          </p:cNvCxnSpPr>
          <p:nvPr/>
        </p:nvCxnSpPr>
        <p:spPr bwMode="gray">
          <a:xfrm>
            <a:off x="2404914" y="4883956"/>
            <a:ext cx="0" cy="53964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462064" y="2883706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2462064" y="4128306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2462064" y="5420424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cxnSp>
        <p:nvCxnSpPr>
          <p:cNvPr id="23" name="AutoShape 15"/>
          <p:cNvCxnSpPr>
            <a:cxnSpLocks noChangeShapeType="1"/>
          </p:cNvCxnSpPr>
          <p:nvPr/>
        </p:nvCxnSpPr>
        <p:spPr bwMode="gray">
          <a:xfrm>
            <a:off x="2400152" y="2597956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24" name="Прямоугольник 23"/>
          <p:cNvSpPr/>
          <p:nvPr/>
        </p:nvSpPr>
        <p:spPr>
          <a:xfrm>
            <a:off x="2627784" y="206084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Недостаточная оперативность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оцифровки материалов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292494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едленные темпы разработки КМП,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недостаточное количество электронных учебников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00884" y="4377298"/>
            <a:ext cx="5843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Низкий уровень владения слушателями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информационными технологиями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91680" y="1196752"/>
            <a:ext cx="6563072" cy="460648"/>
          </a:xfrm>
        </p:spPr>
        <p:txBody>
          <a:bodyPr/>
          <a:lstStyle/>
          <a:p>
            <a:r>
              <a:rPr lang="ru-RU" b="1" i="1" dirty="0" smtClean="0"/>
              <a:t>позволяет:</a:t>
            </a:r>
            <a:endParaRPr lang="en-US" altLang="ko-KR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700892" y="4664224"/>
            <a:ext cx="7208018" cy="1209675"/>
            <a:chOff x="2304" y="2880"/>
            <a:chExt cx="3102" cy="774"/>
          </a:xfrm>
          <a:solidFill>
            <a:schemeClr val="bg2">
              <a:lumMod val="75000"/>
            </a:schemeClr>
          </a:solidFill>
        </p:grpSpPr>
        <p:sp>
          <p:nvSpPr>
            <p:cNvPr id="9" name="AutoShape 6"/>
            <p:cNvSpPr>
              <a:spLocks noChangeArrowheads="1"/>
            </p:cNvSpPr>
            <p:nvPr/>
          </p:nvSpPr>
          <p:spPr bwMode="lt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lt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629524" y="3292624"/>
            <a:ext cx="7279385" cy="1219200"/>
            <a:chOff x="2304" y="2058"/>
            <a:chExt cx="3102" cy="774"/>
          </a:xfrm>
          <a:solidFill>
            <a:schemeClr val="accent2"/>
          </a:solidFill>
        </p:grpSpPr>
        <p:sp>
          <p:nvSpPr>
            <p:cNvPr id="16" name="AutoShape 11"/>
            <p:cNvSpPr>
              <a:spLocks noChangeArrowheads="1"/>
            </p:cNvSpPr>
            <p:nvPr/>
          </p:nvSpPr>
          <p:spPr bwMode="lt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lt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1624692" y="1844824"/>
            <a:ext cx="7208018" cy="1295400"/>
            <a:chOff x="480" y="1056"/>
            <a:chExt cx="4848" cy="816"/>
          </a:xfrm>
          <a:solidFill>
            <a:schemeClr val="bg1">
              <a:lumMod val="85000"/>
            </a:schemeClr>
          </a:solidFill>
        </p:grpSpPr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480" y="1056"/>
              <a:ext cx="4848" cy="816"/>
              <a:chOff x="2304" y="1200"/>
              <a:chExt cx="3102" cy="774"/>
            </a:xfrm>
            <a:grpFill/>
          </p:grpSpPr>
          <p:sp>
            <p:nvSpPr>
              <p:cNvPr id="21" name="AutoShape 16"/>
              <p:cNvSpPr>
                <a:spLocks noChangeArrowheads="1"/>
              </p:cNvSpPr>
              <p:nvPr/>
            </p:nvSpPr>
            <p:spPr bwMode="lt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35003" dir="2928844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utoShape 17"/>
              <p:cNvSpPr>
                <a:spLocks noChangeArrowheads="1"/>
              </p:cNvSpPr>
              <p:nvPr/>
            </p:nvSpPr>
            <p:spPr bwMode="ltGray">
              <a:xfrm>
                <a:off x="2304" y="148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" name="Text Box 18"/>
            <p:cNvSpPr txBox="1">
              <a:spLocks noChangeArrowheads="1"/>
            </p:cNvSpPr>
            <p:nvPr/>
          </p:nvSpPr>
          <p:spPr bwMode="gray">
            <a:xfrm>
              <a:off x="960" y="1104"/>
              <a:ext cx="4272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endPara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338357" y="3429000"/>
            <a:ext cx="6552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качественно изменить процесс обучения,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73185" y="4869160"/>
            <a:ext cx="6275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реализовать модель непрерывного образования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life-long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47387" y="2093947"/>
            <a:ext cx="6347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реализовать индивидуализацию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1403648" y="-27384"/>
            <a:ext cx="7992888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altLang="ko-KR" sz="3200" dirty="0" smtClean="0"/>
              <a:t>Реализация краткосрочных программ обучения в условиях ЭОИС</a:t>
            </a:r>
          </a:p>
        </p:txBody>
      </p:sp>
    </p:spTree>
    <p:extLst>
      <p:ext uri="{BB962C8B-B14F-4D97-AF65-F5344CB8AC3E}">
        <p14:creationId xmlns:p14="http://schemas.microsoft.com/office/powerpoint/2010/main" val="19983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43377" y="4077072"/>
            <a:ext cx="4752528" cy="0"/>
          </a:xfrm>
          <a:prstGeom prst="line">
            <a:avLst/>
          </a:prstGeom>
          <a:ln w="28575">
            <a:solidFill>
              <a:srgbClr val="504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72490" y="2420888"/>
            <a:ext cx="7797064" cy="1296144"/>
            <a:chOff x="816" y="2304"/>
            <a:chExt cx="1440" cy="448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altLang="zh-CN" sz="4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宋体" charset="-122"/>
                  <a:cs typeface="Times New Roman" pitchFamily="18" charset="0"/>
                </a:rPr>
                <a:t>Спасибо за внимание!</a:t>
              </a:r>
              <a:endParaRPr lang="en-US" altLang="zh-CN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1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915816" y="4529296"/>
            <a:ext cx="6141680" cy="36004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tx1"/>
                </a:solidFill>
                <a:latin typeface="Times New Roman"/>
                <a:ea typeface="Calibri"/>
              </a:rPr>
              <a:t>З</a:t>
            </a:r>
            <a:r>
              <a:rPr lang="ru-RU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акон </a:t>
            </a:r>
            <a:r>
              <a:rPr lang="ru-RU" sz="2400" i="1" dirty="0">
                <a:solidFill>
                  <a:schemeClr val="tx1"/>
                </a:solidFill>
                <a:latin typeface="Times New Roman"/>
                <a:ea typeface="Calibri"/>
              </a:rPr>
              <a:t>273-ФЗ </a:t>
            </a:r>
            <a:r>
              <a:rPr lang="ru-RU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/>
                <a:ea typeface="Calibri"/>
              </a:rPr>
              <a:t>«</a:t>
            </a:r>
            <a:r>
              <a:rPr lang="ru-RU" sz="2400" i="1" dirty="0">
                <a:solidFill>
                  <a:schemeClr val="tx1"/>
                </a:solidFill>
                <a:latin typeface="Times New Roman"/>
                <a:ea typeface="Calibri"/>
              </a:rPr>
              <a:t>Об образовании в Российской Федерации»</a:t>
            </a:r>
            <a:endParaRPr lang="ko-KR" altLang="en-US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556792"/>
            <a:ext cx="770485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целевые группы граждан должны иметь возможность освоения актуальных  для них программ профессионального обучения.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47864" y="4509120"/>
            <a:ext cx="4752528" cy="0"/>
          </a:xfrm>
          <a:prstGeom prst="line">
            <a:avLst/>
          </a:prstGeom>
          <a:ln w="28575">
            <a:solidFill>
              <a:srgbClr val="504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sz="3200" dirty="0" smtClean="0"/>
              <a:t> </a:t>
            </a:r>
            <a:r>
              <a:rPr lang="ru-RU" altLang="ko-KR" sz="3200" dirty="0" smtClean="0"/>
              <a:t>Целевые группы краткосрочной подготовки</a:t>
            </a:r>
            <a:endParaRPr lang="ko-KR" altLang="en-US" sz="3200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547663" y="2529000"/>
            <a:ext cx="5847523" cy="900000"/>
            <a:chOff x="0" y="0"/>
            <a:chExt cx="3993" cy="561"/>
          </a:xfrm>
        </p:grpSpPr>
        <p:pic>
          <p:nvPicPr>
            <p:cNvPr id="11" name="Rectangl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93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5" hidden="1"/>
            <p:cNvSpPr txBox="1">
              <a:spLocks noChangeArrowheads="1"/>
            </p:cNvSpPr>
            <p:nvPr/>
          </p:nvSpPr>
          <p:spPr bwMode="auto">
            <a:xfrm>
              <a:off x="0" y="0"/>
              <a:ext cx="3991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9pPr>
            </a:lstStyle>
            <a:p>
              <a:pPr algn="l">
                <a:lnSpc>
                  <a:spcPct val="10000"/>
                </a:lnSpc>
              </a:pPr>
              <a:r>
                <a:rPr lang="ru-RU" sz="3200" b="1" baseline="-25000" dirty="0" smtClean="0">
                  <a:cs typeface="Arial" pitchFamily="34" charset="0"/>
                </a:rPr>
                <a:t>граждане, состоящие на учете в </a:t>
              </a:r>
            </a:p>
            <a:p>
              <a:pPr algn="l">
                <a:lnSpc>
                  <a:spcPct val="10000"/>
                </a:lnSpc>
              </a:pPr>
              <a:r>
                <a:rPr lang="ru-RU" sz="3200" b="1" baseline="-25000" dirty="0" smtClean="0">
                  <a:cs typeface="Arial" pitchFamily="34" charset="0"/>
                </a:rPr>
                <a:t>центре занятости</a:t>
              </a:r>
              <a:endParaRPr lang="en-US" sz="3200" b="1" baseline="-25000" dirty="0"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73" y="2533155"/>
            <a:ext cx="1476000" cy="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635186" y="3733561"/>
            <a:ext cx="7257294" cy="900000"/>
            <a:chOff x="1635186" y="3731898"/>
            <a:chExt cx="7257294" cy="900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635186" y="3731898"/>
              <a:ext cx="5760000" cy="900000"/>
              <a:chOff x="1635186" y="3751436"/>
              <a:chExt cx="5760000" cy="900000"/>
            </a:xfrm>
          </p:grpSpPr>
          <p:pic>
            <p:nvPicPr>
              <p:cNvPr id="18" name="Rectangle 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5186" y="3751436"/>
                <a:ext cx="5760000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716277" y="3755160"/>
                <a:ext cx="562063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600" b="1" dirty="0" smtClean="0">
                    <a:latin typeface="Times New Roman" pitchFamily="18" charset="0"/>
                    <a:cs typeface="Times New Roman" pitchFamily="18" charset="0"/>
                  </a:rPr>
                  <a:t>лица с ограниченными </a:t>
                </a:r>
              </a:p>
              <a:p>
                <a:r>
                  <a:rPr lang="ru-RU" sz="2600" b="1" dirty="0" smtClean="0">
                    <a:latin typeface="Times New Roman" pitchFamily="18" charset="0"/>
                    <a:cs typeface="Times New Roman" pitchFamily="18" charset="0"/>
                  </a:rPr>
                  <a:t>возможностями здоровья</a:t>
                </a:r>
                <a:endParaRPr lang="ru-RU" sz="2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066" y="3731898"/>
              <a:ext cx="1463414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1729437" y="1268760"/>
            <a:ext cx="5650875" cy="900000"/>
            <a:chOff x="1744311" y="1275232"/>
            <a:chExt cx="5650875" cy="900000"/>
          </a:xfrm>
        </p:grpSpPr>
        <p:pic>
          <p:nvPicPr>
            <p:cNvPr id="6" name="Rectangl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311" y="1275232"/>
              <a:ext cx="5650875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984090" y="1275232"/>
              <a:ext cx="5379849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HY중고딕" pitchFamily="2" charset="-127"/>
                </a:defRPr>
              </a:lvl9pPr>
            </a:lstStyle>
            <a:p>
              <a:pPr algn="l">
                <a:lnSpc>
                  <a:spcPct val="10000"/>
                </a:lnSpc>
              </a:pPr>
              <a:endParaRPr 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6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65" y="1275744"/>
            <a:ext cx="1429429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1575251" y="4941168"/>
            <a:ext cx="7329818" cy="908620"/>
            <a:chOff x="1575251" y="4941168"/>
            <a:chExt cx="7329818" cy="908620"/>
          </a:xfrm>
        </p:grpSpPr>
        <p:pic>
          <p:nvPicPr>
            <p:cNvPr id="33" name="Rectangl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251" y="4949788"/>
              <a:ext cx="5819935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069" y="4941168"/>
              <a:ext cx="1476000" cy="9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773295" y="4941168"/>
              <a:ext cx="556361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b="1" dirty="0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абочие и специалисты </a:t>
              </a:r>
            </a:p>
            <a:p>
              <a:r>
                <a:rPr lang="ru-RU" sz="2600" b="1" dirty="0" smtClean="0">
                  <a:latin typeface="Times New Roman" pitchFamily="18" charset="0"/>
                  <a:cs typeface="Times New Roman" pitchFamily="18" charset="0"/>
                </a:rPr>
                <a:t>предприятий</a:t>
              </a:r>
              <a:endParaRPr lang="ru-RU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59433" y="2529000"/>
            <a:ext cx="5620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граждане состоящие на учете в 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центре занятост</a:t>
            </a:r>
            <a:r>
              <a:rPr lang="ru-RU" sz="2600" b="1" dirty="0" smtClean="0"/>
              <a:t>и</a:t>
            </a:r>
            <a:endParaRPr lang="ru-RU" sz="2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80910" y="1501736"/>
            <a:ext cx="5172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пенсионеры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</a:pPr>
            <a:r>
              <a:rPr lang="ru-RU" altLang="ko-KR" sz="3200" dirty="0" smtClean="0"/>
              <a:t>Направления реализации </a:t>
            </a:r>
            <a:br>
              <a:rPr lang="ru-RU" altLang="ko-KR" sz="3200" dirty="0" smtClean="0"/>
            </a:br>
            <a:r>
              <a:rPr lang="ru-RU" altLang="ko-KR" sz="3200" dirty="0" smtClean="0"/>
              <a:t>краткосрочных программ обучения</a:t>
            </a:r>
            <a:endParaRPr lang="ru-RU" altLang="ko-K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文本占位符 240"/>
          <p:cNvSpPr txBox="1">
            <a:spLocks/>
          </p:cNvSpPr>
          <p:nvPr/>
        </p:nvSpPr>
        <p:spPr>
          <a:xfrm>
            <a:off x="0" y="1238748"/>
            <a:ext cx="5400600" cy="22145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приобретение базовых  знаний и начальных практических навыков в определенной сфере деятельности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占位符 241"/>
          <p:cNvSpPr txBox="1">
            <a:spLocks/>
          </p:cNvSpPr>
          <p:nvPr/>
        </p:nvSpPr>
        <p:spPr>
          <a:xfrm>
            <a:off x="3475485" y="3540672"/>
            <a:ext cx="5696271" cy="162534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получение актуальной информации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0" y="1232694"/>
            <a:ext cx="3743400" cy="222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2798"/>
            <a:ext cx="2952328" cy="162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占位符 241"/>
          <p:cNvSpPr txBox="1">
            <a:spLocks/>
          </p:cNvSpPr>
          <p:nvPr/>
        </p:nvSpPr>
        <p:spPr>
          <a:xfrm>
            <a:off x="0" y="5260044"/>
            <a:ext cx="5400000" cy="162534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расширение профессиональных интересов (компетенций) 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0" y="5293902"/>
            <a:ext cx="3771756" cy="15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5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3920" y="1190836"/>
            <a:ext cx="8229600" cy="460648"/>
          </a:xfrm>
        </p:spPr>
        <p:txBody>
          <a:bodyPr/>
          <a:lstStyle/>
          <a:p>
            <a:r>
              <a:rPr lang="ru-RU" b="1" i="1" dirty="0"/>
              <a:t>Условия реализации краткосрочной подготовки:</a:t>
            </a:r>
            <a:endParaRPr lang="ru-RU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67710" y="5157192"/>
            <a:ext cx="8640960" cy="1409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ko-K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 – 2015 гг. реализация региональной инновационной площадки. </a:t>
            </a:r>
          </a:p>
          <a:p>
            <a:pPr algn="just"/>
            <a:r>
              <a:rPr lang="ru-RU" altLang="ko-K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Внедрение модели использования ЭОИС для особых целевых групп</a:t>
            </a:r>
            <a:r>
              <a:rPr lang="ru-RU" altLang="ko-K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altLang="ko-K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2213836" y="3789040"/>
            <a:ext cx="4572000" cy="990600"/>
          </a:xfrm>
          <a:prstGeom prst="downArrow">
            <a:avLst>
              <a:gd name="adj1" fmla="val 49861"/>
              <a:gd name="adj2" fmla="val 53847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11926" y="3789040"/>
            <a:ext cx="4752528" cy="0"/>
          </a:xfrm>
          <a:prstGeom prst="line">
            <a:avLst/>
          </a:prstGeom>
          <a:ln w="28575">
            <a:solidFill>
              <a:srgbClr val="504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16190" y="0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altLang="ko-KR" sz="3200" dirty="0" smtClean="0"/>
              <a:t>Реализация краткосрочных программ </a:t>
            </a:r>
          </a:p>
          <a:p>
            <a:r>
              <a:rPr lang="ru-RU" altLang="ko-KR" sz="3200" dirty="0" smtClean="0"/>
              <a:t>обучения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79356" y="1628800"/>
            <a:ext cx="8640960" cy="2223864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§"/>
            </a:pPr>
            <a:r>
              <a:rPr lang="ru-RU" altLang="ko-K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возрастная категория групп;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ko-K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мотивация в повышении уровня квалификации </a:t>
            </a:r>
            <a:r>
              <a:rPr lang="ru-RU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приобретении </a:t>
            </a:r>
            <a:r>
              <a:rPr lang="ru-RU" altLang="ko-K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новой квалификации;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ko-K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временные ресурсы и сроки обучения;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altLang="ko-K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транспортная доступность.</a:t>
            </a:r>
            <a:endParaRPr lang="ru-RU" altLang="ko-K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385036" y="4768552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/>
              <a:t>Выбор способа реализации краткосрочной подготовки: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617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54"/>
          <a:stretch/>
        </p:blipFill>
        <p:spPr bwMode="auto">
          <a:xfrm>
            <a:off x="3851920" y="4221088"/>
            <a:ext cx="5009275" cy="23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1160748"/>
            <a:ext cx="8712968" cy="3528392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Электронная информационно-образовательная среда (ЭИОС)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представляет собой совокупность информационных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технологий, телекоммуникационных технологий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соответствующих технологических средств, электронных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информационных и образовательных ресурсов, необходимых и достаточных для организации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опосредованного (на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расстоянии) взаимодействия студентов с преподавателями, а также между собой.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24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Rectangle 2"/>
          <p:cNvSpPr>
            <a:spLocks noChangeArrowheads="1"/>
          </p:cNvSpPr>
          <p:nvPr/>
        </p:nvSpPr>
        <p:spPr bwMode="auto">
          <a:xfrm>
            <a:off x="142875" y="152400"/>
            <a:ext cx="669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Составные элементы ЭОИС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9912" y="1541546"/>
            <a:ext cx="4234854" cy="4911790"/>
            <a:chOff x="193130" y="1336675"/>
            <a:chExt cx="4979987" cy="5802313"/>
          </a:xfrm>
        </p:grpSpPr>
        <p:sp>
          <p:nvSpPr>
            <p:cNvPr id="10244" name="Oval 37"/>
            <p:cNvSpPr>
              <a:spLocks noChangeArrowheads="1"/>
            </p:cNvSpPr>
            <p:nvPr/>
          </p:nvSpPr>
          <p:spPr bwMode="auto">
            <a:xfrm>
              <a:off x="193130" y="1336675"/>
              <a:ext cx="4979987" cy="498157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2675980" y="1420813"/>
              <a:ext cx="2438400" cy="3632200"/>
              <a:chOff x="0" y="0"/>
              <a:chExt cx="1536" cy="2288"/>
            </a:xfrm>
          </p:grpSpPr>
          <p:pic>
            <p:nvPicPr>
              <p:cNvPr id="10246" name="Block Arc 2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36" cy="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7" name="Text Box 7"/>
              <p:cNvSpPr txBox="1">
                <a:spLocks noChangeArrowheads="1"/>
              </p:cNvSpPr>
              <p:nvPr/>
            </p:nvSpPr>
            <p:spPr bwMode="auto">
              <a:xfrm>
                <a:off x="9" y="10"/>
                <a:ext cx="1516" cy="2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267742" y="1420813"/>
              <a:ext cx="2438400" cy="3632200"/>
              <a:chOff x="0" y="0"/>
              <a:chExt cx="1536" cy="2288"/>
            </a:xfrm>
          </p:grpSpPr>
          <p:pic>
            <p:nvPicPr>
              <p:cNvPr id="10249" name="Block Arc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36" cy="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Text Box 10"/>
              <p:cNvSpPr txBox="1">
                <a:spLocks noChangeArrowheads="1"/>
              </p:cNvSpPr>
              <p:nvPr/>
            </p:nvSpPr>
            <p:spPr bwMode="auto">
              <a:xfrm>
                <a:off x="11" y="9"/>
                <a:ext cx="1517" cy="2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251" name="Group 11"/>
            <p:cNvGrpSpPr>
              <a:grpSpLocks/>
            </p:cNvGrpSpPr>
            <p:nvPr/>
          </p:nvGrpSpPr>
          <p:grpSpPr bwMode="auto">
            <a:xfrm>
              <a:off x="432842" y="3219450"/>
              <a:ext cx="4364038" cy="3919538"/>
              <a:chOff x="0" y="0"/>
              <a:chExt cx="2749" cy="2469"/>
            </a:xfrm>
          </p:grpSpPr>
          <p:pic>
            <p:nvPicPr>
              <p:cNvPr id="10252" name="Block Arc 3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49" cy="2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Text Box 13"/>
              <p:cNvSpPr txBox="1">
                <a:spLocks noChangeArrowheads="1"/>
              </p:cNvSpPr>
              <p:nvPr/>
            </p:nvSpPr>
            <p:spPr bwMode="auto">
              <a:xfrm rot="7195273">
                <a:off x="609" y="88"/>
                <a:ext cx="1516" cy="2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254" name="Group 14"/>
            <p:cNvGrpSpPr>
              <a:grpSpLocks/>
            </p:cNvGrpSpPr>
            <p:nvPr/>
          </p:nvGrpSpPr>
          <p:grpSpPr bwMode="auto">
            <a:xfrm>
              <a:off x="1120230" y="2273300"/>
              <a:ext cx="3133725" cy="3127375"/>
              <a:chOff x="0" y="0"/>
              <a:chExt cx="1974" cy="1970"/>
            </a:xfrm>
          </p:grpSpPr>
          <p:pic>
            <p:nvPicPr>
              <p:cNvPr id="10255" name="Oval 3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74" cy="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6" name="Text Box 16"/>
              <p:cNvSpPr txBox="1">
                <a:spLocks noChangeArrowheads="1"/>
              </p:cNvSpPr>
              <p:nvPr/>
            </p:nvSpPr>
            <p:spPr bwMode="auto">
              <a:xfrm>
                <a:off x="290" y="288"/>
                <a:ext cx="1394" cy="1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8" name="WordArt 12"/>
            <p:cNvSpPr>
              <a:spLocks noChangeArrowheads="1" noChangeShapeType="1" noTextEdit="1"/>
            </p:cNvSpPr>
            <p:nvPr/>
          </p:nvSpPr>
          <p:spPr bwMode="gray">
            <a:xfrm>
              <a:off x="1120230" y="3789040"/>
              <a:ext cx="3133725" cy="208823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09972"/>
                </a:avLst>
              </a:prstTxWarp>
            </a:bodyPr>
            <a:lstStyle/>
            <a:p>
              <a:r>
                <a:rPr lang="ru-RU" altLang="zh-CN" sz="32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Электронно-информационные ресурсы</a:t>
              </a:r>
              <a:endParaRPr lang="zh-CN" altLang="en-US" sz="32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3" name="WordArt 9"/>
            <p:cNvSpPr>
              <a:spLocks noChangeArrowheads="1" noChangeShapeType="1" noTextEdit="1"/>
            </p:cNvSpPr>
            <p:nvPr/>
          </p:nvSpPr>
          <p:spPr bwMode="gray">
            <a:xfrm rot="18182564">
              <a:off x="493432" y="2080376"/>
              <a:ext cx="3288381" cy="287643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12273"/>
                </a:avLst>
              </a:prstTxWarp>
            </a:bodyPr>
            <a:lstStyle/>
            <a:p>
              <a:r>
                <a:rPr lang="ru-RU" altLang="zh-CN" sz="32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Электронные образовательные ресурсы  </a:t>
              </a:r>
              <a:endParaRPr lang="zh-CN" altLang="en-US" sz="32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4" name="WordArt 10"/>
            <p:cNvSpPr>
              <a:spLocks noChangeArrowheads="1" noChangeShapeType="1" noTextEdit="1"/>
            </p:cNvSpPr>
            <p:nvPr/>
          </p:nvSpPr>
          <p:spPr bwMode="white">
            <a:xfrm rot="3434698">
              <a:off x="1086773" y="2027878"/>
              <a:ext cx="3826257" cy="338946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40623"/>
                </a:avLst>
              </a:prstTxWarp>
            </a:bodyPr>
            <a:lstStyle/>
            <a:p>
              <a:r>
                <a:rPr lang="ru-RU" altLang="zh-CN" sz="36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   </a:t>
              </a:r>
              <a:r>
                <a:rPr lang="ru-RU" altLang="zh-CN" sz="36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Информационные и телекоммуникационные технологии   </a:t>
              </a:r>
              <a:endParaRPr lang="zh-CN" altLang="en-US" sz="36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sp>
        <p:nvSpPr>
          <p:cNvPr id="26" name="Rectangle 3"/>
          <p:cNvSpPr>
            <a:spLocks noChangeArrowheads="1"/>
          </p:cNvSpPr>
          <p:nvPr/>
        </p:nvSpPr>
        <p:spPr bwMode="black">
          <a:xfrm>
            <a:off x="4764951" y="1429320"/>
            <a:ext cx="4379049" cy="423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altLang="zh-CN" sz="3000" b="1" dirty="0" smtClean="0">
                <a:solidFill>
                  <a:srgbClr val="B10303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Электронные </a:t>
            </a:r>
            <a:r>
              <a:rPr lang="ru-RU" altLang="zh-CN" sz="3000" b="1" dirty="0" err="1" smtClean="0">
                <a:solidFill>
                  <a:srgbClr val="B10303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информа-ционные</a:t>
            </a:r>
            <a:r>
              <a:rPr lang="ru-RU" altLang="zh-CN" sz="3000" b="1" dirty="0" smtClean="0">
                <a:solidFill>
                  <a:srgbClr val="B10303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ресурсы</a:t>
            </a:r>
            <a:endParaRPr lang="en-US" altLang="zh-CN" sz="3000" b="1" dirty="0">
              <a:solidFill>
                <a:srgbClr val="B10303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l" eaLnBrk="0" hangingPunct="0">
              <a:lnSpc>
                <a:spcPct val="110000"/>
              </a:lnSpc>
            </a:pPr>
            <a:endParaRPr lang="en-US" altLang="zh-CN" sz="1000" b="1" dirty="0">
              <a:solidFill>
                <a:srgbClr val="B10303"/>
              </a:solidFill>
              <a:ea typeface="宋体" charset="-122"/>
            </a:endParaRPr>
          </a:p>
          <a:p>
            <a:pPr marL="355600" indent="-35560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официальный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техникума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личный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студента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55600" indent="-35560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личный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преподавателя.</a:t>
            </a:r>
            <a:endParaRPr lang="en-US" altLang="zh-CN" sz="3200" dirty="0">
              <a:solidFill>
                <a:srgbClr val="1C1C1C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4753547" y="1541546"/>
            <a:ext cx="11404" cy="476777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rot="16200000" flipH="1">
            <a:off x="6534447" y="718337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313876"/>
            <a:ext cx="1584176" cy="688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ЭОИС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6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Rectangle 2"/>
          <p:cNvSpPr>
            <a:spLocks noChangeArrowheads="1"/>
          </p:cNvSpPr>
          <p:nvPr/>
        </p:nvSpPr>
        <p:spPr bwMode="auto">
          <a:xfrm>
            <a:off x="142875" y="152400"/>
            <a:ext cx="669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Составные элементы ЭОИС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1541546"/>
            <a:ext cx="4234854" cy="4911790"/>
            <a:chOff x="193130" y="1336675"/>
            <a:chExt cx="4979987" cy="5802313"/>
          </a:xfrm>
        </p:grpSpPr>
        <p:sp>
          <p:nvSpPr>
            <p:cNvPr id="10244" name="Oval 37"/>
            <p:cNvSpPr>
              <a:spLocks noChangeArrowheads="1"/>
            </p:cNvSpPr>
            <p:nvPr/>
          </p:nvSpPr>
          <p:spPr bwMode="auto">
            <a:xfrm>
              <a:off x="193130" y="1336675"/>
              <a:ext cx="4979987" cy="498157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2675980" y="1420813"/>
              <a:ext cx="2438400" cy="3632200"/>
              <a:chOff x="0" y="0"/>
              <a:chExt cx="1536" cy="2288"/>
            </a:xfrm>
          </p:grpSpPr>
          <p:pic>
            <p:nvPicPr>
              <p:cNvPr id="10246" name="Block Arc 2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36" cy="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7" name="Text Box 7"/>
              <p:cNvSpPr txBox="1">
                <a:spLocks noChangeArrowheads="1"/>
              </p:cNvSpPr>
              <p:nvPr/>
            </p:nvSpPr>
            <p:spPr bwMode="auto">
              <a:xfrm>
                <a:off x="9" y="10"/>
                <a:ext cx="1516" cy="2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267742" y="1420813"/>
              <a:ext cx="2438400" cy="3632200"/>
              <a:chOff x="0" y="0"/>
              <a:chExt cx="1536" cy="2288"/>
            </a:xfrm>
          </p:grpSpPr>
          <p:pic>
            <p:nvPicPr>
              <p:cNvPr id="10249" name="Block Arc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36" cy="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Text Box 10"/>
              <p:cNvSpPr txBox="1">
                <a:spLocks noChangeArrowheads="1"/>
              </p:cNvSpPr>
              <p:nvPr/>
            </p:nvSpPr>
            <p:spPr bwMode="auto">
              <a:xfrm>
                <a:off x="11" y="9"/>
                <a:ext cx="1517" cy="2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251" name="Group 11"/>
            <p:cNvGrpSpPr>
              <a:grpSpLocks/>
            </p:cNvGrpSpPr>
            <p:nvPr/>
          </p:nvGrpSpPr>
          <p:grpSpPr bwMode="auto">
            <a:xfrm>
              <a:off x="432842" y="3219450"/>
              <a:ext cx="4364038" cy="3919538"/>
              <a:chOff x="0" y="0"/>
              <a:chExt cx="2749" cy="2469"/>
            </a:xfrm>
          </p:grpSpPr>
          <p:pic>
            <p:nvPicPr>
              <p:cNvPr id="10252" name="Block Arc 3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49" cy="2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Text Box 13"/>
              <p:cNvSpPr txBox="1">
                <a:spLocks noChangeArrowheads="1"/>
              </p:cNvSpPr>
              <p:nvPr/>
            </p:nvSpPr>
            <p:spPr bwMode="auto">
              <a:xfrm rot="7195273">
                <a:off x="609" y="88"/>
                <a:ext cx="1516" cy="2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254" name="Group 14"/>
            <p:cNvGrpSpPr>
              <a:grpSpLocks/>
            </p:cNvGrpSpPr>
            <p:nvPr/>
          </p:nvGrpSpPr>
          <p:grpSpPr bwMode="auto">
            <a:xfrm>
              <a:off x="1120230" y="2273300"/>
              <a:ext cx="3133725" cy="3127375"/>
              <a:chOff x="0" y="0"/>
              <a:chExt cx="1974" cy="1970"/>
            </a:xfrm>
          </p:grpSpPr>
          <p:pic>
            <p:nvPicPr>
              <p:cNvPr id="10255" name="Oval 3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74" cy="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6" name="Text Box 16"/>
              <p:cNvSpPr txBox="1">
                <a:spLocks noChangeArrowheads="1"/>
              </p:cNvSpPr>
              <p:nvPr/>
            </p:nvSpPr>
            <p:spPr bwMode="auto">
              <a:xfrm>
                <a:off x="290" y="288"/>
                <a:ext cx="1394" cy="1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8" name="WordArt 12"/>
            <p:cNvSpPr>
              <a:spLocks noChangeArrowheads="1" noChangeShapeType="1" noTextEdit="1"/>
            </p:cNvSpPr>
            <p:nvPr/>
          </p:nvSpPr>
          <p:spPr bwMode="gray">
            <a:xfrm>
              <a:off x="1120230" y="3789040"/>
              <a:ext cx="3133725" cy="208823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09972"/>
                </a:avLst>
              </a:prstTxWarp>
            </a:bodyPr>
            <a:lstStyle/>
            <a:p>
              <a:r>
                <a:rPr lang="ru-RU" altLang="zh-CN" sz="32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Электронно-информационные ресурсы</a:t>
              </a:r>
              <a:endParaRPr lang="zh-CN" altLang="en-US" sz="32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3" name="WordArt 9"/>
            <p:cNvSpPr>
              <a:spLocks noChangeArrowheads="1" noChangeShapeType="1" noTextEdit="1"/>
            </p:cNvSpPr>
            <p:nvPr/>
          </p:nvSpPr>
          <p:spPr bwMode="gray">
            <a:xfrm rot="18182564">
              <a:off x="493432" y="2080376"/>
              <a:ext cx="3288381" cy="287643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12273"/>
                </a:avLst>
              </a:prstTxWarp>
            </a:bodyPr>
            <a:lstStyle/>
            <a:p>
              <a:r>
                <a:rPr lang="ru-RU" altLang="zh-CN" sz="32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Электронные образовательные ресурсы  </a:t>
              </a:r>
              <a:endParaRPr lang="zh-CN" altLang="en-US" sz="32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4" name="WordArt 10"/>
            <p:cNvSpPr>
              <a:spLocks noChangeArrowheads="1" noChangeShapeType="1" noTextEdit="1"/>
            </p:cNvSpPr>
            <p:nvPr/>
          </p:nvSpPr>
          <p:spPr bwMode="white">
            <a:xfrm rot="3434698">
              <a:off x="1086773" y="2027878"/>
              <a:ext cx="3826257" cy="338946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40623"/>
                </a:avLst>
              </a:prstTxWarp>
            </a:bodyPr>
            <a:lstStyle/>
            <a:p>
              <a:r>
                <a:rPr lang="ru-RU" altLang="zh-CN" sz="36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   </a:t>
              </a:r>
              <a:r>
                <a:rPr lang="ru-RU" altLang="zh-CN" sz="36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Информационные и телекоммуникационные технологии   </a:t>
              </a:r>
              <a:endParaRPr lang="zh-CN" altLang="en-US" sz="36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sp>
        <p:nvSpPr>
          <p:cNvPr id="26" name="Rectangle 3"/>
          <p:cNvSpPr>
            <a:spLocks noChangeArrowheads="1"/>
          </p:cNvSpPr>
          <p:nvPr/>
        </p:nvSpPr>
        <p:spPr bwMode="black">
          <a:xfrm>
            <a:off x="4462908" y="1114766"/>
            <a:ext cx="4789612" cy="5432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altLang="zh-CN" sz="3000" b="1" dirty="0" smtClean="0">
                <a:solidFill>
                  <a:srgbClr val="B10303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Электронные </a:t>
            </a:r>
            <a:r>
              <a:rPr lang="ru-RU" altLang="zh-CN" sz="3000" b="1" dirty="0" err="1" smtClean="0">
                <a:solidFill>
                  <a:srgbClr val="B10303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образова</a:t>
            </a:r>
            <a:r>
              <a:rPr lang="ru-RU" altLang="zh-CN" sz="3000" b="1" dirty="0" smtClean="0">
                <a:solidFill>
                  <a:srgbClr val="B10303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-</a:t>
            </a:r>
            <a:br>
              <a:rPr lang="ru-RU" altLang="zh-CN" sz="3000" b="1" dirty="0" smtClean="0">
                <a:solidFill>
                  <a:srgbClr val="B10303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r>
              <a:rPr lang="ru-RU" altLang="zh-CN" sz="3000" b="1" dirty="0" smtClean="0">
                <a:solidFill>
                  <a:srgbClr val="B10303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тельные ресурсы</a:t>
            </a:r>
            <a:endParaRPr lang="en-US" altLang="zh-CN" sz="3000" b="1" dirty="0">
              <a:solidFill>
                <a:srgbClr val="B10303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l" eaLnBrk="0" hangingPunct="0">
              <a:lnSpc>
                <a:spcPct val="110000"/>
              </a:lnSpc>
            </a:pPr>
            <a:endParaRPr lang="en-US" altLang="zh-CN" sz="1000" b="1" dirty="0">
              <a:solidFill>
                <a:srgbClr val="B10303"/>
              </a:solidFill>
              <a:ea typeface="宋体" charset="-122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база электронных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УМК;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записей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база учебных материалов;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электронный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библиотечный каталог;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классифицированные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медиатеки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техникума.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4427984" y="1541546"/>
            <a:ext cx="11404" cy="476777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rot="16200000" flipH="1">
            <a:off x="6203603" y="429245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1403648" y="3313876"/>
            <a:ext cx="1584176" cy="688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ЭОИС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4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Rectangle 2"/>
          <p:cNvSpPr>
            <a:spLocks noChangeArrowheads="1"/>
          </p:cNvSpPr>
          <p:nvPr/>
        </p:nvSpPr>
        <p:spPr bwMode="auto">
          <a:xfrm>
            <a:off x="142875" y="152400"/>
            <a:ext cx="669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Составные элементы ЭОИС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1757570"/>
            <a:ext cx="3586782" cy="4335726"/>
            <a:chOff x="193130" y="1336675"/>
            <a:chExt cx="4979987" cy="5802313"/>
          </a:xfrm>
        </p:grpSpPr>
        <p:sp>
          <p:nvSpPr>
            <p:cNvPr id="10244" name="Oval 37"/>
            <p:cNvSpPr>
              <a:spLocks noChangeArrowheads="1"/>
            </p:cNvSpPr>
            <p:nvPr/>
          </p:nvSpPr>
          <p:spPr bwMode="auto">
            <a:xfrm>
              <a:off x="193130" y="1336675"/>
              <a:ext cx="4979987" cy="4981575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2675980" y="1420813"/>
              <a:ext cx="2438400" cy="3632200"/>
              <a:chOff x="0" y="0"/>
              <a:chExt cx="1536" cy="2288"/>
            </a:xfrm>
          </p:grpSpPr>
          <p:pic>
            <p:nvPicPr>
              <p:cNvPr id="10246" name="Block Arc 2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36" cy="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7" name="Text Box 7"/>
              <p:cNvSpPr txBox="1">
                <a:spLocks noChangeArrowheads="1"/>
              </p:cNvSpPr>
              <p:nvPr/>
            </p:nvSpPr>
            <p:spPr bwMode="auto">
              <a:xfrm>
                <a:off x="9" y="10"/>
                <a:ext cx="1516" cy="2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267742" y="1420813"/>
              <a:ext cx="2438400" cy="3632200"/>
              <a:chOff x="0" y="0"/>
              <a:chExt cx="1536" cy="2288"/>
            </a:xfrm>
          </p:grpSpPr>
          <p:pic>
            <p:nvPicPr>
              <p:cNvPr id="10249" name="Block Arc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36" cy="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Text Box 10"/>
              <p:cNvSpPr txBox="1">
                <a:spLocks noChangeArrowheads="1"/>
              </p:cNvSpPr>
              <p:nvPr/>
            </p:nvSpPr>
            <p:spPr bwMode="auto">
              <a:xfrm>
                <a:off x="11" y="9"/>
                <a:ext cx="1517" cy="2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251" name="Group 11"/>
            <p:cNvGrpSpPr>
              <a:grpSpLocks/>
            </p:cNvGrpSpPr>
            <p:nvPr/>
          </p:nvGrpSpPr>
          <p:grpSpPr bwMode="auto">
            <a:xfrm>
              <a:off x="432842" y="3219450"/>
              <a:ext cx="4364038" cy="3919538"/>
              <a:chOff x="0" y="0"/>
              <a:chExt cx="2749" cy="2469"/>
            </a:xfrm>
          </p:grpSpPr>
          <p:pic>
            <p:nvPicPr>
              <p:cNvPr id="10252" name="Block Arc 3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49" cy="2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Text Box 13"/>
              <p:cNvSpPr txBox="1">
                <a:spLocks noChangeArrowheads="1"/>
              </p:cNvSpPr>
              <p:nvPr/>
            </p:nvSpPr>
            <p:spPr bwMode="auto">
              <a:xfrm rot="7195273">
                <a:off x="609" y="88"/>
                <a:ext cx="1516" cy="2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10254" name="Group 14"/>
            <p:cNvGrpSpPr>
              <a:grpSpLocks/>
            </p:cNvGrpSpPr>
            <p:nvPr/>
          </p:nvGrpSpPr>
          <p:grpSpPr bwMode="auto">
            <a:xfrm>
              <a:off x="1120230" y="2273300"/>
              <a:ext cx="3133725" cy="3127375"/>
              <a:chOff x="0" y="0"/>
              <a:chExt cx="1974" cy="1970"/>
            </a:xfrm>
          </p:grpSpPr>
          <p:pic>
            <p:nvPicPr>
              <p:cNvPr id="10255" name="Oval 3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74" cy="1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6" name="Text Box 16"/>
              <p:cNvSpPr txBox="1">
                <a:spLocks noChangeArrowheads="1"/>
              </p:cNvSpPr>
              <p:nvPr/>
            </p:nvSpPr>
            <p:spPr bwMode="auto">
              <a:xfrm>
                <a:off x="290" y="288"/>
                <a:ext cx="1394" cy="1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Arial" pitchFamily="34" charset="0"/>
                    <a:ea typeface="HY중고딕" pitchFamily="2" charset="-127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8" name="WordArt 12"/>
            <p:cNvSpPr>
              <a:spLocks noChangeArrowheads="1" noChangeShapeType="1" noTextEdit="1"/>
            </p:cNvSpPr>
            <p:nvPr/>
          </p:nvSpPr>
          <p:spPr bwMode="gray">
            <a:xfrm>
              <a:off x="1120230" y="3789040"/>
              <a:ext cx="3133725" cy="208823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09972"/>
                </a:avLst>
              </a:prstTxWarp>
            </a:bodyPr>
            <a:lstStyle/>
            <a:p>
              <a:r>
                <a:rPr lang="ru-RU" altLang="zh-CN" sz="32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Электронно-информационные ресурсы</a:t>
              </a:r>
              <a:endParaRPr lang="zh-CN" altLang="en-US" sz="32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3" name="WordArt 9"/>
            <p:cNvSpPr>
              <a:spLocks noChangeArrowheads="1" noChangeShapeType="1" noTextEdit="1"/>
            </p:cNvSpPr>
            <p:nvPr/>
          </p:nvSpPr>
          <p:spPr bwMode="gray">
            <a:xfrm rot="18182564">
              <a:off x="493432" y="2080376"/>
              <a:ext cx="3288381" cy="287643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12273"/>
                </a:avLst>
              </a:prstTxWarp>
            </a:bodyPr>
            <a:lstStyle/>
            <a:p>
              <a:r>
                <a:rPr lang="ru-RU" altLang="zh-CN" sz="32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Электронные образовательные ресурсы  </a:t>
              </a:r>
              <a:endParaRPr lang="zh-CN" altLang="en-US" sz="32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4" name="WordArt 10"/>
            <p:cNvSpPr>
              <a:spLocks noChangeArrowheads="1" noChangeShapeType="1" noTextEdit="1"/>
            </p:cNvSpPr>
            <p:nvPr/>
          </p:nvSpPr>
          <p:spPr bwMode="white">
            <a:xfrm rot="3434698">
              <a:off x="1086773" y="2027878"/>
              <a:ext cx="3826257" cy="338946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40623"/>
                </a:avLst>
              </a:prstTxWarp>
            </a:bodyPr>
            <a:lstStyle/>
            <a:p>
              <a:r>
                <a:rPr lang="ru-RU" altLang="zh-CN" sz="36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   </a:t>
              </a:r>
              <a:r>
                <a:rPr lang="ru-RU" altLang="zh-CN" sz="3600" b="1" kern="10" dirty="0" smtClean="0">
                  <a:ln w="9525">
                    <a:noFill/>
                    <a:round/>
                    <a:headEnd/>
                    <a:tailEnd/>
                  </a:ln>
                  <a:latin typeface="Arial"/>
                  <a:cs typeface="Arial"/>
                </a:rPr>
                <a:t>Информационные и телекоммуникационные технологии   </a:t>
              </a:r>
              <a:endParaRPr lang="zh-CN" altLang="en-US" sz="3600" b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sp>
        <p:nvSpPr>
          <p:cNvPr id="26" name="Rectangle 3"/>
          <p:cNvSpPr>
            <a:spLocks noChangeArrowheads="1"/>
          </p:cNvSpPr>
          <p:nvPr/>
        </p:nvSpPr>
        <p:spPr bwMode="black">
          <a:xfrm>
            <a:off x="3923928" y="1180654"/>
            <a:ext cx="5317188" cy="54630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altLang="zh-CN" sz="3000" b="1" dirty="0" smtClean="0">
                <a:solidFill>
                  <a:srgbClr val="B10303"/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Информационные и телекоммуникационные технологии</a:t>
            </a:r>
            <a:endParaRPr lang="en-US" altLang="zh-CN" sz="3000" b="1" dirty="0">
              <a:solidFill>
                <a:srgbClr val="B10303"/>
              </a:solidFill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l" eaLnBrk="0" hangingPunct="0">
              <a:lnSpc>
                <a:spcPct val="110000"/>
              </a:lnSpc>
            </a:pPr>
            <a:endParaRPr lang="en-US" altLang="zh-CN" sz="1000" b="1" dirty="0">
              <a:solidFill>
                <a:srgbClr val="B10303"/>
              </a:solidFill>
              <a:ea typeface="宋体" charset="-122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ru-RU" sz="3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электронная библиотека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30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страницы преподавателей, </a:t>
            </a:r>
            <a:b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режим </a:t>
            </a:r>
            <a:r>
              <a:rPr lang="ru-RU" sz="3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доступа: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000" u="sng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</a:t>
            </a:r>
            <a:r>
              <a:rPr lang="ru-RU" sz="3000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://</a:t>
            </a:r>
            <a:r>
              <a:rPr lang="en-US" sz="3000" u="sng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rpt</a:t>
            </a:r>
            <a:r>
              <a:rPr lang="ru-RU" sz="3000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.</a:t>
            </a:r>
            <a:r>
              <a:rPr lang="en-US" sz="3000" u="sng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edu</a:t>
            </a:r>
            <a:r>
              <a:rPr lang="ru-RU" sz="3000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.</a:t>
            </a:r>
            <a:r>
              <a:rPr lang="en-US" sz="3000" u="sng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yar</a:t>
            </a:r>
            <a:r>
              <a:rPr lang="ru-RU" sz="3000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.</a:t>
            </a:r>
            <a:r>
              <a:rPr lang="ru-RU" sz="3000" u="sng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ru</a:t>
            </a:r>
            <a:r>
              <a:rPr lang="ru-RU" sz="3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образовательная </a:t>
            </a:r>
            <a:r>
              <a:rPr lang="ru-RU" sz="3000" dirty="0">
                <a:latin typeface="Times New Roman" pitchFamily="18" charset="0"/>
                <a:ea typeface="Calibri"/>
                <a:cs typeface="Times New Roman" pitchFamily="18" charset="0"/>
              </a:rPr>
              <a:t>среда </a:t>
            </a:r>
            <a:r>
              <a:rPr lang="ru-RU" sz="3000" dirty="0" err="1">
                <a:latin typeface="Times New Roman" pitchFamily="18" charset="0"/>
                <a:ea typeface="Calibri"/>
                <a:cs typeface="Times New Roman" pitchFamily="18" charset="0"/>
              </a:rPr>
              <a:t>Adobe</a:t>
            </a:r>
            <a:r>
              <a:rPr lang="ru-RU" sz="3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ea typeface="Calibri"/>
                <a:cs typeface="Times New Roman" pitchFamily="18" charset="0"/>
              </a:rPr>
              <a:t>Connect</a:t>
            </a:r>
            <a:r>
              <a:rPr lang="ru-RU" sz="3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Pro</a:t>
            </a:r>
            <a:r>
              <a:rPr lang="ru-RU" sz="30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br>
              <a:rPr lang="ru-RU" sz="3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режим </a:t>
            </a:r>
            <a:r>
              <a:rPr lang="ru-RU" sz="3000" dirty="0">
                <a:latin typeface="Times New Roman" pitchFamily="18" charset="0"/>
                <a:ea typeface="Calibri"/>
                <a:cs typeface="Times New Roman" pitchFamily="18" charset="0"/>
              </a:rPr>
              <a:t>доступа: </a:t>
            </a:r>
            <a:r>
              <a:rPr lang="ru-RU" sz="3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http://</a:t>
            </a:r>
            <a:r>
              <a:rPr lang="en-US" sz="30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rostovpt</a:t>
            </a:r>
            <a:r>
              <a:rPr lang="ru-RU" sz="3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.</a:t>
            </a:r>
            <a:r>
              <a:rPr lang="en-US" sz="3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adobe</a:t>
            </a:r>
            <a:r>
              <a:rPr lang="ru-RU" sz="30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connect</a:t>
            </a:r>
            <a:r>
              <a:rPr lang="ru-RU" sz="3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.</a:t>
            </a:r>
            <a:r>
              <a:rPr lang="en-US" sz="30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com</a:t>
            </a:r>
            <a:r>
              <a:rPr lang="ru-RU" sz="3000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3000" dirty="0" smtClean="0">
                <a:latin typeface="Times New Roman" pitchFamily="18" charset="0"/>
                <a:ea typeface="Calibri"/>
                <a:cs typeface="Times New Roman" pitchFamily="18" charset="0"/>
              </a:rPr>
              <a:t>видео-телеконференции</a:t>
            </a:r>
            <a:r>
              <a:rPr lang="ru-RU" sz="3200" dirty="0" smtClean="0">
                <a:latin typeface="Times New Roman"/>
                <a:ea typeface="Calibri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>
            <a:off x="3923928" y="1541546"/>
            <a:ext cx="11404" cy="476777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rot="16200000" flipH="1">
            <a:off x="5771555" y="429245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3313876"/>
            <a:ext cx="1584176" cy="688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ЭОИС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69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395</Words>
  <Application>Microsoft Office PowerPoint</Application>
  <PresentationFormat>Экран (4:3)</PresentationFormat>
  <Paragraphs>106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Custom Design</vt:lpstr>
      <vt:lpstr>Тема Office</vt:lpstr>
      <vt:lpstr>Презентация PowerPoint</vt:lpstr>
      <vt:lpstr>Презентация PowerPoint</vt:lpstr>
      <vt:lpstr> Целевые группы краткосрочной подготовки</vt:lpstr>
      <vt:lpstr>Направления реализации  краткосрочных программ обучения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С.Н.Ухова</cp:lastModifiedBy>
  <cp:revision>65</cp:revision>
  <dcterms:created xsi:type="dcterms:W3CDTF">2014-04-01T16:35:38Z</dcterms:created>
  <dcterms:modified xsi:type="dcterms:W3CDTF">2015-12-02T22:05:07Z</dcterms:modified>
</cp:coreProperties>
</file>