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44"/>
  </p:notesMasterIdLst>
  <p:sldIdLst>
    <p:sldId id="256" r:id="rId2"/>
    <p:sldId id="268" r:id="rId3"/>
    <p:sldId id="269" r:id="rId4"/>
    <p:sldId id="270" r:id="rId5"/>
    <p:sldId id="271" r:id="rId6"/>
    <p:sldId id="281" r:id="rId7"/>
    <p:sldId id="272" r:id="rId8"/>
    <p:sldId id="273" r:id="rId9"/>
    <p:sldId id="280" r:id="rId10"/>
    <p:sldId id="275" r:id="rId11"/>
    <p:sldId id="276" r:id="rId12"/>
    <p:sldId id="277" r:id="rId13"/>
    <p:sldId id="278" r:id="rId14"/>
    <p:sldId id="279" r:id="rId15"/>
    <p:sldId id="282" r:id="rId16"/>
    <p:sldId id="283" r:id="rId17"/>
    <p:sldId id="285" r:id="rId18"/>
    <p:sldId id="284" r:id="rId19"/>
    <p:sldId id="258" r:id="rId20"/>
    <p:sldId id="262" r:id="rId21"/>
    <p:sldId id="259" r:id="rId22"/>
    <p:sldId id="263" r:id="rId23"/>
    <p:sldId id="264" r:id="rId24"/>
    <p:sldId id="265" r:id="rId25"/>
    <p:sldId id="266" r:id="rId26"/>
    <p:sldId id="286" r:id="rId27"/>
    <p:sldId id="287" r:id="rId28"/>
    <p:sldId id="288" r:id="rId29"/>
    <p:sldId id="290" r:id="rId30"/>
    <p:sldId id="299" r:id="rId31"/>
    <p:sldId id="300" r:id="rId32"/>
    <p:sldId id="301" r:id="rId33"/>
    <p:sldId id="302" r:id="rId34"/>
    <p:sldId id="303" r:id="rId35"/>
    <p:sldId id="294" r:id="rId36"/>
    <p:sldId id="293" r:id="rId37"/>
    <p:sldId id="295" r:id="rId38"/>
    <p:sldId id="296" r:id="rId39"/>
    <p:sldId id="297" r:id="rId40"/>
    <p:sldId id="298" r:id="rId41"/>
    <p:sldId id="267" r:id="rId42"/>
    <p:sldId id="29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67D0A-1812-4E6E-9E7D-643DDA65B39E}" type="doc">
      <dgm:prSet loTypeId="urn:microsoft.com/office/officeart/2005/8/layout/matrix1" loCatId="matrix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E30F508-0BFC-47FB-BFAC-182D90E28391}">
      <dgm:prSet phldrT="[Текст]"/>
      <dgm:spPr/>
      <dgm:t>
        <a:bodyPr/>
        <a:lstStyle/>
        <a:p>
          <a:r>
            <a:rPr lang="ru-RU" b="1" dirty="0" smtClean="0"/>
            <a:t>ООП ООО</a:t>
          </a:r>
          <a:endParaRPr lang="ru-RU" b="1" dirty="0"/>
        </a:p>
      </dgm:t>
    </dgm:pt>
    <dgm:pt modelId="{6353F166-452F-44F2-831C-E4789B28103D}" type="parTrans" cxnId="{B1A48896-68B1-411A-8CEB-78669FAE484A}">
      <dgm:prSet/>
      <dgm:spPr/>
      <dgm:t>
        <a:bodyPr/>
        <a:lstStyle/>
        <a:p>
          <a:endParaRPr lang="ru-RU"/>
        </a:p>
      </dgm:t>
    </dgm:pt>
    <dgm:pt modelId="{B385865B-C055-4A87-8739-83721D408506}" type="sibTrans" cxnId="{B1A48896-68B1-411A-8CEB-78669FAE484A}">
      <dgm:prSet/>
      <dgm:spPr/>
      <dgm:t>
        <a:bodyPr/>
        <a:lstStyle/>
        <a:p>
          <a:endParaRPr lang="ru-RU"/>
        </a:p>
      </dgm:t>
    </dgm:pt>
    <dgm:pt modelId="{8EE9F664-728F-416F-8569-5088EE7033F6}">
      <dgm:prSet phldrT="[Текст]"/>
      <dgm:spPr/>
      <dgm:t>
        <a:bodyPr/>
        <a:lstStyle/>
        <a:p>
          <a:r>
            <a:rPr lang="ru-RU" dirty="0" smtClean="0"/>
            <a:t>Программа</a:t>
          </a:r>
        </a:p>
        <a:p>
          <a:r>
            <a:rPr lang="ru-RU" dirty="0" smtClean="0"/>
            <a:t> </a:t>
          </a:r>
          <a:r>
            <a:rPr lang="ru-RU" b="1" i="1" dirty="0" smtClean="0"/>
            <a:t>«Формирования УУД»</a:t>
          </a:r>
          <a:endParaRPr lang="ru-RU" b="1" i="1" dirty="0"/>
        </a:p>
      </dgm:t>
    </dgm:pt>
    <dgm:pt modelId="{3B30555F-2479-4428-AD7C-93EC3A05F359}" type="parTrans" cxnId="{C11144F5-798F-4E59-9F09-E9EA4291C054}">
      <dgm:prSet/>
      <dgm:spPr/>
      <dgm:t>
        <a:bodyPr/>
        <a:lstStyle/>
        <a:p>
          <a:endParaRPr lang="ru-RU"/>
        </a:p>
      </dgm:t>
    </dgm:pt>
    <dgm:pt modelId="{6F3D4FE4-ABD5-4A69-B052-8B0E41157DD2}" type="sibTrans" cxnId="{C11144F5-798F-4E59-9F09-E9EA4291C054}">
      <dgm:prSet/>
      <dgm:spPr/>
      <dgm:t>
        <a:bodyPr/>
        <a:lstStyle/>
        <a:p>
          <a:endParaRPr lang="ru-RU"/>
        </a:p>
      </dgm:t>
    </dgm:pt>
    <dgm:pt modelId="{00672A9B-31AB-402B-B2D5-CE9C4CA3D704}">
      <dgm:prSet phldrT="[Текст]"/>
      <dgm:spPr/>
      <dgm:t>
        <a:bodyPr/>
        <a:lstStyle/>
        <a:p>
          <a:r>
            <a:rPr lang="ru-RU" dirty="0" smtClean="0"/>
            <a:t>Программа </a:t>
          </a:r>
        </a:p>
        <a:p>
          <a:r>
            <a:rPr lang="ru-RU" b="1" i="1" dirty="0" smtClean="0"/>
            <a:t>«Основы учебно-исследовательской и проектной деятельности обучающихся»</a:t>
          </a:r>
          <a:endParaRPr lang="ru-RU" b="1" i="1" dirty="0"/>
        </a:p>
      </dgm:t>
    </dgm:pt>
    <dgm:pt modelId="{855E51D4-C0D0-4226-8396-DA1DF08BC470}" type="parTrans" cxnId="{B8429990-280E-4B85-B76A-FA4B3F7301E6}">
      <dgm:prSet/>
      <dgm:spPr/>
      <dgm:t>
        <a:bodyPr/>
        <a:lstStyle/>
        <a:p>
          <a:endParaRPr lang="ru-RU"/>
        </a:p>
      </dgm:t>
    </dgm:pt>
    <dgm:pt modelId="{1689B9DF-6146-4DD0-A8EA-3E86C790AE2E}" type="sibTrans" cxnId="{B8429990-280E-4B85-B76A-FA4B3F7301E6}">
      <dgm:prSet/>
      <dgm:spPr/>
      <dgm:t>
        <a:bodyPr/>
        <a:lstStyle/>
        <a:p>
          <a:endParaRPr lang="ru-RU"/>
        </a:p>
      </dgm:t>
    </dgm:pt>
    <dgm:pt modelId="{06C156C8-F9C4-4A89-BC76-030629630587}">
      <dgm:prSet phldrT="[Текст]"/>
      <dgm:spPr/>
      <dgm:t>
        <a:bodyPr/>
        <a:lstStyle/>
        <a:p>
          <a:r>
            <a:rPr lang="ru-RU" dirty="0" smtClean="0"/>
            <a:t>Программа</a:t>
          </a:r>
        </a:p>
        <a:p>
          <a:r>
            <a:rPr lang="ru-RU" dirty="0" smtClean="0"/>
            <a:t> </a:t>
          </a:r>
          <a:r>
            <a:rPr lang="ru-RU" b="1" i="1" dirty="0" smtClean="0"/>
            <a:t>«Стратегии смыслового чтения и работы с текстом»</a:t>
          </a:r>
          <a:endParaRPr lang="ru-RU" b="1" i="1" dirty="0"/>
        </a:p>
      </dgm:t>
    </dgm:pt>
    <dgm:pt modelId="{72AEB78A-C205-4604-B41B-8F3506A6A8B1}" type="parTrans" cxnId="{60D74EC4-8F6A-4209-82A8-5CDA1E0BA79A}">
      <dgm:prSet/>
      <dgm:spPr/>
      <dgm:t>
        <a:bodyPr/>
        <a:lstStyle/>
        <a:p>
          <a:endParaRPr lang="ru-RU"/>
        </a:p>
      </dgm:t>
    </dgm:pt>
    <dgm:pt modelId="{66D1C95D-6CCA-4DC3-8346-EEB2CD888D51}" type="sibTrans" cxnId="{60D74EC4-8F6A-4209-82A8-5CDA1E0BA79A}">
      <dgm:prSet/>
      <dgm:spPr/>
      <dgm:t>
        <a:bodyPr/>
        <a:lstStyle/>
        <a:p>
          <a:endParaRPr lang="ru-RU"/>
        </a:p>
      </dgm:t>
    </dgm:pt>
    <dgm:pt modelId="{FFE47222-6047-401F-8149-789B8EB95619}">
      <dgm:prSet phldrT="[Текст]"/>
      <dgm:spPr/>
      <dgm:t>
        <a:bodyPr/>
        <a:lstStyle/>
        <a:p>
          <a:r>
            <a:rPr lang="ru-RU" dirty="0" smtClean="0"/>
            <a:t>Программа</a:t>
          </a:r>
        </a:p>
        <a:p>
          <a:r>
            <a:rPr lang="ru-RU" dirty="0" smtClean="0"/>
            <a:t> </a:t>
          </a:r>
          <a:r>
            <a:rPr lang="ru-RU" b="1" i="1" dirty="0" smtClean="0"/>
            <a:t>«Формирование ИКТ-компетентности обучающихся»</a:t>
          </a:r>
          <a:endParaRPr lang="ru-RU" b="1" i="1" dirty="0"/>
        </a:p>
      </dgm:t>
    </dgm:pt>
    <dgm:pt modelId="{D9A0DD06-036E-46DB-80A4-D0771E928F4C}" type="parTrans" cxnId="{E6FDD9CA-3F1A-4A39-877E-BDC4ECEE9992}">
      <dgm:prSet/>
      <dgm:spPr/>
      <dgm:t>
        <a:bodyPr/>
        <a:lstStyle/>
        <a:p>
          <a:endParaRPr lang="ru-RU"/>
        </a:p>
      </dgm:t>
    </dgm:pt>
    <dgm:pt modelId="{6FB470C1-BFA0-4B27-B7E4-EC0697136222}" type="sibTrans" cxnId="{E6FDD9CA-3F1A-4A39-877E-BDC4ECEE9992}">
      <dgm:prSet/>
      <dgm:spPr/>
      <dgm:t>
        <a:bodyPr/>
        <a:lstStyle/>
        <a:p>
          <a:endParaRPr lang="ru-RU"/>
        </a:p>
      </dgm:t>
    </dgm:pt>
    <dgm:pt modelId="{366E3F57-A7D0-43E0-8B64-1B066B103B64}" type="pres">
      <dgm:prSet presAssocID="{51767D0A-1812-4E6E-9E7D-643DDA65B39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30776-F322-4464-8ED1-F0281D4C43D8}" type="pres">
      <dgm:prSet presAssocID="{51767D0A-1812-4E6E-9E7D-643DDA65B39E}" presName="matrix" presStyleCnt="0"/>
      <dgm:spPr/>
      <dgm:t>
        <a:bodyPr/>
        <a:lstStyle/>
        <a:p>
          <a:endParaRPr lang="ru-RU"/>
        </a:p>
      </dgm:t>
    </dgm:pt>
    <dgm:pt modelId="{E1BE98D9-C886-4498-95BC-DBA94880189E}" type="pres">
      <dgm:prSet presAssocID="{51767D0A-1812-4E6E-9E7D-643DDA65B39E}" presName="tile1" presStyleLbl="node1" presStyleIdx="0" presStyleCnt="4"/>
      <dgm:spPr/>
      <dgm:t>
        <a:bodyPr/>
        <a:lstStyle/>
        <a:p>
          <a:endParaRPr lang="ru-RU"/>
        </a:p>
      </dgm:t>
    </dgm:pt>
    <dgm:pt modelId="{5CADC49A-37B1-4F55-B592-E83310E6F6E0}" type="pres">
      <dgm:prSet presAssocID="{51767D0A-1812-4E6E-9E7D-643DDA65B39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52E8A-117D-4D92-BC16-7E733EC32D7D}" type="pres">
      <dgm:prSet presAssocID="{51767D0A-1812-4E6E-9E7D-643DDA65B39E}" presName="tile2" presStyleLbl="node1" presStyleIdx="1" presStyleCnt="4"/>
      <dgm:spPr/>
      <dgm:t>
        <a:bodyPr/>
        <a:lstStyle/>
        <a:p>
          <a:endParaRPr lang="ru-RU"/>
        </a:p>
      </dgm:t>
    </dgm:pt>
    <dgm:pt modelId="{0861B9FA-9B7A-4427-8095-9D0212EA9050}" type="pres">
      <dgm:prSet presAssocID="{51767D0A-1812-4E6E-9E7D-643DDA65B39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A204A-00BF-4856-96B6-9EFA5560B055}" type="pres">
      <dgm:prSet presAssocID="{51767D0A-1812-4E6E-9E7D-643DDA65B39E}" presName="tile3" presStyleLbl="node1" presStyleIdx="2" presStyleCnt="4"/>
      <dgm:spPr/>
      <dgm:t>
        <a:bodyPr/>
        <a:lstStyle/>
        <a:p>
          <a:endParaRPr lang="ru-RU"/>
        </a:p>
      </dgm:t>
    </dgm:pt>
    <dgm:pt modelId="{DCDC8A7E-4DE6-41E0-A612-707697C2CB15}" type="pres">
      <dgm:prSet presAssocID="{51767D0A-1812-4E6E-9E7D-643DDA65B39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3FE5F-1A1F-4CB7-80C9-075E65FC7E48}" type="pres">
      <dgm:prSet presAssocID="{51767D0A-1812-4E6E-9E7D-643DDA65B39E}" presName="tile4" presStyleLbl="node1" presStyleIdx="3" presStyleCnt="4"/>
      <dgm:spPr/>
      <dgm:t>
        <a:bodyPr/>
        <a:lstStyle/>
        <a:p>
          <a:endParaRPr lang="ru-RU"/>
        </a:p>
      </dgm:t>
    </dgm:pt>
    <dgm:pt modelId="{51012DDE-28E9-422E-A7FB-14BC06C4390B}" type="pres">
      <dgm:prSet presAssocID="{51767D0A-1812-4E6E-9E7D-643DDA65B39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FD675-D0C6-4D8F-9FD7-3F29F167FE4B}" type="pres">
      <dgm:prSet presAssocID="{51767D0A-1812-4E6E-9E7D-643DDA65B39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AD701-1B71-4727-A410-92D61C9A9AA1}" type="presOf" srcId="{06C156C8-F9C4-4A89-BC76-030629630587}" destId="{81BA204A-00BF-4856-96B6-9EFA5560B055}" srcOrd="0" destOrd="0" presId="urn:microsoft.com/office/officeart/2005/8/layout/matrix1"/>
    <dgm:cxn modelId="{DE819E48-BD85-45E9-8D88-4ED8BB1D2CF4}" type="presOf" srcId="{6E30F508-0BFC-47FB-BFAC-182D90E28391}" destId="{C0DFD675-D0C6-4D8F-9FD7-3F29F167FE4B}" srcOrd="0" destOrd="0" presId="urn:microsoft.com/office/officeart/2005/8/layout/matrix1"/>
    <dgm:cxn modelId="{60D74EC4-8F6A-4209-82A8-5CDA1E0BA79A}" srcId="{6E30F508-0BFC-47FB-BFAC-182D90E28391}" destId="{06C156C8-F9C4-4A89-BC76-030629630587}" srcOrd="2" destOrd="0" parTransId="{72AEB78A-C205-4604-B41B-8F3506A6A8B1}" sibTransId="{66D1C95D-6CCA-4DC3-8346-EEB2CD888D51}"/>
    <dgm:cxn modelId="{B8429990-280E-4B85-B76A-FA4B3F7301E6}" srcId="{6E30F508-0BFC-47FB-BFAC-182D90E28391}" destId="{00672A9B-31AB-402B-B2D5-CE9C4CA3D704}" srcOrd="1" destOrd="0" parTransId="{855E51D4-C0D0-4226-8396-DA1DF08BC470}" sibTransId="{1689B9DF-6146-4DD0-A8EA-3E86C790AE2E}"/>
    <dgm:cxn modelId="{C11144F5-798F-4E59-9F09-E9EA4291C054}" srcId="{6E30F508-0BFC-47FB-BFAC-182D90E28391}" destId="{8EE9F664-728F-416F-8569-5088EE7033F6}" srcOrd="0" destOrd="0" parTransId="{3B30555F-2479-4428-AD7C-93EC3A05F359}" sibTransId="{6F3D4FE4-ABD5-4A69-B052-8B0E41157DD2}"/>
    <dgm:cxn modelId="{0FACD8DC-F02B-499B-BEA7-CF55C4B1C817}" type="presOf" srcId="{06C156C8-F9C4-4A89-BC76-030629630587}" destId="{DCDC8A7E-4DE6-41E0-A612-707697C2CB15}" srcOrd="1" destOrd="0" presId="urn:microsoft.com/office/officeart/2005/8/layout/matrix1"/>
    <dgm:cxn modelId="{5123975D-E8DD-4915-816C-EECAC16C3343}" type="presOf" srcId="{8EE9F664-728F-416F-8569-5088EE7033F6}" destId="{E1BE98D9-C886-4498-95BC-DBA94880189E}" srcOrd="0" destOrd="0" presId="urn:microsoft.com/office/officeart/2005/8/layout/matrix1"/>
    <dgm:cxn modelId="{E6FDD9CA-3F1A-4A39-877E-BDC4ECEE9992}" srcId="{6E30F508-0BFC-47FB-BFAC-182D90E28391}" destId="{FFE47222-6047-401F-8149-789B8EB95619}" srcOrd="3" destOrd="0" parTransId="{D9A0DD06-036E-46DB-80A4-D0771E928F4C}" sibTransId="{6FB470C1-BFA0-4B27-B7E4-EC0697136222}"/>
    <dgm:cxn modelId="{B1A48896-68B1-411A-8CEB-78669FAE484A}" srcId="{51767D0A-1812-4E6E-9E7D-643DDA65B39E}" destId="{6E30F508-0BFC-47FB-BFAC-182D90E28391}" srcOrd="0" destOrd="0" parTransId="{6353F166-452F-44F2-831C-E4789B28103D}" sibTransId="{B385865B-C055-4A87-8739-83721D408506}"/>
    <dgm:cxn modelId="{EA6397FC-C391-4153-803C-8075962BE211}" type="presOf" srcId="{FFE47222-6047-401F-8149-789B8EB95619}" destId="{51012DDE-28E9-422E-A7FB-14BC06C4390B}" srcOrd="1" destOrd="0" presId="urn:microsoft.com/office/officeart/2005/8/layout/matrix1"/>
    <dgm:cxn modelId="{732D6799-9C68-4D06-9EB8-CB1EF62A22F2}" type="presOf" srcId="{8EE9F664-728F-416F-8569-5088EE7033F6}" destId="{5CADC49A-37B1-4F55-B592-E83310E6F6E0}" srcOrd="1" destOrd="0" presId="urn:microsoft.com/office/officeart/2005/8/layout/matrix1"/>
    <dgm:cxn modelId="{F60CF6C9-E98B-49EA-A588-770D4FFBCC4A}" type="presOf" srcId="{FFE47222-6047-401F-8149-789B8EB95619}" destId="{1D73FE5F-1A1F-4CB7-80C9-075E65FC7E48}" srcOrd="0" destOrd="0" presId="urn:microsoft.com/office/officeart/2005/8/layout/matrix1"/>
    <dgm:cxn modelId="{F592F0FA-CCFE-4692-9858-4E6E26E4340C}" type="presOf" srcId="{51767D0A-1812-4E6E-9E7D-643DDA65B39E}" destId="{366E3F57-A7D0-43E0-8B64-1B066B103B64}" srcOrd="0" destOrd="0" presId="urn:microsoft.com/office/officeart/2005/8/layout/matrix1"/>
    <dgm:cxn modelId="{7A9CE64B-F7DE-4F48-A006-E99298944D7C}" type="presOf" srcId="{00672A9B-31AB-402B-B2D5-CE9C4CA3D704}" destId="{91352E8A-117D-4D92-BC16-7E733EC32D7D}" srcOrd="0" destOrd="0" presId="urn:microsoft.com/office/officeart/2005/8/layout/matrix1"/>
    <dgm:cxn modelId="{E46A23B1-4F66-4AB7-BB52-3A2C0A7C8101}" type="presOf" srcId="{00672A9B-31AB-402B-B2D5-CE9C4CA3D704}" destId="{0861B9FA-9B7A-4427-8095-9D0212EA9050}" srcOrd="1" destOrd="0" presId="urn:microsoft.com/office/officeart/2005/8/layout/matrix1"/>
    <dgm:cxn modelId="{9BFF36C9-4192-482C-B384-EF202306B809}" type="presParOf" srcId="{366E3F57-A7D0-43E0-8B64-1B066B103B64}" destId="{D0030776-F322-4464-8ED1-F0281D4C43D8}" srcOrd="0" destOrd="0" presId="urn:microsoft.com/office/officeart/2005/8/layout/matrix1"/>
    <dgm:cxn modelId="{99A47892-C9A3-4E56-A028-278B5345DFCC}" type="presParOf" srcId="{D0030776-F322-4464-8ED1-F0281D4C43D8}" destId="{E1BE98D9-C886-4498-95BC-DBA94880189E}" srcOrd="0" destOrd="0" presId="urn:microsoft.com/office/officeart/2005/8/layout/matrix1"/>
    <dgm:cxn modelId="{A071282B-BAB7-4D9E-B6BA-8311CB445F53}" type="presParOf" srcId="{D0030776-F322-4464-8ED1-F0281D4C43D8}" destId="{5CADC49A-37B1-4F55-B592-E83310E6F6E0}" srcOrd="1" destOrd="0" presId="urn:microsoft.com/office/officeart/2005/8/layout/matrix1"/>
    <dgm:cxn modelId="{278380CF-E7A3-4490-AA20-05162E5B1050}" type="presParOf" srcId="{D0030776-F322-4464-8ED1-F0281D4C43D8}" destId="{91352E8A-117D-4D92-BC16-7E733EC32D7D}" srcOrd="2" destOrd="0" presId="urn:microsoft.com/office/officeart/2005/8/layout/matrix1"/>
    <dgm:cxn modelId="{3343F778-F4F3-4AAC-804F-E7614CB1315C}" type="presParOf" srcId="{D0030776-F322-4464-8ED1-F0281D4C43D8}" destId="{0861B9FA-9B7A-4427-8095-9D0212EA9050}" srcOrd="3" destOrd="0" presId="urn:microsoft.com/office/officeart/2005/8/layout/matrix1"/>
    <dgm:cxn modelId="{F88CFCF3-7B0B-4094-97D0-14D4A0765665}" type="presParOf" srcId="{D0030776-F322-4464-8ED1-F0281D4C43D8}" destId="{81BA204A-00BF-4856-96B6-9EFA5560B055}" srcOrd="4" destOrd="0" presId="urn:microsoft.com/office/officeart/2005/8/layout/matrix1"/>
    <dgm:cxn modelId="{37920DB9-664F-4C4E-B79E-44FA1F6A0E7D}" type="presParOf" srcId="{D0030776-F322-4464-8ED1-F0281D4C43D8}" destId="{DCDC8A7E-4DE6-41E0-A612-707697C2CB15}" srcOrd="5" destOrd="0" presId="urn:microsoft.com/office/officeart/2005/8/layout/matrix1"/>
    <dgm:cxn modelId="{B3CB1AB7-EBC7-4AD0-AB91-A5409301E9F8}" type="presParOf" srcId="{D0030776-F322-4464-8ED1-F0281D4C43D8}" destId="{1D73FE5F-1A1F-4CB7-80C9-075E65FC7E48}" srcOrd="6" destOrd="0" presId="urn:microsoft.com/office/officeart/2005/8/layout/matrix1"/>
    <dgm:cxn modelId="{362094B8-2B5B-4D25-AFA4-E0069EAE98BD}" type="presParOf" srcId="{D0030776-F322-4464-8ED1-F0281D4C43D8}" destId="{51012DDE-28E9-422E-A7FB-14BC06C4390B}" srcOrd="7" destOrd="0" presId="urn:microsoft.com/office/officeart/2005/8/layout/matrix1"/>
    <dgm:cxn modelId="{572CA2E8-E47E-40F2-82EB-AF1189265578}" type="presParOf" srcId="{366E3F57-A7D0-43E0-8B64-1B066B103B64}" destId="{C0DFD675-D0C6-4D8F-9FD7-3F29F167FE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BEEB2-A3B4-479F-B8FE-3EB08312F11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A5476-874C-48D8-9983-CE18BBE29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4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http://dsmilograd.pav.obr55.ru/%D0%BD%D0%BE%D0%B2%D0%BE%D1%81%D1%82%D0%B8/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B201B-A170-4A84-93B0-755EB9FB9A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9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именно лаборатория? Что такое лаборатория?</a:t>
            </a:r>
          </a:p>
          <a:p>
            <a:r>
              <a:rPr lang="ru-RU" dirty="0" smtClean="0"/>
              <a:t>Мы</a:t>
            </a:r>
            <a:r>
              <a:rPr lang="ru-RU" baseline="0" dirty="0" smtClean="0"/>
              <a:t> с Вами знаем, что весь процесс обучения строится из теоретической и практической части. Теоретическая часть начитывается учителей, источником теоретической части может стать учебник, энциклопедия и т.п. За теоретической частью идет практическая работа в виде самостоятельных и лабораторных работ. Понятие «лабораторные работы» очень хорошо известен учителям биологии, химии, физики.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Заключаются лабораторные работы в том, чтобы отписать своими словами выводы в связи с проведением определенных экспериментов. Лабораторная работа по праву считается одной из самых важных составляющих всего учебного процесса, без которой обучение тому или иному предмету будет неполноценным и недостаточным. Поэтому, выполнение лабораторных работ - это неотъемлемая часть процесса получения любых научных знаний.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40A-A774-444C-BF86-2EBD8BD9FF3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8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Начать разговор о лабораториях я хотела бы со слов Альберта Эйнштейна. </a:t>
            </a:r>
          </a:p>
          <a:p>
            <a:r>
              <a:rPr lang="ru-RU" dirty="0" smtClean="0"/>
              <a:t>Проблема у нас одна – ФГОС. Мы попытались</a:t>
            </a:r>
            <a:r>
              <a:rPr lang="ru-RU" baseline="0" dirty="0" smtClean="0"/>
              <a:t> изменить наше мышление. Удается нам это сделать – попытаемся сегодня понять.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40A-A774-444C-BF86-2EBD8BD9FF3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1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Примерной основной образовательной программе указано, что «к принципам формирования УУД в основной школе можно отнести &lt;…&gt; отход от понимания урока как ключевой единицы образовательного процесса». В нашем понимании формой организации метапредметных недель станут лаборатории. Они организуются как для учителей, так и для учащихся.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86E7-53D6-4D98-BD05-FA7D16E44FC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4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именно лаборатория? Что такое лаборатория?</a:t>
            </a:r>
          </a:p>
          <a:p>
            <a:r>
              <a:rPr lang="ru-RU" dirty="0" smtClean="0"/>
              <a:t>Мы</a:t>
            </a:r>
            <a:r>
              <a:rPr lang="ru-RU" baseline="0" dirty="0" smtClean="0"/>
              <a:t> с Вами знаем, что весь процесс обучения строится из теоретической и практической части. Теоретическая часть начитывается учителей, источником теоретической части может стать учебник, энциклопедия и т.п. За теоретической частью идет практическая работа в виде самостоятельных и лабораторных работ. Понятие «лабораторные работы» очень хорошо известен учителям биологии, химии, физики.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Заключаются лабораторные работы в том, чтобы отписать своими словами выводы в связи с проведением определенных экспериментов. Лабораторная работа по праву считается одной из самых важных составляющих всего учебного процесса, без которой обучение тому или иному предмету будет неполноценным и недостаточным. Поэтому, выполнение лабораторных работ - это неотъемлемая часть процесса получения любых научных знаний.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40A-A774-444C-BF86-2EBD8BD9FF3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9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Наше понимание,</a:t>
            </a:r>
            <a:r>
              <a:rPr lang="ru-RU" baseline="0" dirty="0" smtClean="0"/>
              <a:t> что такое лаборатория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40A-A774-444C-BF86-2EBD8BD9FF3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9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Лаборатории для учащихся могут быть организованы в соответствии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метапредметными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планируемыми результатами: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коммуникативных универсальных учебных действий,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познавательных универсальных учебных действий,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регулятивных универсальных учебных действий,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личностных универсальных учебных действий,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смыслового чтения,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учебно-исследовательской и проектной деятельности,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ИКТ-компетенций.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Лаборатории могут носить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межпредметный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характер. Такие лаборатории создаются с учетом интересов учащихся.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текста (предметы гуманитарного цикла),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природы (биология, география, химия, искусство),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символа (искусство, математика, физика)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Лаборатория умных вещей (искусство, литература, предметы естественно-математического цикла)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40A-A774-444C-BF86-2EBD8BD9FF3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Подходов к формированию групп для лабораторий может быть несколько: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Лабораторию могут составлять учащиеся одного класса.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участников лаборатории может состоять из представителей разных классов одной параллели.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лабораторию могут входить представители разных параллелей (разновозрастные группы).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Сошлемся на Примерную основную образовательную программу: «Для успешной деятельности по развитию УУД можно проводить занятия в разнообразных формах: уроки одновозрастные и разновозрастные; занятия, тренинги, проекты, практики, конференции, выездные сессии (школы) и пр., с постепенным расширением возможностей обучающихся осуществлять выбор уровня и характера самостоятельной работы» (с. 205).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40A-A774-444C-BF86-2EBD8BD9FF3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1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740A-A774-444C-BF86-2EBD8BD9FF3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8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B201B-A170-4A84-93B0-755EB9FB9AE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8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2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6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6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3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5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1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yarkia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57;&#1093;&#1077;&#1084;&#1072;.doc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effectLst/>
              </a:rPr>
              <a:t>Модернизация образования: механизмы реализации междисциплинарных программ в рамках ФГОС ООО</a:t>
            </a:r>
            <a:endParaRPr lang="ru-RU" sz="4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Киселева Наталья Витальевна, </a:t>
            </a:r>
          </a:p>
          <a:p>
            <a:r>
              <a:rPr lang="ru-RU" dirty="0" smtClean="0"/>
              <a:t>доцент кафедры гуманитарных дисциплин </a:t>
            </a:r>
          </a:p>
          <a:p>
            <a:r>
              <a:rPr lang="ru-RU" dirty="0" smtClean="0"/>
              <a:t>ГАУ ДПО ЯО ИРО</a:t>
            </a:r>
            <a:endParaRPr lang="ru-RU" dirty="0"/>
          </a:p>
        </p:txBody>
      </p:sp>
      <p:pic>
        <p:nvPicPr>
          <p:cNvPr id="4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4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Метапредметные объединения учителей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Основные задачи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разработка метапредметных и междисциплинарных программ, учебных занятий, дидактического материала для педагогов образовательной организации;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планирование работы по формированию метапредметных результатов обучения;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разработка и/или экспертиза метапредметных и </a:t>
            </a:r>
            <a:r>
              <a:rPr lang="ru-RU" dirty="0" err="1">
                <a:solidFill>
                  <a:schemeClr val="tx1"/>
                </a:solidFill>
              </a:rPr>
              <a:t>межпредметных</a:t>
            </a:r>
            <a:r>
              <a:rPr lang="ru-RU" dirty="0">
                <a:solidFill>
                  <a:schemeClr val="tx1"/>
                </a:solidFill>
              </a:rPr>
              <a:t> диагностических работ;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обучение педагогического коллектива основным способам, приемам, методам обучения, позволяющим достичь </a:t>
            </a:r>
            <a:r>
              <a:rPr lang="ru-RU" dirty="0" err="1">
                <a:solidFill>
                  <a:schemeClr val="tx1"/>
                </a:solidFill>
              </a:rPr>
              <a:t>метапредметные</a:t>
            </a:r>
            <a:r>
              <a:rPr lang="ru-RU" dirty="0">
                <a:solidFill>
                  <a:schemeClr val="tx1"/>
                </a:solidFill>
              </a:rPr>
              <a:t> результаты.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подготовка школьных образовательных событий </a:t>
            </a:r>
            <a:endParaRPr lang="ru-RU" b="1" dirty="0">
              <a:solidFill>
                <a:schemeClr val="accent6"/>
              </a:solidFill>
            </a:endParaRPr>
          </a:p>
          <a:p>
            <a:pPr marL="45720" indent="0" algn="ctr">
              <a:buNone/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лицей № 86, День единого текста;</a:t>
            </a:r>
          </a:p>
          <a:p>
            <a:pPr marL="45720" indent="0" algn="ctr">
              <a:buNone/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 школа № 30, метапредметные декады</a:t>
            </a:r>
            <a:endParaRPr lang="ru-RU" b="1" dirty="0">
              <a:solidFill>
                <a:schemeClr val="accent6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7108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08" y="249237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775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Основные направления деятельности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dirty="0">
                <a:solidFill>
                  <a:schemeClr val="tx1"/>
                </a:solidFill>
              </a:rPr>
              <a:t>разработку планируемых образовательных метапредметных результатов как для всех обучающихся уровня, так и для групп с особыми образовательными потребностями с учетом сформированного учебного плана и используемых в образовательной организации образовательных технологий и методов обучения;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разработку основных подходов к обеспечению связи универсальных учебных действий с содержанием отдельных учебных предметов, внеурочной и внешкольной деятельностью, а также места отдельных компонентов универсальных учебных действий в структуре образовательного процесса;</a:t>
            </a:r>
          </a:p>
          <a:p>
            <a:r>
              <a:rPr lang="ru-RU" altLang="ru-RU" sz="2000" dirty="0">
                <a:solidFill>
                  <a:schemeClr val="tx1"/>
                </a:solidFill>
              </a:rPr>
              <a:t>разработку основных подходов к конструированию задач на применение универсальных учебных действий;</a:t>
            </a:r>
          </a:p>
        </p:txBody>
      </p:sp>
      <p:pic>
        <p:nvPicPr>
          <p:cNvPr id="48132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4" y="4000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Основные направления деятельности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1800" dirty="0">
                <a:solidFill>
                  <a:schemeClr val="tx1"/>
                </a:solidFill>
              </a:rPr>
              <a:t>разработку основных подходов к организации учебно-исследовательской и проектной деятельности в рамках урочной и внеурочной деятельности по таким направлениям, как: исследовательское, инженерное, прикладное, информационное, социальное, игровое, творческое направление проектов;</a:t>
            </a:r>
          </a:p>
          <a:p>
            <a:r>
              <a:rPr lang="ru-RU" altLang="ru-RU" sz="1800" dirty="0">
                <a:solidFill>
                  <a:schemeClr val="tx1"/>
                </a:solidFill>
              </a:rPr>
              <a:t>разработку основных подходов к организации учебной деятельности по формированию и развитию ИКТ-компетенций;</a:t>
            </a:r>
          </a:p>
          <a:p>
            <a:r>
              <a:rPr lang="ru-RU" altLang="ru-RU" sz="1800" dirty="0">
                <a:solidFill>
                  <a:schemeClr val="tx1"/>
                </a:solidFill>
              </a:rPr>
              <a:t>разработку системы мер по организации взаимодействия с учебными, научными и социальными организациями, формы привлечения консультантов, экспертов и научных руководителей;</a:t>
            </a:r>
          </a:p>
          <a:p>
            <a:r>
              <a:rPr lang="ru-RU" altLang="ru-RU" sz="1800" dirty="0">
                <a:solidFill>
                  <a:schemeClr val="tx1"/>
                </a:solidFill>
              </a:rPr>
              <a:t>разработку системы мер по обеспечению условий для развития универсальных учебных действий у обучающихся, в том числе информационно-методического обеспечения, подготовки кадров;</a:t>
            </a:r>
          </a:p>
          <a:p>
            <a:r>
              <a:rPr lang="ru-RU" altLang="ru-RU" sz="1800" dirty="0">
                <a:solidFill>
                  <a:schemeClr val="tx1"/>
                </a:solidFill>
              </a:rPr>
              <a:t>разработку комплекса мер по организации системы оценки деятельности образовательной организации по формированию и развитию универсальных учебных действий у обучающихся;</a:t>
            </a:r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pic>
        <p:nvPicPr>
          <p:cNvPr id="49156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4" y="4000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645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Основные направления деятельности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sz="1800" dirty="0">
                <a:solidFill>
                  <a:schemeClr val="tx1"/>
                </a:solidFill>
              </a:rPr>
              <a:t>разработку методики и инструментария мониторинга успешности освоения и применения обучающимися универсальных учебных действий;</a:t>
            </a:r>
          </a:p>
          <a:p>
            <a:r>
              <a:rPr lang="ru-RU" altLang="ru-RU" sz="1800" dirty="0">
                <a:solidFill>
                  <a:schemeClr val="tx1"/>
                </a:solidFill>
              </a:rPr>
              <a:t>разработку основных подходов к созданию рабочих программ по предметам с учетом требований развития и применения универсальных учебных действий;</a:t>
            </a:r>
          </a:p>
          <a:p>
            <a:r>
              <a:rPr lang="ru-RU" altLang="ru-RU" sz="1800" dirty="0">
                <a:solidFill>
                  <a:schemeClr val="tx1"/>
                </a:solidFill>
              </a:rPr>
              <a:t>разработку рекомендаций педагогам по конструированию уроков и иных учебных занятий с учетом требований развития и применения УУД</a:t>
            </a:r>
            <a:r>
              <a:rPr lang="ru-RU" altLang="ru-RU" sz="1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altLang="ru-RU" sz="1800" dirty="0">
                <a:solidFill>
                  <a:schemeClr val="tx1"/>
                </a:solidFill>
              </a:rPr>
              <a:t>организацию и проведение методических семинаров с педагогами-предметниками и школьными психологами (возможно привлечение заинтересованных представителей органа государственного общественного участия) по анализу и способам минимизации рисков развития УУД у учащихся уровня;</a:t>
            </a:r>
          </a:p>
          <a:p>
            <a:r>
              <a:rPr lang="ru-RU" altLang="ru-RU" sz="1800" dirty="0">
                <a:solidFill>
                  <a:schemeClr val="tx1"/>
                </a:solidFill>
              </a:rPr>
              <a:t>организацию разъяснительной/просветительской работы с родителями по проблемам развития УУД у учащихся уровня;</a:t>
            </a:r>
          </a:p>
          <a:p>
            <a:r>
              <a:rPr lang="ru-RU" altLang="ru-RU" sz="1800" dirty="0">
                <a:solidFill>
                  <a:schemeClr val="tx1"/>
                </a:solidFill>
              </a:rPr>
              <a:t>организацию отражения результатов работы по формированию УУД учащихся на сайте образовательной организации.</a:t>
            </a:r>
          </a:p>
          <a:p>
            <a:endParaRPr lang="ru-RU" altLang="ru-RU" sz="1800" dirty="0">
              <a:solidFill>
                <a:schemeClr val="tx1"/>
              </a:solidFill>
            </a:endParaRPr>
          </a:p>
        </p:txBody>
      </p:sp>
      <p:pic>
        <p:nvPicPr>
          <p:cNvPr id="50180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78" y="295837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90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08" y="4000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29" y="860610"/>
            <a:ext cx="7506606" cy="53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1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4664" y="2205038"/>
            <a:ext cx="8923337" cy="1630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50" dirty="0">
                <a:solidFill>
                  <a:srgbClr val="002060"/>
                </a:solidFill>
              </a:rPr>
              <a:t/>
            </a:r>
            <a:br>
              <a:rPr lang="ru-RU" sz="4050" dirty="0">
                <a:solidFill>
                  <a:srgbClr val="002060"/>
                </a:solidFill>
              </a:rPr>
            </a:br>
            <a:r>
              <a:rPr lang="ru-RU" dirty="0">
                <a:effectLst/>
              </a:rPr>
              <a:t>Метапредметные недели</a:t>
            </a:r>
          </a:p>
        </p:txBody>
      </p:sp>
      <p:pic>
        <p:nvPicPr>
          <p:cNvPr id="53251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57" y="242982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1873998" y="2142191"/>
            <a:ext cx="880296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/>
              <a:t>Метапредметные недели </a:t>
            </a:r>
            <a:r>
              <a:rPr lang="ru-RU" altLang="ru-RU" dirty="0"/>
              <a:t>– особая организация образовательного процесса, направленная на создание условий для формирования метапредметных умений.</a:t>
            </a:r>
          </a:p>
        </p:txBody>
      </p:sp>
      <p:pic>
        <p:nvPicPr>
          <p:cNvPr id="54276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52" y="46705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50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77" y="2236376"/>
            <a:ext cx="4847941" cy="36359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Метапредметная</a:t>
            </a:r>
            <a:r>
              <a:rPr lang="ru-RU" dirty="0" smtClean="0"/>
              <a:t> декада «Время нашего взлёта», средняя школа № 30 г. Рыбинск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838" y="2236376"/>
            <a:ext cx="4852770" cy="3635956"/>
          </a:xfrm>
          <a:prstGeom prst="rect">
            <a:avLst/>
          </a:prstGeom>
        </p:spPr>
      </p:pic>
      <p:pic>
        <p:nvPicPr>
          <p:cNvPr id="6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62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5934" y="1378425"/>
            <a:ext cx="4977372" cy="373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096" y="318528"/>
            <a:ext cx="4226859" cy="317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955" y="318528"/>
            <a:ext cx="3901883" cy="292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140" y="3525654"/>
            <a:ext cx="4134971" cy="310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150" y="3488673"/>
            <a:ext cx="4206688" cy="315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958" y="2425939"/>
            <a:ext cx="3883956" cy="291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9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840" y="1488440"/>
            <a:ext cx="9872663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/>
              <a:t>Вы никогда не сумеете решить возникшую проблему, если сохраните то же мышление и тот же подход, который привел вас к этой проблеме. </a:t>
            </a:r>
          </a:p>
          <a:p>
            <a:pPr marL="45720" indent="0" algn="r">
              <a:buNone/>
            </a:pPr>
            <a:endParaRPr lang="ru-RU" sz="3200" dirty="0" smtClean="0"/>
          </a:p>
          <a:p>
            <a:pPr marL="45720" indent="0" algn="r">
              <a:buNone/>
            </a:pPr>
            <a:r>
              <a:rPr lang="ru-RU" sz="3200" dirty="0" smtClean="0"/>
              <a:t>(А. Эйнштейн)</a:t>
            </a:r>
            <a:endParaRPr lang="ru-RU" sz="3200" dirty="0"/>
          </a:p>
        </p:txBody>
      </p:sp>
      <p:pic>
        <p:nvPicPr>
          <p:cNvPr id="5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1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224" y="609600"/>
            <a:ext cx="9297296" cy="1356360"/>
          </a:xfrm>
        </p:spPr>
        <p:txBody>
          <a:bodyPr/>
          <a:lstStyle/>
          <a:p>
            <a:r>
              <a:rPr lang="ru-RU" b="1" dirty="0" smtClean="0"/>
              <a:t>Актуальность </a:t>
            </a:r>
            <a:endParaRPr lang="ru-RU" b="1" dirty="0"/>
          </a:p>
        </p:txBody>
      </p:sp>
      <p:pic>
        <p:nvPicPr>
          <p:cNvPr id="1026" name="Picture 2" descr="Картинки по запросу фгос оо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798" y="1806577"/>
            <a:ext cx="8732404" cy="39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91" y="1668724"/>
            <a:ext cx="401161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5613" y="1052737"/>
            <a:ext cx="5934492" cy="5400452"/>
          </a:xfrm>
        </p:spPr>
        <p:txBody>
          <a:bodyPr/>
          <a:lstStyle/>
          <a:p>
            <a:pPr marL="0" indent="360363"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Содержательный раздел. Программа развития УУД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360363"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2.1.3. Описание понятий, функций, состава и характеристик УУД….</a:t>
            </a:r>
          </a:p>
          <a:p>
            <a:pPr marL="0" indent="360363"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отход от понимания урока как ключевой единицы образовательного </a:t>
            </a:r>
            <a:r>
              <a:rPr lang="ru-RU" sz="2400" b="1" dirty="0" smtClean="0">
                <a:solidFill>
                  <a:schemeClr val="tx1"/>
                </a:solidFill>
              </a:rPr>
              <a:t>процесса..</a:t>
            </a:r>
            <a:endParaRPr lang="ru-RU" sz="2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 rot="-1559761">
            <a:off x="1302592" y="2282770"/>
            <a:ext cx="2386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/>
              <a:t>Примерная основная образовательная программа</a:t>
            </a:r>
          </a:p>
        </p:txBody>
      </p:sp>
      <p:pic>
        <p:nvPicPr>
          <p:cNvPr id="6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Лаборатория </a:t>
            </a:r>
            <a:r>
              <a:rPr lang="ru-RU" sz="5400" dirty="0" smtClean="0">
                <a:effectLst/>
              </a:rPr>
              <a:t/>
            </a:r>
            <a:br>
              <a:rPr lang="ru-RU" sz="5400" dirty="0" smtClean="0">
                <a:effectLst/>
              </a:rPr>
            </a:br>
            <a:r>
              <a:rPr lang="ru-RU" sz="5400" dirty="0" smtClean="0">
                <a:effectLst/>
              </a:rPr>
              <a:t>как </a:t>
            </a:r>
            <a:r>
              <a:rPr lang="ru-RU" sz="5400" dirty="0">
                <a:effectLst/>
              </a:rPr>
              <a:t>форма организации образовательного процесса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58" y="522681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0" y="1671320"/>
            <a:ext cx="5956191" cy="4038600"/>
          </a:xfrm>
        </p:spPr>
        <p:txBody>
          <a:bodyPr>
            <a:normAutofit/>
          </a:bodyPr>
          <a:lstStyle/>
          <a:p>
            <a:pPr marL="44450" indent="76835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Лаборатория</a:t>
            </a:r>
            <a:r>
              <a:rPr lang="ru-RU" sz="3200" dirty="0" smtClean="0">
                <a:solidFill>
                  <a:schemeClr val="tx1"/>
                </a:solidFill>
              </a:rPr>
              <a:t> – это форма организации образовательного процесса с целью формирования и развития метапредметных умений.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0" y="1461770"/>
            <a:ext cx="4762500" cy="3333750"/>
          </a:xfrm>
          <a:prstGeom prst="rect">
            <a:avLst/>
          </a:prstGeom>
        </p:spPr>
      </p:pic>
      <p:pic>
        <p:nvPicPr>
          <p:cNvPr id="5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800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3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Лаборатории</a:t>
            </a:r>
          </a:p>
        </p:txBody>
      </p:sp>
      <p:sp>
        <p:nvSpPr>
          <p:cNvPr id="59395" name="Объект 4"/>
          <p:cNvSpPr>
            <a:spLocks noGrp="1"/>
          </p:cNvSpPr>
          <p:nvPr>
            <p:ph sz="half" idx="1"/>
          </p:nvPr>
        </p:nvSpPr>
        <p:spPr>
          <a:xfrm>
            <a:off x="645794" y="1084516"/>
            <a:ext cx="5248593" cy="545852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лаборатория коммуникативных УУД</a:t>
            </a:r>
            <a:r>
              <a:rPr lang="ru-RU" altLang="ru-RU" sz="24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лаборатория познавательных </a:t>
            </a:r>
            <a:r>
              <a:rPr lang="ru-RU" altLang="ru-RU" sz="2400" dirty="0" smtClean="0">
                <a:solidFill>
                  <a:schemeClr val="tx1"/>
                </a:solidFill>
              </a:rPr>
              <a:t>УУД; </a:t>
            </a: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лаборатория регулятивных УУД</a:t>
            </a:r>
            <a:r>
              <a:rPr lang="ru-RU" altLang="ru-RU" sz="24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 лаборатория личностных УУД</a:t>
            </a:r>
            <a:r>
              <a:rPr lang="ru-RU" altLang="ru-RU" sz="24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лаборатория смыслового чтения, 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лаборатория учебно-исследовательской и проектной деятельности</a:t>
            </a:r>
            <a:r>
              <a:rPr lang="ru-RU" altLang="ru-RU" sz="2400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 лаборатория ИКТ-компетенций</a:t>
            </a:r>
          </a:p>
        </p:txBody>
      </p:sp>
      <p:sp>
        <p:nvSpPr>
          <p:cNvPr id="59396" name="Объект 5"/>
          <p:cNvSpPr>
            <a:spLocks noGrp="1"/>
          </p:cNvSpPr>
          <p:nvPr>
            <p:ph sz="half" idx="2"/>
          </p:nvPr>
        </p:nvSpPr>
        <p:spPr>
          <a:xfrm>
            <a:off x="6741161" y="1084516"/>
            <a:ext cx="5003799" cy="4685030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chemeClr val="tx1"/>
                </a:solidFill>
              </a:rPr>
              <a:t>Лаборатория текста (предметы гуманитарного цикла), </a:t>
            </a:r>
          </a:p>
          <a:p>
            <a:r>
              <a:rPr lang="ru-RU" altLang="ru-RU" sz="2400" dirty="0">
                <a:solidFill>
                  <a:schemeClr val="tx1"/>
                </a:solidFill>
              </a:rPr>
              <a:t>Лаборатория природы (биология, география, химия, искусство), </a:t>
            </a:r>
          </a:p>
          <a:p>
            <a:r>
              <a:rPr lang="ru-RU" altLang="ru-RU" sz="2400" dirty="0">
                <a:solidFill>
                  <a:schemeClr val="tx1"/>
                </a:solidFill>
              </a:rPr>
              <a:t>Лаборатория символа (искусство, математика, физика) </a:t>
            </a:r>
          </a:p>
          <a:p>
            <a:r>
              <a:rPr lang="ru-RU" altLang="ru-RU" sz="2400" dirty="0">
                <a:solidFill>
                  <a:schemeClr val="tx1"/>
                </a:solidFill>
              </a:rPr>
              <a:t>Лаборатория умных вещей (искусство, литература, предметы естественно-математического цикла)</a:t>
            </a:r>
          </a:p>
          <a:p>
            <a:endParaRPr lang="ru-RU" altLang="ru-RU" dirty="0" smtClean="0"/>
          </a:p>
        </p:txBody>
      </p:sp>
      <p:pic>
        <p:nvPicPr>
          <p:cNvPr id="5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18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 лаборатории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chemeClr val="tx1"/>
                </a:solidFill>
              </a:rPr>
              <a:t>учащиеся </a:t>
            </a:r>
            <a:r>
              <a:rPr lang="ru-RU" sz="3200" dirty="0">
                <a:solidFill>
                  <a:schemeClr val="tx1"/>
                </a:solidFill>
              </a:rPr>
              <a:t>одного </a:t>
            </a:r>
            <a:r>
              <a:rPr lang="ru-RU" sz="3200" dirty="0" smtClean="0">
                <a:solidFill>
                  <a:schemeClr val="tx1"/>
                </a:solidFill>
              </a:rPr>
              <a:t>класса</a:t>
            </a:r>
            <a:r>
              <a:rPr lang="ru-RU" sz="3200" dirty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sz="3200" dirty="0" smtClean="0">
                <a:solidFill>
                  <a:schemeClr val="tx1"/>
                </a:solidFill>
              </a:rPr>
              <a:t>группа </a:t>
            </a:r>
            <a:r>
              <a:rPr lang="ru-RU" sz="3200" dirty="0">
                <a:solidFill>
                  <a:schemeClr val="tx1"/>
                </a:solidFill>
              </a:rPr>
              <a:t>участников </a:t>
            </a:r>
            <a:r>
              <a:rPr lang="ru-RU" sz="3200" dirty="0" smtClean="0">
                <a:solidFill>
                  <a:schemeClr val="tx1"/>
                </a:solidFill>
              </a:rPr>
              <a:t>состоят из представителей </a:t>
            </a:r>
            <a:r>
              <a:rPr lang="ru-RU" sz="3200" dirty="0">
                <a:solidFill>
                  <a:schemeClr val="tx1"/>
                </a:solidFill>
              </a:rPr>
              <a:t>разных классов одной </a:t>
            </a:r>
            <a:r>
              <a:rPr lang="ru-RU" sz="3200" dirty="0" smtClean="0">
                <a:solidFill>
                  <a:schemeClr val="tx1"/>
                </a:solidFill>
              </a:rPr>
              <a:t>параллели;</a:t>
            </a:r>
            <a:endParaRPr lang="ru-RU" sz="3200" dirty="0">
              <a:solidFill>
                <a:schemeClr val="tx1"/>
              </a:solidFill>
            </a:endParaRPr>
          </a:p>
          <a:p>
            <a:pPr lvl="0"/>
            <a:r>
              <a:rPr lang="ru-RU" sz="3200" dirty="0" smtClean="0">
                <a:solidFill>
                  <a:schemeClr val="tx1"/>
                </a:solidFill>
              </a:rPr>
              <a:t>обучающиеся </a:t>
            </a:r>
            <a:r>
              <a:rPr lang="ru-RU" sz="3200" dirty="0">
                <a:solidFill>
                  <a:schemeClr val="tx1"/>
                </a:solidFill>
              </a:rPr>
              <a:t>разных параллелей (разновозрастные группы).</a:t>
            </a:r>
          </a:p>
          <a:p>
            <a:endParaRPr lang="ru-RU" sz="3200" dirty="0"/>
          </a:p>
        </p:txBody>
      </p:sp>
      <p:pic>
        <p:nvPicPr>
          <p:cNvPr id="4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213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лаборатории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" indent="76835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Гибкая структура </a:t>
            </a:r>
          </a:p>
          <a:p>
            <a:pPr marL="44450" indent="76835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Выбор формы работы самом учеником (индивидуально, в парах, группах).</a:t>
            </a:r>
          </a:p>
          <a:p>
            <a:pPr marL="44450" indent="76835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Минимум теоретической информации (на уровне понятий)</a:t>
            </a:r>
          </a:p>
          <a:p>
            <a:pPr marL="44450" indent="76835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Максимум практической, исследовательской, работы</a:t>
            </a:r>
          </a:p>
          <a:p>
            <a:pPr marL="44450" indent="768350"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64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4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1111250"/>
          </a:xfrm>
        </p:spPr>
        <p:txBody>
          <a:bodyPr/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Программа </a:t>
            </a:r>
            <a:br>
              <a:rPr lang="ru-RU" altLang="ru-RU" sz="3200" b="1" i="1">
                <a:solidFill>
                  <a:schemeClr val="bg1"/>
                </a:solidFill>
              </a:rPr>
            </a:br>
            <a:r>
              <a:rPr lang="ru-RU" altLang="ru-RU" sz="3200" b="1" i="1">
                <a:solidFill>
                  <a:schemeClr val="bg1"/>
                </a:solidFill>
              </a:rPr>
              <a:t>«Лаборатория учебной деятельности»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918540"/>
              </p:ext>
            </p:extLst>
          </p:nvPr>
        </p:nvGraphicFramePr>
        <p:xfrm>
          <a:off x="1712913" y="1066800"/>
          <a:ext cx="9111969" cy="50397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77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12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1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6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модуля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часов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Лаборатория личностных универсальных учебных действий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Лаборатория познавательных универсальных учебных действий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Лаборатория регулятивных универсальных учебных действий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Лаборатория коммуникативных универсальных учебных действий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6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Лаборатория учебно-исследовательской и проектной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Лаборатория смыслового чтения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Лаборатория ИКТ-компетентности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Тестирование, диагностика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6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104 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0465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92" y="27463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81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488706" cy="1356360"/>
          </a:xfrm>
        </p:spPr>
        <p:txBody>
          <a:bodyPr>
            <a:noAutofit/>
          </a:bodyPr>
          <a:lstStyle/>
          <a:p>
            <a:r>
              <a:rPr lang="ru-RU" altLang="ru-RU" sz="3600" b="1" dirty="0" smtClean="0"/>
              <a:t>Междисциплинарная программа учебного курса</a:t>
            </a:r>
            <a:r>
              <a:rPr lang="ru-RU" altLang="ru-RU" sz="3600" b="1" dirty="0"/>
              <a:t/>
            </a:r>
            <a:br>
              <a:rPr lang="ru-RU" altLang="ru-RU" sz="3600" b="1" dirty="0"/>
            </a:br>
            <a:r>
              <a:rPr lang="ru-RU" altLang="ru-RU" sz="3600" b="1" dirty="0"/>
              <a:t>«Лаборатория организации учебной деятельности»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689412"/>
            <a:ext cx="9872871" cy="34065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Программа может состоять из 4 модулей: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Модуль 1 «Формирование УУД».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Модуль 2 «Формирование </a:t>
            </a:r>
            <a:r>
              <a:rPr lang="ru-RU" sz="2400" dirty="0" smtClean="0">
                <a:solidFill>
                  <a:schemeClr val="tx1"/>
                </a:solidFill>
              </a:rPr>
              <a:t>ИКТ-компетенций </a:t>
            </a:r>
            <a:r>
              <a:rPr lang="ru-RU" sz="2400" dirty="0">
                <a:solidFill>
                  <a:schemeClr val="tx1"/>
                </a:solidFill>
              </a:rPr>
              <a:t>обучающихся».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Модуль 3 «Стратегии смыслового чтения и работы с текстом».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Модуль 4 «Основы учебно-исследовательской и проектной деятельности».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1444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7" y="226059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2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78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32045"/>
              </p:ext>
            </p:extLst>
          </p:nvPr>
        </p:nvGraphicFramePr>
        <p:xfrm>
          <a:off x="822959" y="2536270"/>
          <a:ext cx="10714618" cy="4051822"/>
        </p:xfrm>
        <a:graphic>
          <a:graphicData uri="http://schemas.openxmlformats.org/drawingml/2006/table">
            <a:tbl>
              <a:tblPr/>
              <a:tblGrid>
                <a:gridCol w="4667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9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8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8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9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585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Модуль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часов по классам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познавательных способностей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2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основ учебно-исследовательской и проектной деятельности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0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учебно-информационных способностей 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0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коммуникативных способностей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Диагностика 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2396" y="609600"/>
            <a:ext cx="10006124" cy="1356360"/>
          </a:xfrm>
        </p:spPr>
        <p:txBody>
          <a:bodyPr>
            <a:noAutofit/>
          </a:bodyPr>
          <a:lstStyle/>
          <a:p>
            <a:r>
              <a:rPr lang="ru-RU" altLang="ru-RU" sz="3600" b="1" dirty="0"/>
              <a:t>Междисциплинарная программа учебного </a:t>
            </a:r>
            <a:r>
              <a:rPr lang="ru-RU" altLang="ru-RU" sz="3600" b="1" dirty="0" smtClean="0"/>
              <a:t>курса «</a:t>
            </a:r>
            <a:r>
              <a:rPr lang="ru-RU" altLang="ru-RU" sz="3600" b="1" dirty="0"/>
              <a:t>Лаборатория учебной деятельности</a:t>
            </a:r>
            <a:r>
              <a:rPr lang="ru-RU" altLang="ru-RU" sz="3600" b="1" dirty="0" smtClean="0"/>
              <a:t>», </a:t>
            </a:r>
            <a:br>
              <a:rPr lang="ru-RU" altLang="ru-RU" sz="3600" b="1" dirty="0" smtClean="0"/>
            </a:br>
            <a:r>
              <a:rPr lang="ru-RU" alt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средняя школа № 31 г. Ярославль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83341" y="811306"/>
            <a:ext cx="10395135" cy="1703294"/>
          </a:xfrm>
        </p:spPr>
        <p:txBody>
          <a:bodyPr>
            <a:noAutofit/>
          </a:bodyPr>
          <a:lstStyle/>
          <a:p>
            <a:r>
              <a:rPr lang="ru-RU" altLang="ru-RU" sz="3600" b="1" dirty="0" smtClean="0"/>
              <a:t>Междисциплинарная программа учебного курса «Лаборатория </a:t>
            </a:r>
            <a:r>
              <a:rPr lang="ru-RU" altLang="ru-RU" sz="3600" b="1" dirty="0"/>
              <a:t>учебных </a:t>
            </a:r>
            <a:r>
              <a:rPr lang="ru-RU" altLang="ru-RU" sz="3600" b="1" dirty="0" smtClean="0"/>
              <a:t>достижений. 5-6 классы», </a:t>
            </a:r>
            <a:br>
              <a:rPr lang="ru-RU" altLang="ru-RU" sz="3600" b="1" dirty="0" smtClean="0"/>
            </a:br>
            <a:r>
              <a:rPr lang="ru-RU" alt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средняя школа № 2 г. Пошехонье</a:t>
            </a:r>
            <a:r>
              <a:rPr lang="ru-RU" altLang="ru-RU" sz="3600" b="1" dirty="0"/>
              <a:t/>
            </a:r>
            <a:br>
              <a:rPr lang="ru-RU" altLang="ru-RU" sz="3600" b="1" dirty="0"/>
            </a:br>
            <a:endParaRPr lang="ru-RU" altLang="ru-RU" sz="3600" b="1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183342" y="2608730"/>
            <a:ext cx="10071846" cy="2823882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Формирование и развитие основ читательской компетенции.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Формирование компетенций обучающихся в учебно- исследовательской деятельности на основе ИКТ.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Формирование компетенций обучающихся в проектной деятельности на основе ИКТ</a:t>
            </a:r>
          </a:p>
        </p:txBody>
      </p:sp>
      <p:pic>
        <p:nvPicPr>
          <p:cNvPr id="4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22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ФГОС ООО. П. 10. Метапредметные результаты освоения основной образовательной программы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3025588"/>
            <a:ext cx="9872871" cy="3070412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chemeClr val="tx1"/>
                </a:solidFill>
              </a:rPr>
              <a:t>смысловое чтение;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формирование и развитие компетентности в области использования информационно-коммуникационных технологий (далее ИКТ– компетенции);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435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480" y="445613"/>
            <a:ext cx="3492649" cy="261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903" y="3953436"/>
            <a:ext cx="3646699" cy="273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50" y="3953436"/>
            <a:ext cx="3610974" cy="270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80" y="352425"/>
            <a:ext cx="3497132" cy="262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066925" y="168275"/>
            <a:ext cx="160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ru-RU" altLang="ru-RU" dirty="0">
                <a:latin typeface="Cambria" panose="02040503050406030204" pitchFamily="18" charset="0"/>
              </a:rPr>
              <a:t>русский язык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8005763" y="155550"/>
            <a:ext cx="1181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ru-RU" altLang="ru-RU" dirty="0">
                <a:latin typeface="Cambria" panose="02040503050406030204" pitchFamily="18" charset="0"/>
              </a:rPr>
              <a:t>биология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963200" y="3922486"/>
            <a:ext cx="162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ru-RU" altLang="ru-RU" dirty="0">
                <a:latin typeface="Cambria" panose="02040503050406030204" pitchFamily="18" charset="0"/>
              </a:rPr>
              <a:t>информатика</a:t>
            </a: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10024850" y="3922486"/>
            <a:ext cx="144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ru-RU" altLang="ru-RU" dirty="0">
                <a:latin typeface="Cambria" panose="02040503050406030204" pitchFamily="18" charset="0"/>
              </a:rPr>
              <a:t>математика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83920" y="2532329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День единого текста, 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лицей № 86 г. Ярославль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2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расписание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66800" y="2047875"/>
            <a:ext cx="4754563" cy="6397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3300" dirty="0" smtClean="0"/>
              <a:t>6 </a:t>
            </a:r>
            <a:r>
              <a:rPr lang="ru-RU" sz="3300" dirty="0"/>
              <a:t>А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6388" name="Объект 2"/>
          <p:cNvSpPr>
            <a:spLocks noGrp="1"/>
          </p:cNvSpPr>
          <p:nvPr>
            <p:ph sz="half" idx="2"/>
          </p:nvPr>
        </p:nvSpPr>
        <p:spPr>
          <a:xfrm>
            <a:off x="1069975" y="2743200"/>
            <a:ext cx="4754563" cy="3292475"/>
          </a:xfrm>
        </p:spPr>
        <p:txBody>
          <a:bodyPr/>
          <a:lstStyle/>
          <a:p>
            <a:r>
              <a:rPr lang="ru-RU" altLang="ru-RU" sz="3200" smtClean="0"/>
              <a:t>Русский язык</a:t>
            </a:r>
          </a:p>
          <a:p>
            <a:r>
              <a:rPr lang="ru-RU" altLang="ru-RU" sz="3200" smtClean="0"/>
              <a:t>Математика</a:t>
            </a:r>
          </a:p>
          <a:p>
            <a:r>
              <a:rPr lang="ru-RU" altLang="ru-RU" sz="3200" smtClean="0"/>
              <a:t>География</a:t>
            </a:r>
          </a:p>
          <a:p>
            <a:r>
              <a:rPr lang="ru-RU" altLang="ru-RU" sz="3200" smtClean="0"/>
              <a:t>Информатика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364288" y="2047875"/>
            <a:ext cx="4754562" cy="639763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2800" dirty="0" smtClean="0"/>
              <a:t>6 Б</a:t>
            </a:r>
            <a:endParaRPr lang="ru-RU" sz="2800" dirty="0"/>
          </a:p>
        </p:txBody>
      </p:sp>
      <p:sp>
        <p:nvSpPr>
          <p:cNvPr id="16390" name="Объект 9"/>
          <p:cNvSpPr>
            <a:spLocks noGrp="1"/>
          </p:cNvSpPr>
          <p:nvPr>
            <p:ph sz="quarter" idx="4"/>
          </p:nvPr>
        </p:nvSpPr>
        <p:spPr>
          <a:xfrm>
            <a:off x="6364288" y="2743200"/>
            <a:ext cx="4754562" cy="3292475"/>
          </a:xfrm>
        </p:spPr>
        <p:txBody>
          <a:bodyPr/>
          <a:lstStyle/>
          <a:p>
            <a:r>
              <a:rPr lang="ru-RU" altLang="ru-RU" sz="3200" smtClean="0"/>
              <a:t>Русский язык</a:t>
            </a:r>
          </a:p>
          <a:p>
            <a:r>
              <a:rPr lang="ru-RU" altLang="ru-RU" sz="3200" smtClean="0"/>
              <a:t>География </a:t>
            </a:r>
          </a:p>
          <a:p>
            <a:r>
              <a:rPr lang="ru-RU" altLang="ru-RU" sz="3200" smtClean="0"/>
              <a:t>Информатика </a:t>
            </a:r>
          </a:p>
          <a:p>
            <a:r>
              <a:rPr lang="ru-RU" altLang="ru-RU" sz="3200" smtClean="0"/>
              <a:t>Математика </a:t>
            </a:r>
          </a:p>
        </p:txBody>
      </p:sp>
      <p:pic>
        <p:nvPicPr>
          <p:cNvPr id="7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01" y="282235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53" y="1136741"/>
            <a:ext cx="4786350" cy="458293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5021704" y="182563"/>
            <a:ext cx="6880485" cy="649128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200" i="1" dirty="0" smtClean="0"/>
              <a:t>«К востоку от Москвы находится Владимир, один из древнейших городов России, бывшая столица Северо-Восточной Руси. Его архитектура оказала влияние на архитектуру соборов Москвы. В 30 километрах от Владимира находится Суздаль, тоже споривший с Москвой за политическое первенство…»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ru-RU" sz="2200" i="1" dirty="0" smtClean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200" i="1" dirty="0" smtClean="0"/>
              <a:t>География: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2200" dirty="0" smtClean="0"/>
              <a:t>Укажите на контурной карте города Золотого кольца.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ru-RU" sz="2200" i="1" dirty="0" smtClean="0"/>
              <a:t>Математика: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2200" dirty="0" smtClean="0"/>
              <a:t>Сколько времени понадобится туристам, чтобы добраться на автобусе из Владимира до Суздаля, если автобус будет двигаться со скоростью 80 км в час.</a:t>
            </a:r>
            <a:endParaRPr lang="ru-RU" sz="2200" dirty="0"/>
          </a:p>
        </p:txBody>
      </p:sp>
      <p:pic>
        <p:nvPicPr>
          <p:cNvPr id="9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86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213" y="5997235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776" y="5764121"/>
            <a:ext cx="1084838" cy="12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757" y="400049"/>
            <a:ext cx="6672262" cy="5100639"/>
          </a:xfrm>
          <a:prstGeom prst="rect">
            <a:avLst/>
          </a:prstGeom>
        </p:spPr>
      </p:pic>
      <p:pic>
        <p:nvPicPr>
          <p:cNvPr id="7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22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363" y="868023"/>
            <a:ext cx="6715125" cy="512921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133213" y="5764121"/>
            <a:ext cx="2164401" cy="1200353"/>
            <a:chOff x="5133213" y="5764121"/>
            <a:chExt cx="2164401" cy="1200353"/>
          </a:xfrm>
        </p:grpSpPr>
        <p:pic>
          <p:nvPicPr>
            <p:cNvPr id="5" name="Picture 2" descr="http://www.iro.yar.ru/fileadmin/iro/shabl/images/iro__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213" y="5997235"/>
              <a:ext cx="828675" cy="828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776" y="5764121"/>
              <a:ext cx="1084838" cy="1200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9" y="277518"/>
            <a:ext cx="5738019" cy="4388611"/>
          </a:xfrm>
          <a:prstGeom prst="rect">
            <a:avLst/>
          </a:prstGeom>
        </p:spPr>
      </p:pic>
      <p:pic>
        <p:nvPicPr>
          <p:cNvPr id="8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4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effectLst/>
              </a:rPr>
              <a:t>Система оценки метапредметных результатов освоения междисциплинарных программ</a:t>
            </a:r>
            <a:endParaRPr lang="ru-RU" sz="5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58" y="522681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100EDB-1FCD-454A-88D8-120432BCBC64}" type="slidenum">
              <a:rPr lang="ru-RU" altLang="ru-RU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ru-RU" altLang="ru-RU" sz="2600">
              <a:solidFill>
                <a:schemeClr val="bg1"/>
              </a:solidFill>
            </a:endParaRPr>
          </a:p>
        </p:txBody>
      </p:sp>
      <p:sp>
        <p:nvSpPr>
          <p:cNvPr id="35843" name="AutoShape 2"/>
          <p:cNvSpPr>
            <a:spLocks noGrp="1" noChangeArrowheads="1"/>
          </p:cNvSpPr>
          <p:nvPr>
            <p:ph type="title"/>
          </p:nvPr>
        </p:nvSpPr>
        <p:spPr>
          <a:xfrm>
            <a:off x="1196788" y="632777"/>
            <a:ext cx="10596282" cy="135636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400" b="1" dirty="0"/>
              <a:t>Экспертно-аналитическая модель оценки достижения метапредметных результатов на ступени </a:t>
            </a:r>
            <a:r>
              <a:rPr lang="ru-RU" altLang="ru-RU" sz="3400" b="1" dirty="0" smtClean="0"/>
              <a:t>ООО, </a:t>
            </a:r>
            <a:r>
              <a:rPr lang="ru-RU" altLang="ru-RU" sz="3400" b="1" dirty="0" smtClean="0">
                <a:solidFill>
                  <a:schemeClr val="accent5">
                    <a:lumMod val="50000"/>
                  </a:schemeClr>
                </a:solidFill>
              </a:rPr>
              <a:t>средняя школа № 1. г. Переславль-Залесский</a:t>
            </a:r>
            <a:endParaRPr lang="ru-RU" altLang="ru-RU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846" name="AutoShape 8"/>
          <p:cNvSpPr>
            <a:spLocks noChangeArrowheads="1"/>
          </p:cNvSpPr>
          <p:nvPr/>
        </p:nvSpPr>
        <p:spPr bwMode="auto">
          <a:xfrm>
            <a:off x="1847850" y="2349500"/>
            <a:ext cx="2662238" cy="863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ru-RU" altLang="ru-RU" sz="1400" b="1" u="sng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Объект экспертизы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35847" name="AutoShape 10"/>
          <p:cNvSpPr>
            <a:spLocks noChangeArrowheads="1"/>
          </p:cNvSpPr>
          <p:nvPr/>
        </p:nvSpPr>
        <p:spPr bwMode="auto">
          <a:xfrm>
            <a:off x="1992313" y="2636838"/>
            <a:ext cx="2519362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50000"/>
                </a:srgbClr>
              </a:gs>
              <a:gs pos="100000">
                <a:srgbClr val="D95700">
                  <a:alpha val="50000"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результаты освоения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обучающимися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образовательных программ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800600" y="2349500"/>
            <a:ext cx="2662238" cy="863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ru-RU" altLang="ru-RU" sz="1400" b="1" u="sng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Инструмент экспертизы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показателей</a:t>
            </a:r>
          </a:p>
        </p:txBody>
      </p:sp>
      <p:sp>
        <p:nvSpPr>
          <p:cNvPr id="35849" name="AutoShape 10"/>
          <p:cNvSpPr>
            <a:spLocks noChangeArrowheads="1"/>
          </p:cNvSpPr>
          <p:nvPr/>
        </p:nvSpPr>
        <p:spPr bwMode="auto">
          <a:xfrm>
            <a:off x="5016500" y="2708275"/>
            <a:ext cx="2520950" cy="1225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50000"/>
                </a:srgbClr>
              </a:gs>
              <a:gs pos="100000">
                <a:srgbClr val="D95700">
                  <a:alpha val="50000"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Сравнительный анализ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показателей образовательных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достижений обучающихся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0" name="AutoShape 8"/>
          <p:cNvSpPr>
            <a:spLocks noChangeArrowheads="1"/>
          </p:cNvSpPr>
          <p:nvPr/>
        </p:nvSpPr>
        <p:spPr bwMode="auto">
          <a:xfrm>
            <a:off x="7751764" y="2349500"/>
            <a:ext cx="2662237" cy="863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ru-RU" altLang="ru-RU" sz="1400" b="1" u="sng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Измерительные материалы</a:t>
            </a:r>
            <a:r>
              <a:rPr lang="ru-RU" altLang="ru-RU" sz="140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/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>
            <a:off x="7967663" y="2708275"/>
            <a:ext cx="2520950" cy="1225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50000"/>
                </a:srgbClr>
              </a:gs>
              <a:gs pos="100000">
                <a:srgbClr val="D95700">
                  <a:alpha val="50000"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требования ФГОС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к результатам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освоения образовательных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 программ</a:t>
            </a:r>
            <a:r>
              <a:rPr lang="ru-RU" altLang="ru-RU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852" name="AutoShape 8"/>
          <p:cNvSpPr>
            <a:spLocks noChangeArrowheads="1"/>
          </p:cNvSpPr>
          <p:nvPr/>
        </p:nvSpPr>
        <p:spPr bwMode="auto">
          <a:xfrm>
            <a:off x="1919289" y="5661025"/>
            <a:ext cx="2662237" cy="863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ru-RU" altLang="ru-RU" sz="1400" b="1" u="sng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Процедура экспертизы</a:t>
            </a:r>
            <a:endParaRPr lang="ru-RU" altLang="ru-RU" sz="2000"/>
          </a:p>
        </p:txBody>
      </p:sp>
      <p:sp>
        <p:nvSpPr>
          <p:cNvPr id="35853" name="AutoShape 8"/>
          <p:cNvSpPr>
            <a:spLocks noChangeArrowheads="1"/>
          </p:cNvSpPr>
          <p:nvPr/>
        </p:nvSpPr>
        <p:spPr bwMode="auto">
          <a:xfrm>
            <a:off x="4800600" y="5661025"/>
            <a:ext cx="2662238" cy="863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ru-RU" altLang="ru-RU" sz="1400" b="1" u="sng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Предмет экспертизы</a:t>
            </a:r>
            <a:endParaRPr lang="ru-RU" altLang="ru-RU" sz="2000"/>
          </a:p>
        </p:txBody>
      </p:sp>
      <p:sp>
        <p:nvSpPr>
          <p:cNvPr id="35854" name="AutoShape 8"/>
          <p:cNvSpPr>
            <a:spLocks noChangeArrowheads="1"/>
          </p:cNvSpPr>
          <p:nvPr/>
        </p:nvSpPr>
        <p:spPr bwMode="auto">
          <a:xfrm>
            <a:off x="7824789" y="5661025"/>
            <a:ext cx="2662237" cy="863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buClr>
                <a:schemeClr val="bg2"/>
              </a:buClr>
              <a:buFont typeface="Wingdings" panose="05000000000000000000" pitchFamily="2" charset="2"/>
              <a:buNone/>
            </a:pPr>
            <a:endParaRPr lang="ru-RU" altLang="ru-RU" sz="1400" b="1" u="sng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Цель экспертизы</a:t>
            </a:r>
            <a:endParaRPr lang="ru-RU" altLang="ru-RU" sz="2000"/>
          </a:p>
        </p:txBody>
      </p:sp>
      <p:sp>
        <p:nvSpPr>
          <p:cNvPr id="35855" name="AutoShape 10"/>
          <p:cNvSpPr>
            <a:spLocks noChangeArrowheads="1"/>
          </p:cNvSpPr>
          <p:nvPr/>
        </p:nvSpPr>
        <p:spPr bwMode="auto">
          <a:xfrm>
            <a:off x="2063751" y="4941888"/>
            <a:ext cx="25193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50000"/>
                </a:srgbClr>
              </a:gs>
              <a:gs pos="100000">
                <a:srgbClr val="D95700">
                  <a:alpha val="50000"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Соорганизация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 специалистов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56" name="AutoShape 10"/>
          <p:cNvSpPr>
            <a:spLocks noChangeArrowheads="1"/>
          </p:cNvSpPr>
          <p:nvPr/>
        </p:nvSpPr>
        <p:spPr bwMode="auto">
          <a:xfrm>
            <a:off x="4943476" y="4941888"/>
            <a:ext cx="2519363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50000"/>
                </a:srgbClr>
              </a:gs>
              <a:gs pos="100000">
                <a:srgbClr val="D95700">
                  <a:alpha val="50000"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Практическая деятельность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Описанные результаты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Материалы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 включенных наблюдений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857" name="AutoShape 10"/>
          <p:cNvSpPr>
            <a:spLocks noChangeArrowheads="1"/>
          </p:cNvSpPr>
          <p:nvPr/>
        </p:nvSpPr>
        <p:spPr bwMode="auto">
          <a:xfrm>
            <a:off x="7967663" y="4868863"/>
            <a:ext cx="2519362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50000"/>
                </a:srgbClr>
              </a:gs>
              <a:gs pos="100000">
                <a:srgbClr val="D95700">
                  <a:alpha val="50000"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3D00"/>
            </a:prst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Оценка действия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Оценка качества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</a:rPr>
              <a:t>Оценка продукта</a:t>
            </a:r>
            <a:endParaRPr lang="ru-RU" altLang="ru-RU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4727575" y="4292601"/>
            <a:ext cx="3168650" cy="3603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</a:rPr>
              <a:t>ЭКСПЕРТИЗА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3000375" y="4652964"/>
            <a:ext cx="2590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071814" y="3860800"/>
            <a:ext cx="25923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 flipV="1">
            <a:off x="6238875" y="4652964"/>
            <a:ext cx="15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 flipV="1">
            <a:off x="6240463" y="3933826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V="1">
            <a:off x="6888163" y="3933826"/>
            <a:ext cx="23034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 flipV="1">
            <a:off x="6816725" y="4652964"/>
            <a:ext cx="2376488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5865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67" y="407240"/>
            <a:ext cx="6254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3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E6EBA3-2C77-4829-A18F-54EA764A7667}" type="slidenum">
              <a:rPr lang="ru-RU" altLang="ru-RU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ru-RU" altLang="ru-RU" sz="2600">
              <a:solidFill>
                <a:schemeClr val="bg1"/>
              </a:solidFill>
            </a:endParaRPr>
          </a:p>
        </p:txBody>
      </p:sp>
      <p:sp>
        <p:nvSpPr>
          <p:cNvPr id="40965" name="AutoShape 6"/>
          <p:cNvSpPr>
            <a:spLocks noGrp="1" noChangeArrowheads="1"/>
          </p:cNvSpPr>
          <p:nvPr>
            <p:ph type="title"/>
          </p:nvPr>
        </p:nvSpPr>
        <p:spPr>
          <a:xfrm>
            <a:off x="1358153" y="510988"/>
            <a:ext cx="9124111" cy="13368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/>
              <a:t>Схема внутренних связей экспертно-аналитической модели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46365" y="2098675"/>
            <a:ext cx="8747685" cy="3874328"/>
            <a:chOff x="2063750" y="2349500"/>
            <a:chExt cx="8064500" cy="3168651"/>
          </a:xfrm>
        </p:grpSpPr>
        <p:sp>
          <p:nvSpPr>
            <p:cNvPr id="40966" name="AutoShape 8"/>
            <p:cNvSpPr>
              <a:spLocks noChangeArrowheads="1"/>
            </p:cNvSpPr>
            <p:nvPr/>
          </p:nvSpPr>
          <p:spPr bwMode="auto">
            <a:xfrm>
              <a:off x="2063750" y="2349500"/>
              <a:ext cx="8064500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  <a:effectLst>
              <a:prstShdw prst="shdw17" dist="17961" dir="2700000">
                <a:srgbClr val="001F7A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r>
                <a:rPr lang="ru-RU" altLang="ru-RU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Учителя, ведущие включенное наблюдение</a:t>
              </a:r>
            </a:p>
          </p:txBody>
        </p:sp>
        <p:sp>
          <p:nvSpPr>
            <p:cNvPr id="40967" name="Oval 8"/>
            <p:cNvSpPr>
              <a:spLocks noChangeArrowheads="1"/>
            </p:cNvSpPr>
            <p:nvPr/>
          </p:nvSpPr>
          <p:spPr bwMode="auto">
            <a:xfrm>
              <a:off x="2279651" y="3068638"/>
              <a:ext cx="1439863" cy="3603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ЭКСПЕРТЫ</a:t>
              </a:r>
            </a:p>
          </p:txBody>
        </p:sp>
        <p:sp>
          <p:nvSpPr>
            <p:cNvPr id="40968" name="Oval 9"/>
            <p:cNvSpPr>
              <a:spLocks noChangeArrowheads="1"/>
            </p:cNvSpPr>
            <p:nvPr/>
          </p:nvSpPr>
          <p:spPr bwMode="auto">
            <a:xfrm>
              <a:off x="4367213" y="3068638"/>
              <a:ext cx="1439862" cy="3603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ЭКСПЕРТЫ</a:t>
              </a:r>
            </a:p>
          </p:txBody>
        </p:sp>
        <p:sp>
          <p:nvSpPr>
            <p:cNvPr id="40969" name="Oval 10"/>
            <p:cNvSpPr>
              <a:spLocks noChangeArrowheads="1"/>
            </p:cNvSpPr>
            <p:nvPr/>
          </p:nvSpPr>
          <p:spPr bwMode="auto">
            <a:xfrm>
              <a:off x="6383338" y="3068638"/>
              <a:ext cx="1439862" cy="3603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ЭКСПЕРТЫ</a:t>
              </a:r>
            </a:p>
          </p:txBody>
        </p:sp>
        <p:sp>
          <p:nvSpPr>
            <p:cNvPr id="40970" name="Oval 11"/>
            <p:cNvSpPr>
              <a:spLocks noChangeArrowheads="1"/>
            </p:cNvSpPr>
            <p:nvPr/>
          </p:nvSpPr>
          <p:spPr bwMode="auto">
            <a:xfrm>
              <a:off x="8401051" y="3068638"/>
              <a:ext cx="1439863" cy="3603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ЭКСПЕРТЫ</a:t>
              </a:r>
            </a:p>
          </p:txBody>
        </p:sp>
        <p:sp>
          <p:nvSpPr>
            <p:cNvPr id="40971" name="Line 12"/>
            <p:cNvSpPr>
              <a:spLocks noChangeShapeType="1"/>
            </p:cNvSpPr>
            <p:nvPr/>
          </p:nvSpPr>
          <p:spPr bwMode="auto">
            <a:xfrm>
              <a:off x="3000375" y="27813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2" name="Line 13"/>
            <p:cNvSpPr>
              <a:spLocks noChangeShapeType="1"/>
            </p:cNvSpPr>
            <p:nvPr/>
          </p:nvSpPr>
          <p:spPr bwMode="auto">
            <a:xfrm>
              <a:off x="5087938" y="27813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Line 14"/>
            <p:cNvSpPr>
              <a:spLocks noChangeShapeType="1"/>
            </p:cNvSpPr>
            <p:nvPr/>
          </p:nvSpPr>
          <p:spPr bwMode="auto">
            <a:xfrm>
              <a:off x="7104063" y="27813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4" name="Line 15"/>
            <p:cNvSpPr>
              <a:spLocks noChangeShapeType="1"/>
            </p:cNvSpPr>
            <p:nvPr/>
          </p:nvSpPr>
          <p:spPr bwMode="auto">
            <a:xfrm>
              <a:off x="9191625" y="278130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AutoShape 10"/>
            <p:cNvSpPr>
              <a:spLocks noChangeArrowheads="1"/>
            </p:cNvSpPr>
            <p:nvPr/>
          </p:nvSpPr>
          <p:spPr bwMode="auto">
            <a:xfrm>
              <a:off x="5016501" y="3644901"/>
              <a:ext cx="2233613" cy="5048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D95700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indent="127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30263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825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6238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ahoma" panose="020B0604030504040204" pitchFamily="34" charset="0"/>
                </a:rPr>
                <a:t>Экспертный совет</a:t>
              </a:r>
            </a:p>
          </p:txBody>
        </p:sp>
        <p:sp>
          <p:nvSpPr>
            <p:cNvPr id="40976" name="Line 17"/>
            <p:cNvSpPr>
              <a:spLocks noChangeShapeType="1"/>
            </p:cNvSpPr>
            <p:nvPr/>
          </p:nvSpPr>
          <p:spPr bwMode="auto">
            <a:xfrm>
              <a:off x="3071813" y="3429000"/>
              <a:ext cx="237490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7" name="Line 18"/>
            <p:cNvSpPr>
              <a:spLocks noChangeShapeType="1"/>
            </p:cNvSpPr>
            <p:nvPr/>
          </p:nvSpPr>
          <p:spPr bwMode="auto">
            <a:xfrm>
              <a:off x="5159375" y="3429000"/>
              <a:ext cx="649288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8" name="Line 19"/>
            <p:cNvSpPr>
              <a:spLocks noChangeShapeType="1"/>
            </p:cNvSpPr>
            <p:nvPr/>
          </p:nvSpPr>
          <p:spPr bwMode="auto">
            <a:xfrm flipH="1">
              <a:off x="6672263" y="3429000"/>
              <a:ext cx="25193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9" name="Line 20"/>
            <p:cNvSpPr>
              <a:spLocks noChangeShapeType="1"/>
            </p:cNvSpPr>
            <p:nvPr/>
          </p:nvSpPr>
          <p:spPr bwMode="auto">
            <a:xfrm flipH="1">
              <a:off x="6383339" y="3429000"/>
              <a:ext cx="6492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0" name="AutoShape 8"/>
            <p:cNvSpPr>
              <a:spLocks noChangeArrowheads="1"/>
            </p:cNvSpPr>
            <p:nvPr/>
          </p:nvSpPr>
          <p:spPr bwMode="auto">
            <a:xfrm>
              <a:off x="2495550" y="4437063"/>
              <a:ext cx="2160588" cy="79216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  <a:effectLst>
              <a:prstShdw prst="shdw17" dist="17961" dir="2700000">
                <a:srgbClr val="001F7A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r>
                <a:rPr lang="ru-RU" altLang="ru-RU" sz="1600" b="1"/>
                <a:t>Экспертная группа</a:t>
              </a:r>
            </a:p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endParaRPr lang="ru-RU" altLang="ru-RU" sz="1600"/>
            </a:p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endParaRPr lang="ru-RU" altLang="ru-RU" sz="2000"/>
            </a:p>
          </p:txBody>
        </p:sp>
        <p:sp>
          <p:nvSpPr>
            <p:cNvPr id="40981" name="AutoShape 10"/>
            <p:cNvSpPr>
              <a:spLocks noChangeArrowheads="1"/>
            </p:cNvSpPr>
            <p:nvPr/>
          </p:nvSpPr>
          <p:spPr bwMode="auto">
            <a:xfrm>
              <a:off x="2640013" y="4724401"/>
              <a:ext cx="2233612" cy="7207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D95700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indent="127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30263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825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6238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ahoma" panose="020B0604030504040204" pitchFamily="34" charset="0"/>
                </a:rPr>
                <a:t>Члены экспертной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ahoma" panose="020B0604030504040204" pitchFamily="34" charset="0"/>
                </a:rPr>
                <a:t> группы</a:t>
              </a:r>
            </a:p>
          </p:txBody>
        </p:sp>
        <p:sp>
          <p:nvSpPr>
            <p:cNvPr id="40982" name="AutoShape 8"/>
            <p:cNvSpPr>
              <a:spLocks noChangeArrowheads="1"/>
            </p:cNvSpPr>
            <p:nvPr/>
          </p:nvSpPr>
          <p:spPr bwMode="auto">
            <a:xfrm>
              <a:off x="5087939" y="4508501"/>
              <a:ext cx="2160587" cy="792163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  <a:effectLst>
              <a:prstShdw prst="shdw17" dist="17961" dir="2700000">
                <a:srgbClr val="001F7A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r>
                <a:rPr lang="ru-RU" altLang="ru-RU" sz="1600" b="1"/>
                <a:t>Экспертная группа</a:t>
              </a:r>
            </a:p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endParaRPr lang="ru-RU" altLang="ru-RU" sz="1600"/>
            </a:p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endParaRPr lang="ru-RU" altLang="ru-RU" sz="2000"/>
            </a:p>
          </p:txBody>
        </p:sp>
        <p:sp>
          <p:nvSpPr>
            <p:cNvPr id="40983" name="AutoShape 8"/>
            <p:cNvSpPr>
              <a:spLocks noChangeArrowheads="1"/>
            </p:cNvSpPr>
            <p:nvPr/>
          </p:nvSpPr>
          <p:spPr bwMode="auto">
            <a:xfrm>
              <a:off x="7680325" y="4437063"/>
              <a:ext cx="2160588" cy="79216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33CC"/>
              </a:solidFill>
              <a:round/>
              <a:headEnd/>
              <a:tailEnd/>
            </a:ln>
            <a:effectLst>
              <a:prstShdw prst="shdw17" dist="17961" dir="2700000">
                <a:srgbClr val="001F7A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r>
                <a:rPr lang="ru-RU" altLang="ru-RU" sz="1600" b="1"/>
                <a:t>Экспертная группа</a:t>
              </a:r>
            </a:p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endParaRPr lang="ru-RU" altLang="ru-RU" sz="1600"/>
            </a:p>
            <a:p>
              <a:pPr algn="ctr" eaLnBrk="1" hangingPunct="1">
                <a:lnSpc>
                  <a:spcPct val="75000"/>
                </a:lnSpc>
                <a:buClr>
                  <a:schemeClr val="bg2"/>
                </a:buClr>
                <a:buFont typeface="Wingdings" panose="05000000000000000000" pitchFamily="2" charset="2"/>
                <a:buNone/>
              </a:pPr>
              <a:endParaRPr lang="ru-RU" altLang="ru-RU" sz="2000"/>
            </a:p>
          </p:txBody>
        </p:sp>
        <p:sp>
          <p:nvSpPr>
            <p:cNvPr id="40984" name="AutoShape 10"/>
            <p:cNvSpPr>
              <a:spLocks noChangeArrowheads="1"/>
            </p:cNvSpPr>
            <p:nvPr/>
          </p:nvSpPr>
          <p:spPr bwMode="auto">
            <a:xfrm>
              <a:off x="7824788" y="4724401"/>
              <a:ext cx="2233612" cy="7207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D95700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indent="127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30263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825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6238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>
                  <a:solidFill>
                    <a:schemeClr val="bg1"/>
                  </a:solidFill>
                  <a:latin typeface="Tahoma" panose="020B0604030504040204" pitchFamily="34" charset="0"/>
                </a:rPr>
                <a:t>Члены экспертной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dirty="0">
                  <a:solidFill>
                    <a:schemeClr val="bg1"/>
                  </a:solidFill>
                  <a:latin typeface="Tahoma" panose="020B0604030504040204" pitchFamily="34" charset="0"/>
                </a:rPr>
                <a:t> группы</a:t>
              </a:r>
            </a:p>
          </p:txBody>
        </p:sp>
        <p:sp>
          <p:nvSpPr>
            <p:cNvPr id="40985" name="AutoShape 10"/>
            <p:cNvSpPr>
              <a:spLocks noChangeArrowheads="1"/>
            </p:cNvSpPr>
            <p:nvPr/>
          </p:nvSpPr>
          <p:spPr bwMode="auto">
            <a:xfrm>
              <a:off x="5303838" y="4797426"/>
              <a:ext cx="2233612" cy="7207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D95700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993D00"/>
              </a:prst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indent="127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30263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825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6238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ahoma" panose="020B0604030504040204" pitchFamily="34" charset="0"/>
                </a:rPr>
                <a:t>Члены экспертной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bg1"/>
                  </a:solidFill>
                  <a:latin typeface="Tahoma" panose="020B0604030504040204" pitchFamily="34" charset="0"/>
                </a:rPr>
                <a:t> группы</a:t>
              </a:r>
            </a:p>
          </p:txBody>
        </p:sp>
        <p:sp>
          <p:nvSpPr>
            <p:cNvPr id="40986" name="Line 27"/>
            <p:cNvSpPr>
              <a:spLocks noChangeShapeType="1"/>
            </p:cNvSpPr>
            <p:nvPr/>
          </p:nvSpPr>
          <p:spPr bwMode="auto">
            <a:xfrm>
              <a:off x="6743700" y="4149725"/>
              <a:ext cx="20891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Line 28"/>
            <p:cNvSpPr>
              <a:spLocks noChangeShapeType="1"/>
            </p:cNvSpPr>
            <p:nvPr/>
          </p:nvSpPr>
          <p:spPr bwMode="auto">
            <a:xfrm>
              <a:off x="6024563" y="4149726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29"/>
            <p:cNvSpPr>
              <a:spLocks noChangeShapeType="1"/>
            </p:cNvSpPr>
            <p:nvPr/>
          </p:nvSpPr>
          <p:spPr bwMode="auto">
            <a:xfrm flipH="1">
              <a:off x="3503613" y="4149725"/>
              <a:ext cx="1871662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89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61" y="366899"/>
            <a:ext cx="6254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54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D6B21B-CB71-45FF-B115-9431E3AA5E4B}" type="slidenum">
              <a:rPr lang="ru-RU" altLang="ru-RU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ru-RU" altLang="ru-RU" sz="2600">
              <a:solidFill>
                <a:schemeClr val="bg1"/>
              </a:solidFill>
            </a:endParaRPr>
          </a:p>
        </p:txBody>
      </p:sp>
      <p:sp>
        <p:nvSpPr>
          <p:cNvPr id="41987" name="AutoShape 2"/>
          <p:cNvSpPr>
            <a:spLocks noGrp="1" noChangeArrowheads="1"/>
          </p:cNvSpPr>
          <p:nvPr>
            <p:ph type="title"/>
          </p:nvPr>
        </p:nvSpPr>
        <p:spPr>
          <a:xfrm>
            <a:off x="1438835" y="762001"/>
            <a:ext cx="8978341" cy="722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/>
              <a:t>Общая ведомость оценки для класса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988" y="1557339"/>
            <a:ext cx="744696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85" y="232428"/>
            <a:ext cx="6254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08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907447-735A-464D-BF82-C33378B4DC9B}" type="slidenum">
              <a:rPr lang="ru-RU" altLang="ru-RU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ru-RU" altLang="ru-RU" sz="2600">
              <a:solidFill>
                <a:schemeClr val="bg1"/>
              </a:solidFill>
            </a:endParaRPr>
          </a:p>
        </p:txBody>
      </p:sp>
      <p:sp>
        <p:nvSpPr>
          <p:cNvPr id="4301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Индивидуальная ведомость оценки: шкала оценивания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5"/>
          <a:stretch>
            <a:fillRect/>
          </a:stretch>
        </p:blipFill>
        <p:spPr bwMode="auto">
          <a:xfrm>
            <a:off x="1669097" y="1898588"/>
            <a:ext cx="9205537" cy="458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6" y="297656"/>
            <a:ext cx="6254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ФГОС ООО. П. 18.2.1. Программа развития универсальных учебных действий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10408024" cy="4038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повышение эффективности усвоения обучающимися знаний и учебных действий, формирования компетенций и компетентностей в предметных областях, </a:t>
            </a:r>
            <a:r>
              <a:rPr lang="ru-RU" b="1" dirty="0">
                <a:solidFill>
                  <a:schemeClr val="tx1"/>
                </a:solidFill>
              </a:rPr>
              <a:t>учебно-исследовательской и проектной деятельности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формирование навыков участия в различных формах организации </a:t>
            </a:r>
            <a:r>
              <a:rPr lang="ru-RU" b="1" dirty="0">
                <a:solidFill>
                  <a:schemeClr val="tx1"/>
                </a:solidFill>
              </a:rPr>
              <a:t>учебно-исследовательской и проектной деятельности </a:t>
            </a:r>
            <a:r>
              <a:rPr lang="ru-RU" dirty="0">
                <a:solidFill>
                  <a:schemeClr val="tx1"/>
                </a:solidFill>
              </a:rPr>
              <a:t>(творческие конкурсы, олимпиады, научные общества, научно-практические конференции, олимпиады, национальные образовательные программы и т. д.);</a:t>
            </a:r>
          </a:p>
          <a:p>
            <a:r>
              <a:rPr lang="ru-RU" dirty="0">
                <a:solidFill>
                  <a:schemeClr val="tx1"/>
                </a:solidFill>
              </a:rPr>
              <a:t>овладение приёмами учебного сотрудничества и социального взаимодействия со сверстниками, старшими школьниками и взрослыми в совместной </a:t>
            </a:r>
            <a:r>
              <a:rPr lang="ru-RU" b="1" dirty="0">
                <a:solidFill>
                  <a:schemeClr val="tx1"/>
                </a:solidFill>
              </a:rPr>
              <a:t>учебно-исследовательской и проектной деятельности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формирование и развитие компетенции обучающихся </a:t>
            </a:r>
            <a:r>
              <a:rPr lang="ru-RU" b="1" dirty="0">
                <a:solidFill>
                  <a:schemeClr val="tx1"/>
                </a:solidFill>
              </a:rPr>
              <a:t>в области использования информационно-коммуникационных технологий </a:t>
            </a:r>
            <a:r>
              <a:rPr lang="ru-RU" dirty="0">
                <a:solidFill>
                  <a:schemeClr val="tx1"/>
                </a:solidFill>
              </a:rPr>
              <a:t>на уровне общего пользования, включая владение информационно-коммуникационными технологиями, поиском, построением и передачей информации, презентацией выполненных работ, основами информационной безопасности, умением безопасного использования средств информационно-коммуникационных технологий (далее – ИКТ) и сети Интернет.</a:t>
            </a:r>
          </a:p>
          <a:p>
            <a:endParaRPr lang="ru-RU" dirty="0"/>
          </a:p>
        </p:txBody>
      </p:sp>
      <p:pic>
        <p:nvPicPr>
          <p:cNvPr id="4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51" y="249559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96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827EC6-2403-4C3B-A5BC-1F6736469869}" type="slidenum">
              <a:rPr lang="ru-RU" altLang="ru-RU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ru-RU" altLang="ru-RU" sz="2600">
              <a:solidFill>
                <a:schemeClr val="bg1"/>
              </a:solidFill>
            </a:endParaRPr>
          </a:p>
        </p:txBody>
      </p:sp>
      <p:sp>
        <p:nvSpPr>
          <p:cNvPr id="4403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Индивидуальная ведомость оценки: Разделы и позиции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482" y="2024696"/>
            <a:ext cx="8274424" cy="457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50" y="297656"/>
            <a:ext cx="6254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58240" y="1996440"/>
            <a:ext cx="9872663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/>
              <a:t>Выбор всегда за нами, кроме тех случаев, когда не хватает сил сделать иной….</a:t>
            </a:r>
          </a:p>
          <a:p>
            <a:pPr marL="45720" indent="0" algn="r">
              <a:buNone/>
            </a:pPr>
            <a:endParaRPr lang="ru-RU" sz="3600" i="1" dirty="0" smtClean="0"/>
          </a:p>
          <a:p>
            <a:pPr marL="45720" indent="0" algn="r">
              <a:buNone/>
            </a:pPr>
            <a:r>
              <a:rPr lang="ru-RU" sz="3600" i="1" dirty="0" smtClean="0"/>
              <a:t>Джулиана Вильсон</a:t>
            </a:r>
            <a:endParaRPr lang="ru-RU" sz="3600" i="1" dirty="0"/>
          </a:p>
        </p:txBody>
      </p:sp>
      <p:pic>
        <p:nvPicPr>
          <p:cNvPr id="4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9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978152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197864" y="3846071"/>
            <a:ext cx="10058400" cy="19653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dirty="0" smtClean="0"/>
              <a:t>КИСЕЛЕВА НАТАЛЬЯ ВИТАЛЬЕВНА,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dirty="0" smtClean="0"/>
              <a:t>доцент кафедры гуманитарных дисциплин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dirty="0" smtClean="0"/>
              <a:t>Государственного автономного учреждения дополнительного профессионального образования Ярославской области «Институт развития образования»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ru-RU" dirty="0" smtClean="0">
                <a:hlinkClick r:id="rId2"/>
              </a:rPr>
              <a:t>yarkia@mail.ru</a:t>
            </a:r>
            <a:r>
              <a:rPr lang="en-US" altLang="ru-RU" dirty="0" smtClean="0"/>
              <a:t> </a:t>
            </a:r>
            <a:endParaRPr lang="ru-RU" altLang="ru-RU" dirty="0" smtClean="0"/>
          </a:p>
        </p:txBody>
      </p:sp>
      <p:pic>
        <p:nvPicPr>
          <p:cNvPr id="6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0983351"/>
              </p:ext>
            </p:extLst>
          </p:nvPr>
        </p:nvGraphicFramePr>
        <p:xfrm>
          <a:off x="2135560" y="548680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264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14203"/>
            <a:ext cx="10892117" cy="50247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Невозможно сыграть симфонию в одиночку. Для нее нужен целый оркестр.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/>
              <a:t>Хэлфорд</a:t>
            </a:r>
            <a:r>
              <a:rPr lang="ru-RU" sz="3600" dirty="0" smtClean="0"/>
              <a:t> </a:t>
            </a:r>
            <a:r>
              <a:rPr lang="ru-RU" sz="3600" dirty="0" err="1" smtClean="0"/>
              <a:t>Лаккок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54" y="385527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4664" y="3068638"/>
            <a:ext cx="8923337" cy="1630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Метапредметные объединения учителей</a:t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44035" name="Picture 4" descr="http://www.iro.yar.ru/fileadmin/iro/shabl/images/iro__1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21" y="287526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5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9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4551" y="1814071"/>
            <a:ext cx="2747962" cy="1600200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065929" y="2097741"/>
            <a:ext cx="1588622" cy="612084"/>
          </a:xfrm>
          <a:prstGeom prst="straightConnector1">
            <a:avLst/>
          </a:prstGeom>
          <a:ln w="57150">
            <a:solidFill>
              <a:schemeClr val="accent1"/>
            </a:solidFill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808877" y="1978950"/>
            <a:ext cx="1409700" cy="922337"/>
          </a:xfrm>
          <a:prstGeom prst="straightConnector1">
            <a:avLst/>
          </a:prstGeom>
          <a:ln w="57150">
            <a:solidFill>
              <a:schemeClr val="accent1"/>
            </a:solidFill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679440" y="2875662"/>
            <a:ext cx="38266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/>
              <a:t>Метапредметные объединения</a:t>
            </a:r>
          </a:p>
        </p:txBody>
      </p:sp>
      <p:sp>
        <p:nvSpPr>
          <p:cNvPr id="45062" name="TextBox 11"/>
          <p:cNvSpPr txBox="1">
            <a:spLocks noChangeArrowheads="1"/>
          </p:cNvSpPr>
          <p:nvPr/>
        </p:nvSpPr>
        <p:spPr bwMode="auto">
          <a:xfrm>
            <a:off x="781361" y="5291411"/>
            <a:ext cx="3602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/>
              <a:t>Проектные команды</a:t>
            </a:r>
          </a:p>
        </p:txBody>
      </p:sp>
      <p:sp>
        <p:nvSpPr>
          <p:cNvPr id="45063" name="TextBox 12"/>
          <p:cNvSpPr txBox="1">
            <a:spLocks noChangeArrowheads="1"/>
          </p:cNvSpPr>
          <p:nvPr/>
        </p:nvSpPr>
        <p:spPr bwMode="auto">
          <a:xfrm>
            <a:off x="3938472" y="6007280"/>
            <a:ext cx="3692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/>
              <a:t>Модульные команды</a:t>
            </a:r>
          </a:p>
        </p:txBody>
      </p:sp>
      <p:sp>
        <p:nvSpPr>
          <p:cNvPr id="45064" name="TextBox 13"/>
          <p:cNvSpPr txBox="1">
            <a:spLocks noChangeArrowheads="1"/>
          </p:cNvSpPr>
          <p:nvPr/>
        </p:nvSpPr>
        <p:spPr bwMode="auto">
          <a:xfrm>
            <a:off x="8212138" y="5591839"/>
            <a:ext cx="2481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/>
              <a:t>Лаборатории </a:t>
            </a:r>
          </a:p>
        </p:txBody>
      </p:sp>
      <p:sp>
        <p:nvSpPr>
          <p:cNvPr id="45065" name="TextBox 14"/>
          <p:cNvSpPr txBox="1">
            <a:spLocks noChangeArrowheads="1"/>
          </p:cNvSpPr>
          <p:nvPr/>
        </p:nvSpPr>
        <p:spPr bwMode="auto">
          <a:xfrm>
            <a:off x="7839926" y="2946152"/>
            <a:ext cx="39665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/>
              <a:t>Целевые, проблемные или творческие группы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647835" y="4027083"/>
            <a:ext cx="1283725" cy="1133234"/>
          </a:xfrm>
          <a:prstGeom prst="straightConnector1">
            <a:avLst/>
          </a:prstGeom>
          <a:ln w="57150">
            <a:solidFill>
              <a:schemeClr val="accent1"/>
            </a:solidFill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56325" y="3833814"/>
            <a:ext cx="33338" cy="2035175"/>
          </a:xfrm>
          <a:prstGeom prst="straightConnector1">
            <a:avLst/>
          </a:prstGeom>
          <a:ln w="57150">
            <a:solidFill>
              <a:schemeClr val="accent1"/>
            </a:solidFill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100047" y="4027083"/>
            <a:ext cx="1334922" cy="1519891"/>
          </a:xfrm>
          <a:prstGeom prst="straightConnector1">
            <a:avLst/>
          </a:prstGeom>
          <a:ln w="57150">
            <a:solidFill>
              <a:schemeClr val="accent1"/>
            </a:solidFill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070" name="TextBox 30"/>
          <p:cNvSpPr txBox="1">
            <a:spLocks noChangeArrowheads="1"/>
          </p:cNvSpPr>
          <p:nvPr/>
        </p:nvSpPr>
        <p:spPr bwMode="auto">
          <a:xfrm>
            <a:off x="2352447" y="578863"/>
            <a:ext cx="78014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</a:rPr>
              <a:t>Предметные объединения педагогов</a:t>
            </a:r>
          </a:p>
        </p:txBody>
      </p:sp>
      <p:sp>
        <p:nvSpPr>
          <p:cNvPr id="32" name="Плюс 31"/>
          <p:cNvSpPr/>
          <p:nvPr/>
        </p:nvSpPr>
        <p:spPr>
          <a:xfrm>
            <a:off x="5934075" y="1286015"/>
            <a:ext cx="444500" cy="407987"/>
          </a:xfrm>
          <a:prstGeom prst="mathPlus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76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/>
          <p:cNvGrpSpPr/>
          <p:nvPr/>
        </p:nvGrpSpPr>
        <p:grpSpPr>
          <a:xfrm>
            <a:off x="1302638" y="788360"/>
            <a:ext cx="9543553" cy="5513521"/>
            <a:chOff x="-231775" y="520700"/>
            <a:chExt cx="9867900" cy="6346825"/>
          </a:xfrm>
        </p:grpSpPr>
        <p:sp>
          <p:nvSpPr>
            <p:cNvPr id="4" name="AutoShape 61"/>
            <p:cNvSpPr>
              <a:spLocks noChangeShapeType="1"/>
            </p:cNvSpPr>
            <p:nvPr/>
          </p:nvSpPr>
          <p:spPr bwMode="auto">
            <a:xfrm>
              <a:off x="4903788" y="1643063"/>
              <a:ext cx="2428875" cy="8080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60"/>
            <p:cNvSpPr>
              <a:spLocks noChangeArrowheads="1"/>
            </p:cNvSpPr>
            <p:nvPr/>
          </p:nvSpPr>
          <p:spPr bwMode="auto">
            <a:xfrm>
              <a:off x="3424238" y="520700"/>
              <a:ext cx="2316162" cy="273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ДИРЕКТОР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59"/>
            <p:cNvSpPr>
              <a:spLocks noChangeArrowheads="1"/>
            </p:cNvSpPr>
            <p:nvPr/>
          </p:nvSpPr>
          <p:spPr bwMode="auto">
            <a:xfrm>
              <a:off x="276225" y="652463"/>
              <a:ext cx="1628775" cy="736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Заместитель директора по УВР (учебная)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58"/>
            <p:cNvSpPr>
              <a:spLocks noChangeArrowheads="1"/>
            </p:cNvSpPr>
            <p:nvPr/>
          </p:nvSpPr>
          <p:spPr bwMode="auto">
            <a:xfrm>
              <a:off x="3240088" y="1103313"/>
              <a:ext cx="1663700" cy="736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Заместитель директора по УВР (методическая)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57"/>
            <p:cNvSpPr>
              <a:spLocks noChangeArrowheads="1"/>
            </p:cNvSpPr>
            <p:nvPr/>
          </p:nvSpPr>
          <p:spPr bwMode="auto">
            <a:xfrm>
              <a:off x="6061075" y="1012825"/>
              <a:ext cx="1747838" cy="736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Заместитель директора по ИКТ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56"/>
            <p:cNvSpPr>
              <a:spLocks noChangeArrowheads="1"/>
            </p:cNvSpPr>
            <p:nvPr/>
          </p:nvSpPr>
          <p:spPr bwMode="auto">
            <a:xfrm>
              <a:off x="8007350" y="520700"/>
              <a:ext cx="1628775" cy="581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Заместитель директора по ВР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55"/>
            <p:cNvSpPr>
              <a:spLocks noChangeShapeType="1"/>
            </p:cNvSpPr>
            <p:nvPr/>
          </p:nvSpPr>
          <p:spPr bwMode="auto">
            <a:xfrm flipH="1">
              <a:off x="1905000" y="652463"/>
              <a:ext cx="1520825" cy="142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54"/>
            <p:cNvSpPr>
              <a:spLocks noChangeShapeType="1"/>
            </p:cNvSpPr>
            <p:nvPr/>
          </p:nvSpPr>
          <p:spPr bwMode="auto">
            <a:xfrm flipH="1">
              <a:off x="3673475" y="793750"/>
              <a:ext cx="166688" cy="3079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53"/>
            <p:cNvSpPr>
              <a:spLocks noChangeShapeType="1"/>
            </p:cNvSpPr>
            <p:nvPr/>
          </p:nvSpPr>
          <p:spPr bwMode="auto">
            <a:xfrm>
              <a:off x="5430838" y="793750"/>
              <a:ext cx="628650" cy="184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52"/>
            <p:cNvSpPr>
              <a:spLocks noChangeShapeType="1"/>
            </p:cNvSpPr>
            <p:nvPr/>
          </p:nvSpPr>
          <p:spPr bwMode="auto">
            <a:xfrm>
              <a:off x="5740400" y="652463"/>
              <a:ext cx="2266950" cy="650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>
              <a:off x="815975" y="5003800"/>
              <a:ext cx="7754938" cy="415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МЕТОДИЧЕСКИЕ ОБЪЕДИНЕНИЯ/ КАФЕДРЫ УЧИТЕЛЕЙ-ПРЕДМЕТНИКОВ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utoShape 50"/>
            <p:cNvSpPr>
              <a:spLocks noChangeArrowheads="1"/>
            </p:cNvSpPr>
            <p:nvPr/>
          </p:nvSpPr>
          <p:spPr bwMode="auto">
            <a:xfrm>
              <a:off x="-128588" y="2136775"/>
              <a:ext cx="1638301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Куратор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учителей-предметников  5 кл.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>
              <a:off x="1905000" y="2136775"/>
              <a:ext cx="1638300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Куратор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учителей-предметников  6 кл.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840163" y="2136775"/>
              <a:ext cx="1638300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Куратор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учителей-предметников  7 кл.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AutoShape 47"/>
            <p:cNvSpPr>
              <a:spLocks noChangeArrowheads="1"/>
            </p:cNvSpPr>
            <p:nvPr/>
          </p:nvSpPr>
          <p:spPr bwMode="auto">
            <a:xfrm>
              <a:off x="5656263" y="2136775"/>
              <a:ext cx="1638300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Куратор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учителей-предметников  8 кл.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7686675" y="2136775"/>
              <a:ext cx="1638300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Куратор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учителей-предметников  9 кл.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AutoShape 45"/>
            <p:cNvSpPr>
              <a:spLocks noChangeArrowheads="1"/>
            </p:cNvSpPr>
            <p:nvPr/>
          </p:nvSpPr>
          <p:spPr bwMode="auto">
            <a:xfrm>
              <a:off x="-128588" y="5638800"/>
              <a:ext cx="1638301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учителей рус яз и лит-ры, истории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AutoShape 44"/>
            <p:cNvSpPr>
              <a:spLocks noChangeArrowheads="1"/>
            </p:cNvSpPr>
            <p:nvPr/>
          </p:nvSpPr>
          <p:spPr bwMode="auto">
            <a:xfrm>
              <a:off x="1346200" y="6286500"/>
              <a:ext cx="2136775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учителей математики, физики, ИКТ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AutoShape 43"/>
            <p:cNvSpPr>
              <a:spLocks noChangeArrowheads="1"/>
            </p:cNvSpPr>
            <p:nvPr/>
          </p:nvSpPr>
          <p:spPr bwMode="auto">
            <a:xfrm>
              <a:off x="2867025" y="5638800"/>
              <a:ext cx="2036763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учителей географии, биологии, химии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4421188" y="6286500"/>
              <a:ext cx="1638300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учителей эстетического цикла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utoShape 41"/>
            <p:cNvSpPr>
              <a:spLocks noChangeArrowheads="1"/>
            </p:cNvSpPr>
            <p:nvPr/>
          </p:nvSpPr>
          <p:spPr bwMode="auto">
            <a:xfrm>
              <a:off x="5430838" y="5638800"/>
              <a:ext cx="2087562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учителей физ-ры, технологии, ОБЖ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AutoShape 40"/>
            <p:cNvSpPr>
              <a:spLocks noChangeArrowheads="1"/>
            </p:cNvSpPr>
            <p:nvPr/>
          </p:nvSpPr>
          <p:spPr bwMode="auto">
            <a:xfrm>
              <a:off x="6878638" y="6286500"/>
              <a:ext cx="1865312" cy="5810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учителей иностранных языков</a:t>
              </a: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1657350" y="3114675"/>
              <a:ext cx="7219950" cy="415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МЕТАПРЕДМЕТНОЕ ОБЪЕДИНЕНИЕ УЧИТЕЛЕЙ ОСНОВНОЙ ШКОЛЫ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AutoShape 38"/>
            <p:cNvSpPr>
              <a:spLocks noChangeArrowheads="1"/>
            </p:cNvSpPr>
            <p:nvPr/>
          </p:nvSpPr>
          <p:spPr bwMode="auto">
            <a:xfrm>
              <a:off x="8102600" y="5638800"/>
              <a:ext cx="1449388" cy="533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</a:t>
              </a: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классных руководителей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>
              <a:off x="-128588" y="3911600"/>
              <a:ext cx="1638301" cy="736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Метапредметное объединение учителей 5 классов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AutoShape 36"/>
            <p:cNvSpPr>
              <a:spLocks noChangeArrowheads="1"/>
            </p:cNvSpPr>
            <p:nvPr/>
          </p:nvSpPr>
          <p:spPr bwMode="auto">
            <a:xfrm>
              <a:off x="1844675" y="3911600"/>
              <a:ext cx="1638300" cy="736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Метапредметное объединение учителей 6 классов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AutoShape 35"/>
            <p:cNvSpPr>
              <a:spLocks noChangeArrowheads="1"/>
            </p:cNvSpPr>
            <p:nvPr/>
          </p:nvSpPr>
          <p:spPr bwMode="auto">
            <a:xfrm>
              <a:off x="3792538" y="3911600"/>
              <a:ext cx="1638300" cy="736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Метапредметное объединение учителей 7 классов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5797550" y="3911600"/>
              <a:ext cx="1638300" cy="736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Метапредметное объединение учителей 8 классов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auto">
            <a:xfrm>
              <a:off x="7686675" y="3911600"/>
              <a:ext cx="1638300" cy="736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Метапредметное объединение учителей 9 классов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AutoShape 32"/>
            <p:cNvSpPr>
              <a:spLocks noChangeShapeType="1"/>
            </p:cNvSpPr>
            <p:nvPr/>
          </p:nvSpPr>
          <p:spPr bwMode="auto">
            <a:xfrm>
              <a:off x="908050" y="1389063"/>
              <a:ext cx="1306513" cy="172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31"/>
            <p:cNvSpPr>
              <a:spLocks noChangeShapeType="1"/>
            </p:cNvSpPr>
            <p:nvPr/>
          </p:nvSpPr>
          <p:spPr bwMode="auto">
            <a:xfrm>
              <a:off x="7400925" y="1749425"/>
              <a:ext cx="0" cy="1365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utoShape 30"/>
            <p:cNvSpPr>
              <a:spLocks noChangeShapeType="1"/>
            </p:cNvSpPr>
            <p:nvPr/>
          </p:nvSpPr>
          <p:spPr bwMode="auto">
            <a:xfrm flipH="1">
              <a:off x="6953250" y="1103313"/>
              <a:ext cx="1317625" cy="20129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AutoShape 29"/>
            <p:cNvSpPr>
              <a:spLocks noChangeShapeType="1"/>
            </p:cNvSpPr>
            <p:nvPr/>
          </p:nvSpPr>
          <p:spPr bwMode="auto">
            <a:xfrm>
              <a:off x="3673475" y="1839913"/>
              <a:ext cx="0" cy="1276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AutoShape 28"/>
            <p:cNvSpPr>
              <a:spLocks noChangeShapeType="1"/>
            </p:cNvSpPr>
            <p:nvPr/>
          </p:nvSpPr>
          <p:spPr bwMode="auto">
            <a:xfrm flipV="1">
              <a:off x="1027113" y="1465263"/>
              <a:ext cx="2212975" cy="6715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AutoShape 27"/>
            <p:cNvSpPr>
              <a:spLocks noChangeShapeType="1"/>
            </p:cNvSpPr>
            <p:nvPr/>
          </p:nvSpPr>
          <p:spPr bwMode="auto">
            <a:xfrm>
              <a:off x="3057525" y="1839913"/>
              <a:ext cx="0" cy="296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AutoShape 26"/>
            <p:cNvSpPr>
              <a:spLocks noChangeShapeType="1"/>
            </p:cNvSpPr>
            <p:nvPr/>
          </p:nvSpPr>
          <p:spPr bwMode="auto">
            <a:xfrm>
              <a:off x="3984625" y="1839913"/>
              <a:ext cx="665163" cy="296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AutoShape 25"/>
            <p:cNvSpPr>
              <a:spLocks noChangeShapeType="1"/>
            </p:cNvSpPr>
            <p:nvPr/>
          </p:nvSpPr>
          <p:spPr bwMode="auto">
            <a:xfrm>
              <a:off x="4903788" y="1325563"/>
              <a:ext cx="1739900" cy="8112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AutoShape 24"/>
            <p:cNvSpPr>
              <a:spLocks noChangeShapeType="1"/>
            </p:cNvSpPr>
            <p:nvPr/>
          </p:nvSpPr>
          <p:spPr bwMode="auto">
            <a:xfrm>
              <a:off x="1027113" y="2717800"/>
              <a:ext cx="628650" cy="396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23"/>
            <p:cNvSpPr>
              <a:spLocks noChangeShapeType="1"/>
            </p:cNvSpPr>
            <p:nvPr/>
          </p:nvSpPr>
          <p:spPr bwMode="auto">
            <a:xfrm>
              <a:off x="2736850" y="2717800"/>
              <a:ext cx="0" cy="396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AutoShape 22"/>
            <p:cNvSpPr>
              <a:spLocks noChangeShapeType="1"/>
            </p:cNvSpPr>
            <p:nvPr/>
          </p:nvSpPr>
          <p:spPr bwMode="auto">
            <a:xfrm>
              <a:off x="4649788" y="2717800"/>
              <a:ext cx="0" cy="396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utoShape 21"/>
            <p:cNvSpPr>
              <a:spLocks noChangeShapeType="1"/>
            </p:cNvSpPr>
            <p:nvPr/>
          </p:nvSpPr>
          <p:spPr bwMode="auto">
            <a:xfrm>
              <a:off x="6418263" y="2717800"/>
              <a:ext cx="12700" cy="396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AutoShape 20"/>
            <p:cNvSpPr>
              <a:spLocks noChangeShapeType="1"/>
            </p:cNvSpPr>
            <p:nvPr/>
          </p:nvSpPr>
          <p:spPr bwMode="auto">
            <a:xfrm>
              <a:off x="8378825" y="2817813"/>
              <a:ext cx="0" cy="2968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AutoShape 19"/>
            <p:cNvSpPr>
              <a:spLocks noChangeShapeType="1"/>
            </p:cNvSpPr>
            <p:nvPr/>
          </p:nvSpPr>
          <p:spPr bwMode="auto">
            <a:xfrm flipV="1">
              <a:off x="815975" y="3530600"/>
              <a:ext cx="841375" cy="379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AutoShape 18"/>
            <p:cNvSpPr>
              <a:spLocks noChangeShapeType="1"/>
            </p:cNvSpPr>
            <p:nvPr/>
          </p:nvSpPr>
          <p:spPr bwMode="auto">
            <a:xfrm flipV="1">
              <a:off x="2630488" y="3530600"/>
              <a:ext cx="0" cy="379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AutoShape 17"/>
            <p:cNvSpPr>
              <a:spLocks noChangeShapeType="1"/>
            </p:cNvSpPr>
            <p:nvPr/>
          </p:nvSpPr>
          <p:spPr bwMode="auto">
            <a:xfrm flipH="1" flipV="1">
              <a:off x="4506913" y="3530600"/>
              <a:ext cx="12700" cy="379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AutoShape 16"/>
            <p:cNvSpPr>
              <a:spLocks noChangeShapeType="1"/>
            </p:cNvSpPr>
            <p:nvPr/>
          </p:nvSpPr>
          <p:spPr bwMode="auto">
            <a:xfrm flipH="1" flipV="1">
              <a:off x="6502400" y="3530600"/>
              <a:ext cx="23813" cy="379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AutoShape 15"/>
            <p:cNvSpPr>
              <a:spLocks noChangeShapeType="1"/>
            </p:cNvSpPr>
            <p:nvPr/>
          </p:nvSpPr>
          <p:spPr bwMode="auto">
            <a:xfrm flipV="1">
              <a:off x="8378825" y="3530600"/>
              <a:ext cx="0" cy="379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AutoShape 14"/>
            <p:cNvSpPr>
              <a:spLocks noChangeShapeType="1"/>
            </p:cNvSpPr>
            <p:nvPr/>
          </p:nvSpPr>
          <p:spPr bwMode="auto">
            <a:xfrm>
              <a:off x="1265238" y="4646613"/>
              <a:ext cx="579437" cy="357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AutoShape 13"/>
            <p:cNvSpPr>
              <a:spLocks noChangeShapeType="1"/>
            </p:cNvSpPr>
            <p:nvPr/>
          </p:nvSpPr>
          <p:spPr bwMode="auto">
            <a:xfrm>
              <a:off x="2630488" y="4527550"/>
              <a:ext cx="0" cy="476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12"/>
            <p:cNvSpPr>
              <a:spLocks noChangeShapeType="1"/>
            </p:cNvSpPr>
            <p:nvPr/>
          </p:nvSpPr>
          <p:spPr bwMode="auto">
            <a:xfrm>
              <a:off x="4518025" y="4527550"/>
              <a:ext cx="0" cy="476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AutoShape 11"/>
            <p:cNvSpPr>
              <a:spLocks noChangeShapeType="1"/>
            </p:cNvSpPr>
            <p:nvPr/>
          </p:nvSpPr>
          <p:spPr bwMode="auto">
            <a:xfrm>
              <a:off x="6643688" y="4527550"/>
              <a:ext cx="0" cy="476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AutoShape 10"/>
            <p:cNvSpPr>
              <a:spLocks noChangeShapeType="1"/>
            </p:cNvSpPr>
            <p:nvPr/>
          </p:nvSpPr>
          <p:spPr bwMode="auto">
            <a:xfrm>
              <a:off x="8270875" y="4527550"/>
              <a:ext cx="0" cy="476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AutoShape 9"/>
            <p:cNvSpPr>
              <a:spLocks noChangeShapeType="1"/>
            </p:cNvSpPr>
            <p:nvPr/>
          </p:nvSpPr>
          <p:spPr bwMode="auto">
            <a:xfrm flipV="1">
              <a:off x="563563" y="5419725"/>
              <a:ext cx="641350" cy="219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AutoShape 8"/>
            <p:cNvSpPr>
              <a:spLocks noChangeShapeType="1"/>
            </p:cNvSpPr>
            <p:nvPr/>
          </p:nvSpPr>
          <p:spPr bwMode="auto">
            <a:xfrm flipV="1">
              <a:off x="2214563" y="5419725"/>
              <a:ext cx="0" cy="8667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AutoShape 7"/>
            <p:cNvSpPr>
              <a:spLocks noChangeShapeType="1"/>
            </p:cNvSpPr>
            <p:nvPr/>
          </p:nvSpPr>
          <p:spPr bwMode="auto">
            <a:xfrm flipV="1">
              <a:off x="3792538" y="5419725"/>
              <a:ext cx="0" cy="219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AutoShape 6"/>
            <p:cNvSpPr>
              <a:spLocks noChangeShapeType="1"/>
            </p:cNvSpPr>
            <p:nvPr/>
          </p:nvSpPr>
          <p:spPr bwMode="auto">
            <a:xfrm flipH="1" flipV="1">
              <a:off x="5148263" y="5419725"/>
              <a:ext cx="23812" cy="8667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utoShape 5"/>
            <p:cNvSpPr>
              <a:spLocks noChangeShapeType="1"/>
            </p:cNvSpPr>
            <p:nvPr/>
          </p:nvSpPr>
          <p:spPr bwMode="auto">
            <a:xfrm flipV="1">
              <a:off x="6418263" y="5419725"/>
              <a:ext cx="0" cy="219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AutoShape 4"/>
            <p:cNvSpPr>
              <a:spLocks noChangeShapeType="1"/>
            </p:cNvSpPr>
            <p:nvPr/>
          </p:nvSpPr>
          <p:spPr bwMode="auto">
            <a:xfrm flipH="1" flipV="1">
              <a:off x="7832725" y="5419725"/>
              <a:ext cx="23813" cy="8667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3"/>
            <p:cNvSpPr>
              <a:spLocks noChangeShapeType="1"/>
            </p:cNvSpPr>
            <p:nvPr/>
          </p:nvSpPr>
          <p:spPr bwMode="auto">
            <a:xfrm flipH="1" flipV="1">
              <a:off x="8378825" y="5419725"/>
              <a:ext cx="498475" cy="219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2"/>
            <p:cNvSpPr>
              <a:spLocks noChangeArrowheads="1"/>
            </p:cNvSpPr>
            <p:nvPr/>
          </p:nvSpPr>
          <p:spPr bwMode="auto">
            <a:xfrm>
              <a:off x="-231775" y="3127375"/>
              <a:ext cx="1638300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Психолог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AutoShape 1"/>
            <p:cNvSpPr>
              <a:spLocks noChangeShapeType="1"/>
            </p:cNvSpPr>
            <p:nvPr/>
          </p:nvSpPr>
          <p:spPr bwMode="auto">
            <a:xfrm>
              <a:off x="1406525" y="3332163"/>
              <a:ext cx="1905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3108138" y="234362"/>
            <a:ext cx="575984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МЕТОДИЧЕСКОГО СОПРОВОЖДЕНИЯ РЕАЛИЗАЦИИ ФГОС ООО</a:t>
            </a:r>
            <a:endParaRPr kumimoji="0" lang="ru-RU" altLang="ru-RU" sz="11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8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" name="Picture 4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58" y="363792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314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166</TotalTime>
  <Words>2049</Words>
  <Application>Microsoft Office PowerPoint</Application>
  <PresentationFormat>Широкоэкранный</PresentationFormat>
  <Paragraphs>332</Paragraphs>
  <Slides>42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</vt:lpstr>
      <vt:lpstr>Comic Sans MS</vt:lpstr>
      <vt:lpstr>Corbel</vt:lpstr>
      <vt:lpstr>Tahoma</vt:lpstr>
      <vt:lpstr>Times New Roman</vt:lpstr>
      <vt:lpstr>Wingdings</vt:lpstr>
      <vt:lpstr>Базис</vt:lpstr>
      <vt:lpstr>Модернизация образования: механизмы реализации междисциплинарных программ в рамках ФГОС ООО</vt:lpstr>
      <vt:lpstr>Актуальность </vt:lpstr>
      <vt:lpstr>ФГОС ООО. П. 10. Метапредметные результаты освоения основной образовательной программы основного общего образования</vt:lpstr>
      <vt:lpstr>ФГОС ООО. П. 18.2.1. Программа развития универсальных учебных действий </vt:lpstr>
      <vt:lpstr>Презентация PowerPoint</vt:lpstr>
      <vt:lpstr>Невозможно сыграть симфонию в одиночку. Для нее нужен целый оркестр.  Хэлфорд Лаккок </vt:lpstr>
      <vt:lpstr>Метапредметные объединения учителей </vt:lpstr>
      <vt:lpstr>Презентация PowerPoint</vt:lpstr>
      <vt:lpstr>Презентация PowerPoint</vt:lpstr>
      <vt:lpstr>Метапредметные объединения учителей</vt:lpstr>
      <vt:lpstr>Основные направления деятельности</vt:lpstr>
      <vt:lpstr>Основные направления деятельности</vt:lpstr>
      <vt:lpstr>Основные направления деятельности</vt:lpstr>
      <vt:lpstr>Презентация PowerPoint</vt:lpstr>
      <vt:lpstr> Метапредметные недели</vt:lpstr>
      <vt:lpstr>Презентация PowerPoint</vt:lpstr>
      <vt:lpstr>Метапредметная декада «Время нашего взлёта», средняя школа № 30 г. Рыбинск</vt:lpstr>
      <vt:lpstr>Презентация PowerPoint</vt:lpstr>
      <vt:lpstr>Презентация PowerPoint</vt:lpstr>
      <vt:lpstr>Презентация PowerPoint</vt:lpstr>
      <vt:lpstr>Лаборатория  как форма организации образовательного процесса</vt:lpstr>
      <vt:lpstr>Презентация PowerPoint</vt:lpstr>
      <vt:lpstr>Лаборатории</vt:lpstr>
      <vt:lpstr>Состав лаборатории</vt:lpstr>
      <vt:lpstr>Особенности лаборатории</vt:lpstr>
      <vt:lpstr>Программа  «Лаборатория учебной деятельности»</vt:lpstr>
      <vt:lpstr>Междисциплинарная программа учебного курса «Лаборатория организации учебной деятельности»</vt:lpstr>
      <vt:lpstr>Междисциплинарная программа учебного курса «Лаборатория учебной деятельности»,  средняя школа № 31 г. Ярославль</vt:lpstr>
      <vt:lpstr>Междисциплинарная программа учебного курса «Лаборатория учебных достижений. 5-6 классы»,  средняя школа № 2 г. Пошехонье </vt:lpstr>
      <vt:lpstr>День единого текста,  лицей № 86 г. Ярославль</vt:lpstr>
      <vt:lpstr>расписание</vt:lpstr>
      <vt:lpstr>Презентация PowerPoint</vt:lpstr>
      <vt:lpstr>Презентация PowerPoint</vt:lpstr>
      <vt:lpstr>Презентация PowerPoint</vt:lpstr>
      <vt:lpstr>Система оценки метапредметных результатов освоения междисциплинарных программ</vt:lpstr>
      <vt:lpstr>Экспертно-аналитическая модель оценки достижения метапредметных результатов на ступени ООО, средняя школа № 1. г. Переславль-Залесский</vt:lpstr>
      <vt:lpstr>Схема внутренних связей экспертно-аналитической модели</vt:lpstr>
      <vt:lpstr>Общая ведомость оценки для класса</vt:lpstr>
      <vt:lpstr>Индивидуальная ведомость оценки: шкала оценивания</vt:lpstr>
      <vt:lpstr>Индивидуальная ведомость оценки: Разделы и позиции</vt:lpstr>
      <vt:lpstr>Презентация PowerPoint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образования: механизмв реализауии междисциплинарных программ</dc:title>
  <dc:creator>Наталья Киселева</dc:creator>
  <cp:lastModifiedBy>Светлана Юрьевна Белянчева</cp:lastModifiedBy>
  <cp:revision>49</cp:revision>
  <dcterms:created xsi:type="dcterms:W3CDTF">2016-12-12T13:33:53Z</dcterms:created>
  <dcterms:modified xsi:type="dcterms:W3CDTF">2016-12-19T08:29:57Z</dcterms:modified>
</cp:coreProperties>
</file>