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  <p:sldId id="284" r:id="rId13"/>
    <p:sldId id="286" r:id="rId14"/>
    <p:sldId id="287" r:id="rId15"/>
    <p:sldId id="288" r:id="rId16"/>
    <p:sldId id="289" r:id="rId17"/>
    <p:sldId id="290" r:id="rId18"/>
    <p:sldId id="304" r:id="rId19"/>
    <p:sldId id="291" r:id="rId20"/>
    <p:sldId id="292" r:id="rId21"/>
    <p:sldId id="293" r:id="rId22"/>
    <p:sldId id="303" r:id="rId23"/>
    <p:sldId id="305" r:id="rId24"/>
    <p:sldId id="294" r:id="rId25"/>
    <p:sldId id="295" r:id="rId26"/>
    <p:sldId id="307" r:id="rId27"/>
    <p:sldId id="306" r:id="rId28"/>
    <p:sldId id="308" r:id="rId29"/>
    <p:sldId id="297" r:id="rId3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11D9"/>
    <a:srgbClr val="29BDC1"/>
    <a:srgbClr val="8C6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84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9A9BC7A-15E8-4EAC-A9EE-3657FB8FBCD7}" type="datetimeFigureOut">
              <a:rPr lang="ru-RU"/>
              <a:pPr>
                <a:defRPr/>
              </a:pPr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A81919-BBF9-4A91-AB31-37FDAE6315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4875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31753F-E16D-4DFC-9954-55C675CED60F}" type="slidenum">
              <a:rPr lang="ru-RU" altLang="ru-RU"/>
              <a:pPr eaLnBrk="1" hangingPunct="1"/>
              <a:t>13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6797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0705356-3B4C-4255-BE26-0EFF68F3FCC9}" type="slidenum">
              <a:rPr lang="en-US" altLang="ru-RU"/>
              <a:pPr eaLnBrk="1" hangingPunct="1"/>
              <a:t>17</a:t>
            </a:fld>
            <a:endParaRPr lang="en-US" altLang="ru-RU"/>
          </a:p>
        </p:txBody>
      </p:sp>
      <p:sp>
        <p:nvSpPr>
          <p:cNvPr id="33795" name="Text Box 2"/>
          <p:cNvSpPr txBox="1">
            <a:spLocks noChangeArrowheads="1"/>
          </p:cNvSpPr>
          <p:nvPr/>
        </p:nvSpPr>
        <p:spPr bwMode="auto">
          <a:xfrm>
            <a:off x="1158875" y="933450"/>
            <a:ext cx="4351338" cy="33639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3796" name="Rectangle 3"/>
          <p:cNvSpPr>
            <a:spLocks noChangeArrowheads="1"/>
          </p:cNvSpPr>
          <p:nvPr>
            <p:ph type="body"/>
          </p:nvPr>
        </p:nvSpPr>
        <p:spPr bwMode="auto">
          <a:xfrm>
            <a:off x="1031875" y="4624388"/>
            <a:ext cx="4603750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55044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313F92-A0E0-4DCA-9DF6-F734114B993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889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EA7DD1-FFC5-49D3-8307-BD6B81D783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83946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891DF1-F306-4647-91F2-045DCC80348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40487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6705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75436-7B97-409B-B8C4-9ADF8BB5919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78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54F7F8-1962-4B79-99FB-31F6FD196B6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4537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232A7-C55A-479C-BE2D-D59F8141A1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337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2E42CB-1138-4BCC-82BB-52F7351DE88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74724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9D394D-7F1F-48A0-B93A-407194915BC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9590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5F93EE-B03A-4D3F-8CDC-9DC526760C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654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ABDA4-5E7C-44B5-BA64-7E94EF8BC2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7498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A847F9-ED3B-43BD-8997-159F22A7F4F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211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87454-7B2E-4CD6-B6B8-024640A1C9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01215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C8C8CE"/>
              </a:gs>
              <a:gs pos="100000">
                <a:srgbClr val="F4F4F5"/>
              </a:gs>
            </a:gsLst>
            <a:path path="shape">
              <a:fillToRect l="50000" t="50000" r="50000" b="50000"/>
            </a:path>
          </a:gradFill>
          <a:ln w="28575" algn="in">
            <a:solidFill>
              <a:srgbClr val="211E6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lIns="36576" tIns="36576" rIns="36576" bIns="36576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304800"/>
            <a:ext cx="6705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D4B2C36-BBD2-42E4-81B5-8B5EDBA3C1CC}" type="slidenum">
              <a:rPr lang="ru-RU" altLang="ru-RU"/>
              <a:pPr/>
              <a:t>‹#›</a:t>
            </a:fld>
            <a:endParaRPr lang="ru-RU" altLang="ru-RU"/>
          </a:p>
        </p:txBody>
      </p:sp>
      <p:pic>
        <p:nvPicPr>
          <p:cNvPr id="1032" name="Picture 7" descr="макет ИОЦ 1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1033" name="Picture 8" descr="шарики горизонт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8338" y="304800"/>
            <a:ext cx="2125662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ioctut.edu.yar.ru/materiali_rip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295400"/>
            <a:ext cx="7772400" cy="22891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Внедрение технологий </a:t>
            </a:r>
            <a:r>
              <a:rPr lang="ru-RU" sz="2800" dirty="0" err="1" smtClean="0">
                <a:solidFill>
                  <a:schemeClr val="tx1"/>
                </a:solidFill>
              </a:rPr>
              <a:t>мыследеятельностной</a:t>
            </a:r>
            <a:r>
              <a:rPr lang="ru-RU" sz="2800" dirty="0" smtClean="0">
                <a:solidFill>
                  <a:schemeClr val="tx1"/>
                </a:solidFill>
              </a:rPr>
              <a:t> педагогики </a:t>
            </a:r>
            <a:br>
              <a:rPr lang="ru-RU" sz="28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в практику ОУ через реализацию регионального инновационного проекта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572000"/>
            <a:ext cx="6553200" cy="609600"/>
          </a:xfrm>
        </p:spPr>
        <p:txBody>
          <a:bodyPr/>
          <a:lstStyle/>
          <a:p>
            <a:pPr algn="r" eaLnBrk="1" hangingPunct="1"/>
            <a:r>
              <a:rPr lang="ru-RU" altLang="ru-RU" smtClean="0"/>
              <a:t>Козина Е.Н., директор МУ ДПО «ИОЦ» Тутаевского МР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276600" y="57912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/>
              <a:t>13.12. 2016 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33" name="AutoShape 21"/>
          <p:cNvSpPr>
            <a:spLocks noChangeArrowheads="1"/>
          </p:cNvSpPr>
          <p:nvPr/>
        </p:nvSpPr>
        <p:spPr bwMode="auto">
          <a:xfrm>
            <a:off x="5651500" y="4581525"/>
            <a:ext cx="3241675" cy="1439863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6666"/>
              </a:gs>
              <a:gs pos="50000">
                <a:schemeClr val="accent1"/>
              </a:gs>
              <a:gs pos="100000">
                <a:srgbClr val="0066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4531" name="AutoShape 19"/>
          <p:cNvSpPr>
            <a:spLocks noChangeArrowheads="1"/>
          </p:cNvSpPr>
          <p:nvPr/>
        </p:nvSpPr>
        <p:spPr bwMode="auto">
          <a:xfrm>
            <a:off x="468313" y="4581525"/>
            <a:ext cx="3024187" cy="1368425"/>
          </a:xfrm>
          <a:prstGeom prst="can">
            <a:avLst>
              <a:gd name="adj" fmla="val 25000"/>
            </a:avLst>
          </a:prstGeom>
          <a:gradFill rotWithShape="0">
            <a:gsLst>
              <a:gs pos="0">
                <a:srgbClr val="006666"/>
              </a:gs>
              <a:gs pos="50000">
                <a:schemeClr val="accent1"/>
              </a:gs>
              <a:gs pos="100000">
                <a:srgbClr val="006666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95288" y="5013325"/>
            <a:ext cx="30718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Метапредметные </a:t>
            </a:r>
          </a:p>
          <a:p>
            <a:pPr algn="ctr"/>
            <a:r>
              <a:rPr lang="ru-RU" altLang="ru-RU" sz="2000" b="1">
                <a:solidFill>
                  <a:srgbClr val="000000"/>
                </a:solidFill>
              </a:rPr>
              <a:t>курсы</a:t>
            </a:r>
            <a:endParaRPr lang="en-US" altLang="ru-RU" sz="1400">
              <a:solidFill>
                <a:srgbClr val="000000"/>
              </a:solidFill>
            </a:endParaRPr>
          </a:p>
        </p:txBody>
      </p:sp>
      <p:sp>
        <p:nvSpPr>
          <p:cNvPr id="11269" name="Freeform 7"/>
          <p:cNvSpPr>
            <a:spLocks/>
          </p:cNvSpPr>
          <p:nvPr/>
        </p:nvSpPr>
        <p:spPr bwMode="gray">
          <a:xfrm>
            <a:off x="3348038" y="3500438"/>
            <a:ext cx="1117600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100000">
                <a:srgbClr val="6FCFC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0" name="AutoShape 8"/>
          <p:cNvSpPr>
            <a:spLocks noChangeAspect="1" noChangeArrowheads="1" noTextEdit="1"/>
          </p:cNvSpPr>
          <p:nvPr/>
        </p:nvSpPr>
        <p:spPr bwMode="gray">
          <a:xfrm flipH="1">
            <a:off x="4843463" y="3962400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Freeform 9"/>
          <p:cNvSpPr>
            <a:spLocks/>
          </p:cNvSpPr>
          <p:nvPr/>
        </p:nvSpPr>
        <p:spPr bwMode="gray">
          <a:xfrm flipH="1">
            <a:off x="4572000" y="3429000"/>
            <a:ext cx="1071563" cy="1241425"/>
          </a:xfrm>
          <a:custGeom>
            <a:avLst/>
            <a:gdLst>
              <a:gd name="T0" fmla="*/ 2147483647 w 580"/>
              <a:gd name="T1" fmla="*/ 0 h 798"/>
              <a:gd name="T2" fmla="*/ 2147483647 w 580"/>
              <a:gd name="T3" fmla="*/ 2147483647 h 798"/>
              <a:gd name="T4" fmla="*/ 2147483647 w 580"/>
              <a:gd name="T5" fmla="*/ 2147483647 h 798"/>
              <a:gd name="T6" fmla="*/ 2147483647 w 580"/>
              <a:gd name="T7" fmla="*/ 2147483647 h 798"/>
              <a:gd name="T8" fmla="*/ 2147483647 w 580"/>
              <a:gd name="T9" fmla="*/ 2147483647 h 798"/>
              <a:gd name="T10" fmla="*/ 2147483647 w 580"/>
              <a:gd name="T11" fmla="*/ 2147483647 h 798"/>
              <a:gd name="T12" fmla="*/ 2147483647 w 580"/>
              <a:gd name="T13" fmla="*/ 2147483647 h 798"/>
              <a:gd name="T14" fmla="*/ 2147483647 w 580"/>
              <a:gd name="T15" fmla="*/ 2147483647 h 798"/>
              <a:gd name="T16" fmla="*/ 2147483647 w 580"/>
              <a:gd name="T17" fmla="*/ 2147483647 h 798"/>
              <a:gd name="T18" fmla="*/ 2147483647 w 580"/>
              <a:gd name="T19" fmla="*/ 2147483647 h 798"/>
              <a:gd name="T20" fmla="*/ 2147483647 w 580"/>
              <a:gd name="T21" fmla="*/ 2147483647 h 798"/>
              <a:gd name="T22" fmla="*/ 2147483647 w 580"/>
              <a:gd name="T23" fmla="*/ 2147483647 h 798"/>
              <a:gd name="T24" fmla="*/ 0 w 580"/>
              <a:gd name="T25" fmla="*/ 2147483647 h 798"/>
              <a:gd name="T26" fmla="*/ 2147483647 w 580"/>
              <a:gd name="T27" fmla="*/ 2147483647 h 798"/>
              <a:gd name="T28" fmla="*/ 2147483647 w 580"/>
              <a:gd name="T29" fmla="*/ 2147483647 h 798"/>
              <a:gd name="T30" fmla="*/ 2147483647 w 580"/>
              <a:gd name="T31" fmla="*/ 2147483647 h 798"/>
              <a:gd name="T32" fmla="*/ 2147483647 w 580"/>
              <a:gd name="T33" fmla="*/ 2147483647 h 798"/>
              <a:gd name="T34" fmla="*/ 2147483647 w 580"/>
              <a:gd name="T35" fmla="*/ 2147483647 h 798"/>
              <a:gd name="T36" fmla="*/ 2147483647 w 580"/>
              <a:gd name="T37" fmla="*/ 2147483647 h 798"/>
              <a:gd name="T38" fmla="*/ 2147483647 w 580"/>
              <a:gd name="T39" fmla="*/ 2147483647 h 798"/>
              <a:gd name="T40" fmla="*/ 2147483647 w 580"/>
              <a:gd name="T41" fmla="*/ 2147483647 h 798"/>
              <a:gd name="T42" fmla="*/ 2147483647 w 580"/>
              <a:gd name="T43" fmla="*/ 2147483647 h 798"/>
              <a:gd name="T44" fmla="*/ 2147483647 w 580"/>
              <a:gd name="T45" fmla="*/ 2147483647 h 798"/>
              <a:gd name="T46" fmla="*/ 2147483647 w 580"/>
              <a:gd name="T47" fmla="*/ 2147483647 h 798"/>
              <a:gd name="T48" fmla="*/ 2147483647 w 580"/>
              <a:gd name="T49" fmla="*/ 2147483647 h 798"/>
              <a:gd name="T50" fmla="*/ 2147483647 w 580"/>
              <a:gd name="T51" fmla="*/ 2147483647 h 798"/>
              <a:gd name="T52" fmla="*/ 2147483647 w 580"/>
              <a:gd name="T53" fmla="*/ 0 h 798"/>
              <a:gd name="T54" fmla="*/ 2147483647 w 580"/>
              <a:gd name="T55" fmla="*/ 0 h 798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80"/>
              <a:gd name="T85" fmla="*/ 0 h 798"/>
              <a:gd name="T86" fmla="*/ 580 w 580"/>
              <a:gd name="T87" fmla="*/ 798 h 798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1272" name="Group 10"/>
          <p:cNvGrpSpPr>
            <a:grpSpLocks/>
          </p:cNvGrpSpPr>
          <p:nvPr/>
        </p:nvGrpSpPr>
        <p:grpSpPr bwMode="auto">
          <a:xfrm>
            <a:off x="1763713" y="1989138"/>
            <a:ext cx="5564187" cy="1512887"/>
            <a:chOff x="1997" y="1314"/>
            <a:chExt cx="1889" cy="1009"/>
          </a:xfrm>
        </p:grpSpPr>
        <p:grpSp>
          <p:nvGrpSpPr>
            <p:cNvPr id="1127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72716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  <p:sp>
            <p:nvSpPr>
              <p:cNvPr id="72717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r">
                  <a:defRPr/>
                </a:pPr>
                <a:endParaRPr lang="ru-RU"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7271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46275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r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271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0"/>
                  </a:schemeClr>
                </a:gs>
                <a:gs pos="100000">
                  <a:schemeClr val="accent1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r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272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1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79216"/>
                    <a:invGamma/>
                  </a:schemeClr>
                </a:gs>
                <a:gs pos="100000">
                  <a:schemeClr val="accent1">
                    <a:alpha val="4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r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  <p:sp>
          <p:nvSpPr>
            <p:cNvPr id="7272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>
                    <a:alpha val="38000"/>
                  </a:schemeClr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pPr algn="r">
                <a:defRPr/>
              </a:pPr>
              <a:endParaRPr lang="ru-RU">
                <a:latin typeface="Arial" charset="0"/>
                <a:cs typeface="Arial" charset="0"/>
              </a:endParaRPr>
            </a:p>
          </p:txBody>
        </p:sp>
      </p:grpSp>
      <p:sp>
        <p:nvSpPr>
          <p:cNvPr id="11273" name="Text Box 18"/>
          <p:cNvSpPr txBox="1">
            <a:spLocks noChangeArrowheads="1"/>
          </p:cNvSpPr>
          <p:nvPr/>
        </p:nvSpPr>
        <p:spPr bwMode="auto">
          <a:xfrm>
            <a:off x="2117725" y="2281238"/>
            <a:ext cx="48577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sz="2400" b="1"/>
              <a:t>Мыследеятельностная</a:t>
            </a:r>
          </a:p>
          <a:p>
            <a:pPr algn="ctr"/>
            <a:r>
              <a:rPr lang="ru-RU" altLang="ru-RU" sz="2400" b="1"/>
              <a:t>педагогика</a:t>
            </a:r>
            <a:endParaRPr lang="en-US" altLang="ru-RU" sz="2400" b="1"/>
          </a:p>
        </p:txBody>
      </p:sp>
      <p:sp>
        <p:nvSpPr>
          <p:cNvPr id="11274" name="Text Box 19"/>
          <p:cNvSpPr txBox="1">
            <a:spLocks noChangeArrowheads="1"/>
          </p:cNvSpPr>
          <p:nvPr/>
        </p:nvSpPr>
        <p:spPr bwMode="auto">
          <a:xfrm>
            <a:off x="5364163" y="4797425"/>
            <a:ext cx="39957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altLang="ru-RU" b="1">
                <a:solidFill>
                  <a:srgbClr val="000000"/>
                </a:solidFill>
              </a:rPr>
              <a:t>Метапредметные 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</a:rPr>
              <a:t>технологии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</a:rPr>
              <a:t>на традиционных учебных</a:t>
            </a:r>
          </a:p>
          <a:p>
            <a:pPr algn="ctr"/>
            <a:r>
              <a:rPr lang="ru-RU" altLang="ru-RU" b="1">
                <a:solidFill>
                  <a:srgbClr val="000000"/>
                </a:solidFill>
              </a:rPr>
              <a:t>предметах</a:t>
            </a:r>
            <a:endParaRPr lang="en-US" altLang="ru-RU" b="1">
              <a:solidFill>
                <a:srgbClr val="000000"/>
              </a:solidFill>
            </a:endParaRPr>
          </a:p>
        </p:txBody>
      </p:sp>
      <p:sp>
        <p:nvSpPr>
          <p:cNvPr id="64530" name="Rectangle 18"/>
          <p:cNvSpPr>
            <a:spLocks noChangeArrowheads="1"/>
          </p:cNvSpPr>
          <p:nvPr/>
        </p:nvSpPr>
        <p:spPr bwMode="auto">
          <a:xfrm>
            <a:off x="1371600" y="1054100"/>
            <a:ext cx="7162800" cy="792163"/>
          </a:xfrm>
          <a:prstGeom prst="rect">
            <a:avLst/>
          </a:prstGeom>
          <a:solidFill>
            <a:schemeClr val="accent1">
              <a:lumMod val="50000"/>
            </a:schemeClr>
          </a:solidFill>
          <a:ln w="6350">
            <a:solidFill>
              <a:srgbClr val="006666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ru-RU" sz="2800" b="1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Diner" pitchFamily="2" charset="0"/>
                <a:cs typeface="Arial" charset="0"/>
              </a:rPr>
              <a:t>Практика педагогов Тутаевского района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569325" cy="3671888"/>
          </a:xfrm>
        </p:spPr>
        <p:txBody>
          <a:bodyPr/>
          <a:lstStyle/>
          <a:p>
            <a:pPr marL="0" indent="354013" eaLnBrk="1" hangingPunct="1">
              <a:buFontTx/>
              <a:buNone/>
              <a:defRPr/>
            </a:pP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Метапредметный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курс «Задача» (с 5 </a:t>
            </a:r>
            <a:r>
              <a:rPr lang="ru-RU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кл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.)</a:t>
            </a:r>
          </a:p>
          <a:p>
            <a:pPr marL="0" indent="354013" algn="just" eaLnBrk="1" hangingPunct="1">
              <a:buFontTx/>
              <a:buNone/>
              <a:defRPr/>
            </a:pPr>
            <a:r>
              <a:rPr lang="ru-RU" dirty="0" smtClean="0"/>
              <a:t>Учащиеся получают знания о разных типах задач и способах их решения.</a:t>
            </a:r>
          </a:p>
          <a:p>
            <a:pPr marL="0" indent="354013" algn="just" eaLnBrk="1" hangingPunct="1">
              <a:buFontTx/>
              <a:buNone/>
              <a:defRPr/>
            </a:pPr>
            <a:r>
              <a:rPr lang="ru-RU" dirty="0" smtClean="0"/>
              <a:t>У школьников формируются способности понимания и схематизации условий, моделирования объекта задачи, конструирования способов решения, выстраивания </a:t>
            </a:r>
            <a:r>
              <a:rPr lang="ru-RU" dirty="0" err="1" smtClean="0"/>
              <a:t>деятельностных</a:t>
            </a:r>
            <a:r>
              <a:rPr lang="ru-RU" dirty="0" smtClean="0"/>
              <a:t> процедур достижения цели.</a:t>
            </a: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gray">
          <a:xfrm rot="-5400000">
            <a:off x="3824287" y="-1628774"/>
            <a:ext cx="930275" cy="499745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>
                  <a:alpha val="17000"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gray">
          <a:xfrm rot="-5400000">
            <a:off x="3933031" y="-1667668"/>
            <a:ext cx="903287" cy="4902200"/>
          </a:xfrm>
          <a:prstGeom prst="roundRect">
            <a:avLst>
              <a:gd name="adj" fmla="val 16667"/>
            </a:avLst>
          </a:prstGeom>
          <a:solidFill>
            <a:srgbClr val="3CA1E6">
              <a:alpha val="1686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gray">
          <a:xfrm rot="-5400000">
            <a:off x="5638007" y="156369"/>
            <a:ext cx="890587" cy="12414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17000"/>
                </a:srgbClr>
              </a:gs>
              <a:gs pos="100000">
                <a:srgbClr val="9BCFF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gray">
          <a:xfrm rot="-5400000">
            <a:off x="1964531" y="302419"/>
            <a:ext cx="890588" cy="12382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17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gray">
          <a:xfrm>
            <a:off x="2006600" y="620713"/>
            <a:ext cx="4464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СОШ</a:t>
            </a:r>
            <a:r>
              <a:rPr lang="ru-RU" sz="24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 №3</a:t>
            </a:r>
          </a:p>
        </p:txBody>
      </p:sp>
      <p:sp>
        <p:nvSpPr>
          <p:cNvPr id="66574" name="Text Box 14"/>
          <p:cNvSpPr txBox="1">
            <a:spLocks noChangeArrowheads="1"/>
          </p:cNvSpPr>
          <p:nvPr/>
        </p:nvSpPr>
        <p:spPr bwMode="auto">
          <a:xfrm rot="16200000">
            <a:off x="6570662" y="180976"/>
            <a:ext cx="428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17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ru-RU" sz="1600" b="1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pic>
        <p:nvPicPr>
          <p:cNvPr id="12297" name="Picture 1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73988" y="0"/>
            <a:ext cx="1370012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8" name="Picture 16" descr="DSC0726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4456113"/>
            <a:ext cx="407670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17" descr="DSC072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600" y="4579938"/>
            <a:ext cx="3995738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4016375" cy="4608513"/>
          </a:xfrm>
        </p:spPr>
        <p:txBody>
          <a:bodyPr/>
          <a:lstStyle/>
          <a:p>
            <a:pPr marL="0" indent="354013" eaLnBrk="1" hangingPunct="1">
              <a:buFontTx/>
              <a:buNone/>
            </a:pPr>
            <a:r>
              <a:rPr lang="ru-RU" altLang="ru-RU" sz="2700" smtClean="0"/>
              <a:t>Метапредметные курсы:</a:t>
            </a:r>
          </a:p>
          <a:p>
            <a:pPr marL="0" indent="354013" eaLnBrk="1" hangingPunct="1"/>
            <a:r>
              <a:rPr lang="ru-RU" altLang="ru-RU" smtClean="0"/>
              <a:t>«Пластика текста»;</a:t>
            </a:r>
          </a:p>
          <a:p>
            <a:pPr marL="0" indent="354013" eaLnBrk="1" hangingPunct="1"/>
            <a:r>
              <a:rPr lang="ru-RU" altLang="ru-RU" smtClean="0"/>
              <a:t>«Ориентируюсь в пространстве»;</a:t>
            </a:r>
          </a:p>
          <a:p>
            <a:pPr marL="0" indent="354013" eaLnBrk="1" hangingPunct="1"/>
            <a:r>
              <a:rPr lang="ru-RU" altLang="ru-RU" smtClean="0"/>
              <a:t>«Проект» и др.</a:t>
            </a:r>
          </a:p>
        </p:txBody>
      </p:sp>
      <p:pic>
        <p:nvPicPr>
          <p:cNvPr id="13321" name="Picture 15" descr="SDC128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685800"/>
            <a:ext cx="3529012" cy="2959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6" descr="SDC127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652274"/>
            <a:ext cx="4067175" cy="277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1828800"/>
            <a:ext cx="8497888" cy="1455738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Создание уровневой модели внедрения </a:t>
            </a:r>
            <a:r>
              <a:rPr lang="ru-RU" sz="2400" b="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метапредметных</a:t>
            </a:r>
            <a:r>
              <a:rPr lang="ru-RU" sz="2400" b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технологий в образовательный процесс как средство реализации ФГОС</a:t>
            </a:r>
            <a:r>
              <a:rPr lang="ru-RU" sz="2400" dirty="0" smtClean="0"/>
              <a:t> </a:t>
            </a:r>
            <a:endParaRPr lang="en-US" sz="240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6063" y="3657600"/>
            <a:ext cx="8664575" cy="2447925"/>
          </a:xfrm>
        </p:spPr>
        <p:txBody>
          <a:bodyPr/>
          <a:lstStyle/>
          <a:p>
            <a:pPr eaLnBrk="1" hangingPunct="1"/>
            <a:r>
              <a:rPr lang="ru-RU" altLang="ru-RU" sz="2000" smtClean="0">
                <a:solidFill>
                  <a:srgbClr val="000000"/>
                </a:solidFill>
              </a:rPr>
              <a:t>МУ ДПО «Информационно-образовательный центр» Тутаевского МР</a:t>
            </a:r>
          </a:p>
          <a:p>
            <a:pPr eaLnBrk="1" hangingPunct="1"/>
            <a:r>
              <a:rPr lang="ru-RU" altLang="ru-RU" sz="2000" smtClean="0">
                <a:solidFill>
                  <a:srgbClr val="000000"/>
                </a:solidFill>
              </a:rPr>
              <a:t>ОРГАНИЗАЦИИ - СОИСПОЛНИТЕЛИ ПРОЕКТА:</a:t>
            </a:r>
          </a:p>
          <a:p>
            <a:pPr algn="l" eaLnBrk="1" hangingPunct="1">
              <a:buFontTx/>
              <a:buChar char="•"/>
            </a:pPr>
            <a:r>
              <a:rPr lang="ru-RU" altLang="ru-RU" sz="2000" smtClean="0">
                <a:solidFill>
                  <a:srgbClr val="000000"/>
                </a:solidFill>
              </a:rPr>
              <a:t> </a:t>
            </a:r>
            <a:r>
              <a:rPr lang="ru-RU" altLang="ru-RU" sz="1800" i="1" smtClean="0">
                <a:solidFill>
                  <a:srgbClr val="000000"/>
                </a:solidFill>
              </a:rPr>
              <a:t>МОУ лицей №1</a:t>
            </a:r>
          </a:p>
          <a:p>
            <a:pPr algn="l" eaLnBrk="1" hangingPunct="1">
              <a:buFontTx/>
              <a:buChar char="•"/>
            </a:pPr>
            <a:r>
              <a:rPr lang="ru-RU" altLang="ru-RU" sz="1800" i="1" smtClean="0">
                <a:solidFill>
                  <a:srgbClr val="000000"/>
                </a:solidFill>
              </a:rPr>
              <a:t> МОУ СШ №3</a:t>
            </a:r>
          </a:p>
          <a:p>
            <a:pPr algn="l" eaLnBrk="1" hangingPunct="1">
              <a:buFontTx/>
              <a:buChar char="•"/>
            </a:pPr>
            <a:r>
              <a:rPr lang="ru-RU" altLang="ru-RU" sz="1800" i="1" smtClean="0">
                <a:solidFill>
                  <a:srgbClr val="000000"/>
                </a:solidFill>
              </a:rPr>
              <a:t> МОУ Левобережная СШ</a:t>
            </a:r>
          </a:p>
          <a:p>
            <a:pPr algn="l" eaLnBrk="1" hangingPunct="1">
              <a:buFontTx/>
              <a:buChar char="•"/>
            </a:pPr>
            <a:r>
              <a:rPr lang="ru-RU" altLang="ru-RU" sz="1800" i="1" smtClean="0">
                <a:solidFill>
                  <a:srgbClr val="000000"/>
                </a:solidFill>
              </a:rPr>
              <a:t> МОУ СШ №6</a:t>
            </a:r>
          </a:p>
          <a:p>
            <a:pPr algn="l" eaLnBrk="1" hangingPunct="1">
              <a:buFontTx/>
              <a:buChar char="•"/>
            </a:pPr>
            <a:r>
              <a:rPr lang="ru-RU" altLang="ru-RU" sz="1800" i="1" smtClean="0">
                <a:solidFill>
                  <a:srgbClr val="000000"/>
                </a:solidFill>
              </a:rPr>
              <a:t> МДОУ №1 «Ленинец»</a:t>
            </a:r>
          </a:p>
          <a:p>
            <a:pPr algn="l" eaLnBrk="1" hangingPunct="1">
              <a:buFontTx/>
              <a:buChar char="•"/>
            </a:pPr>
            <a:r>
              <a:rPr lang="ru-RU" altLang="ru-RU" sz="1800" i="1" smtClean="0">
                <a:solidFill>
                  <a:srgbClr val="000000"/>
                </a:solidFill>
              </a:rPr>
              <a:t> МДОУ №23 «Ромашка»</a:t>
            </a:r>
          </a:p>
          <a:p>
            <a:pPr algn="l" eaLnBrk="1" hangingPunct="1">
              <a:buFontTx/>
              <a:buChar char="•"/>
            </a:pPr>
            <a:endParaRPr lang="en-US" altLang="ru-RU" sz="1800" i="1" smtClean="0">
              <a:solidFill>
                <a:srgbClr val="00000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90800" y="895350"/>
            <a:ext cx="4248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/>
              <a:t>Инновационный проект</a:t>
            </a:r>
          </a:p>
        </p:txBody>
      </p:sp>
      <p:sp>
        <p:nvSpPr>
          <p:cNvPr id="70662" name="Text Box 6"/>
          <p:cNvSpPr txBox="1">
            <a:spLocks noChangeArrowheads="1"/>
          </p:cNvSpPr>
          <p:nvPr/>
        </p:nvSpPr>
        <p:spPr bwMode="auto">
          <a:xfrm>
            <a:off x="5454650" y="6248400"/>
            <a:ext cx="34559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2014-2016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5334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Преимущества сетевого взаимодействия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838" y="1989138"/>
            <a:ext cx="5184775" cy="4419600"/>
          </a:xfrm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ru-RU" altLang="ru-RU" sz="2000" smtClean="0"/>
              <a:t>происходит  усиление   ресурса  любого инновационного учреждения за счет ресурсов других учреждений;</a:t>
            </a:r>
          </a:p>
          <a:p>
            <a:pPr eaLnBrk="1" hangingPunct="1">
              <a:spcBef>
                <a:spcPct val="45000"/>
              </a:spcBef>
            </a:pPr>
            <a:r>
              <a:rPr lang="ru-RU" altLang="ru-RU" sz="2000" smtClean="0"/>
              <a:t> появляется   возможность у каждого  участника  сети  для продвижения собственных  продуктов инновационной деятельности на рынок образовательных услуг;</a:t>
            </a:r>
          </a:p>
          <a:p>
            <a:pPr eaLnBrk="1" hangingPunct="1">
              <a:spcBef>
                <a:spcPct val="45000"/>
              </a:spcBef>
            </a:pPr>
            <a:r>
              <a:rPr lang="ru-RU" altLang="ru-RU" sz="2000" smtClean="0"/>
              <a:t>в процессе  профессиональных  контактов  происходит  независимая оценка  и экспертиза  методических разработок.</a:t>
            </a:r>
          </a:p>
        </p:txBody>
      </p:sp>
      <p:pic>
        <p:nvPicPr>
          <p:cNvPr id="15364" name="Picture 9" descr="371_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3563938" cy="339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92150"/>
            <a:ext cx="7772400" cy="9366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Основная идея проекта</a:t>
            </a:r>
          </a:p>
        </p:txBody>
      </p:sp>
      <p:sp>
        <p:nvSpPr>
          <p:cNvPr id="16387" name="Oval 3"/>
          <p:cNvSpPr>
            <a:spLocks noChangeArrowheads="1"/>
          </p:cNvSpPr>
          <p:nvPr/>
        </p:nvSpPr>
        <p:spPr bwMode="auto">
          <a:xfrm rot="-5400000">
            <a:off x="6624637" y="2781301"/>
            <a:ext cx="3673475" cy="1511300"/>
          </a:xfrm>
          <a:prstGeom prst="ellipse">
            <a:avLst/>
          </a:prstGeom>
          <a:gradFill rotWithShape="0">
            <a:gsLst>
              <a:gs pos="0">
                <a:srgbClr val="757575"/>
              </a:gs>
              <a:gs pos="50000">
                <a:srgbClr val="FFFFFF"/>
              </a:gs>
              <a:gs pos="100000">
                <a:srgbClr val="757575"/>
              </a:gs>
            </a:gsLst>
            <a:lin ang="5400000" scaled="1"/>
          </a:gradFill>
          <a:ln w="5724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8" name="Oval 4"/>
          <p:cNvSpPr>
            <a:spLocks noChangeArrowheads="1"/>
          </p:cNvSpPr>
          <p:nvPr/>
        </p:nvSpPr>
        <p:spPr bwMode="auto">
          <a:xfrm rot="-5400000">
            <a:off x="6831807" y="2867818"/>
            <a:ext cx="3251200" cy="1338263"/>
          </a:xfrm>
          <a:prstGeom prst="ellipse">
            <a:avLst/>
          </a:prstGeom>
          <a:gradFill rotWithShape="0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89" name="Oval 5"/>
          <p:cNvSpPr>
            <a:spLocks noChangeArrowheads="1"/>
          </p:cNvSpPr>
          <p:nvPr/>
        </p:nvSpPr>
        <p:spPr bwMode="auto">
          <a:xfrm rot="-5400000">
            <a:off x="7019925" y="2949576"/>
            <a:ext cx="2867025" cy="1181100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50000">
                <a:srgbClr val="837DF7"/>
              </a:gs>
              <a:gs pos="100000">
                <a:srgbClr val="FEFEFE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0" name="Oval 6"/>
          <p:cNvSpPr>
            <a:spLocks noChangeArrowheads="1"/>
          </p:cNvSpPr>
          <p:nvPr/>
        </p:nvSpPr>
        <p:spPr bwMode="auto">
          <a:xfrm rot="-5400000">
            <a:off x="7019925" y="2949576"/>
            <a:ext cx="2867025" cy="11811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000000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1" name="Oval 7"/>
          <p:cNvSpPr>
            <a:spLocks noChangeArrowheads="1"/>
          </p:cNvSpPr>
          <p:nvPr/>
        </p:nvSpPr>
        <p:spPr bwMode="auto">
          <a:xfrm rot="-5400000">
            <a:off x="7201694" y="3026569"/>
            <a:ext cx="2492375" cy="1027113"/>
          </a:xfrm>
          <a:prstGeom prst="ellipse">
            <a:avLst/>
          </a:prstGeom>
          <a:gradFill rotWithShape="0">
            <a:gsLst>
              <a:gs pos="0">
                <a:srgbClr val="464385"/>
              </a:gs>
              <a:gs pos="50000">
                <a:srgbClr val="837DF7"/>
              </a:gs>
              <a:gs pos="100000">
                <a:srgbClr val="464385"/>
              </a:gs>
            </a:gsLst>
            <a:lin ang="81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 rot="-5400000">
            <a:off x="7188994" y="3002756"/>
            <a:ext cx="2492375" cy="1027113"/>
          </a:xfrm>
          <a:prstGeom prst="ellipse">
            <a:avLst/>
          </a:prstGeom>
          <a:gradFill rotWithShape="0">
            <a:gsLst>
              <a:gs pos="0">
                <a:srgbClr val="7B6200"/>
              </a:gs>
              <a:gs pos="100000">
                <a:srgbClr val="FFCC00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0" y="1771650"/>
            <a:ext cx="2736850" cy="3816350"/>
            <a:chOff x="158" y="1207"/>
            <a:chExt cx="1724" cy="2404"/>
          </a:xfrm>
        </p:grpSpPr>
        <p:sp>
          <p:nvSpPr>
            <p:cNvPr id="16407" name="AutoShape 10"/>
            <p:cNvSpPr>
              <a:spLocks noChangeArrowheads="1"/>
            </p:cNvSpPr>
            <p:nvPr/>
          </p:nvSpPr>
          <p:spPr bwMode="auto">
            <a:xfrm>
              <a:off x="158" y="1796"/>
              <a:ext cx="1724" cy="63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0E1F50"/>
                </a:gs>
                <a:gs pos="50000">
                  <a:srgbClr val="2045AE"/>
                </a:gs>
                <a:gs pos="100000">
                  <a:srgbClr val="0E1F5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8" name="AutoShape 11"/>
            <p:cNvSpPr>
              <a:spLocks noChangeArrowheads="1"/>
            </p:cNvSpPr>
            <p:nvPr/>
          </p:nvSpPr>
          <p:spPr bwMode="auto">
            <a:xfrm>
              <a:off x="158" y="2386"/>
              <a:ext cx="1724" cy="63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0E1F50"/>
                </a:gs>
                <a:gs pos="50000">
                  <a:srgbClr val="2045AE"/>
                </a:gs>
                <a:gs pos="100000">
                  <a:srgbClr val="0E1F5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09" name="AutoShape 12"/>
            <p:cNvSpPr>
              <a:spLocks noChangeArrowheads="1"/>
            </p:cNvSpPr>
            <p:nvPr/>
          </p:nvSpPr>
          <p:spPr bwMode="auto">
            <a:xfrm>
              <a:off x="158" y="2976"/>
              <a:ext cx="1724" cy="63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0E1F50"/>
                </a:gs>
                <a:gs pos="50000">
                  <a:srgbClr val="2045AE"/>
                </a:gs>
                <a:gs pos="100000">
                  <a:srgbClr val="0E1F5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6410" name="AutoShape 13"/>
            <p:cNvSpPr>
              <a:spLocks noChangeArrowheads="1"/>
            </p:cNvSpPr>
            <p:nvPr/>
          </p:nvSpPr>
          <p:spPr bwMode="auto">
            <a:xfrm>
              <a:off x="158" y="1207"/>
              <a:ext cx="1724" cy="635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0E1F50"/>
                </a:gs>
                <a:gs pos="50000">
                  <a:srgbClr val="2045AE"/>
                </a:gs>
                <a:gs pos="100000">
                  <a:srgbClr val="0E1F50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71694" name="Text Box 14"/>
            <p:cNvSpPr txBox="1">
              <a:spLocks noChangeArrowheads="1"/>
            </p:cNvSpPr>
            <p:nvPr/>
          </p:nvSpPr>
          <p:spPr bwMode="auto">
            <a:xfrm>
              <a:off x="204" y="3113"/>
              <a:ext cx="15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Уровень 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дошкольного </a:t>
              </a: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образования</a:t>
              </a:r>
            </a:p>
          </p:txBody>
        </p:sp>
        <p:sp>
          <p:nvSpPr>
            <p:cNvPr id="71695" name="Text Box 15"/>
            <p:cNvSpPr txBox="1">
              <a:spLocks noChangeArrowheads="1"/>
            </p:cNvSpPr>
            <p:nvPr/>
          </p:nvSpPr>
          <p:spPr bwMode="auto">
            <a:xfrm>
              <a:off x="204" y="2523"/>
              <a:ext cx="15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Уровень 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начального</a:t>
              </a: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общего образования</a:t>
              </a:r>
            </a:p>
          </p:txBody>
        </p:sp>
        <p:sp>
          <p:nvSpPr>
            <p:cNvPr id="71696" name="Text Box 16"/>
            <p:cNvSpPr txBox="1">
              <a:spLocks noChangeArrowheads="1"/>
            </p:cNvSpPr>
            <p:nvPr/>
          </p:nvSpPr>
          <p:spPr bwMode="auto">
            <a:xfrm>
              <a:off x="204" y="1933"/>
              <a:ext cx="15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Уровень 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основного </a:t>
              </a: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общего образования</a:t>
              </a:r>
            </a:p>
          </p:txBody>
        </p:sp>
        <p:sp>
          <p:nvSpPr>
            <p:cNvPr id="71697" name="Text Box 17"/>
            <p:cNvSpPr txBox="1">
              <a:spLocks noChangeArrowheads="1"/>
            </p:cNvSpPr>
            <p:nvPr/>
          </p:nvSpPr>
          <p:spPr bwMode="auto">
            <a:xfrm>
              <a:off x="204" y="1344"/>
              <a:ext cx="158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Уровень </a:t>
              </a:r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среднего</a:t>
              </a:r>
              <a:r>
                <a:rPr lang="ru-RU" sz="1600" b="1" dirty="0">
                  <a:solidFill>
                    <a:schemeClr val="bg1"/>
                  </a:solidFill>
                  <a:latin typeface="Arial" charset="0"/>
                  <a:cs typeface="Arial" charset="0"/>
                </a:rPr>
                <a:t> общего образования</a:t>
              </a:r>
            </a:p>
          </p:txBody>
        </p:sp>
      </p:grpSp>
      <p:sp>
        <p:nvSpPr>
          <p:cNvPr id="16394" name="AutoShape 18"/>
          <p:cNvSpPr>
            <a:spLocks noChangeArrowheads="1"/>
          </p:cNvSpPr>
          <p:nvPr/>
        </p:nvSpPr>
        <p:spPr bwMode="auto">
          <a:xfrm>
            <a:off x="2843213" y="1592263"/>
            <a:ext cx="5329237" cy="4103687"/>
          </a:xfrm>
          <a:prstGeom prst="rightArrow">
            <a:avLst>
              <a:gd name="adj1" fmla="val 79306"/>
              <a:gd name="adj2" fmla="val 28203"/>
            </a:avLst>
          </a:prstGeom>
          <a:gradFill rotWithShape="0">
            <a:gsLst>
              <a:gs pos="0">
                <a:srgbClr val="2045AE"/>
              </a:gs>
              <a:gs pos="100000">
                <a:srgbClr val="FEFEFE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395" name="AutoShape 19"/>
          <p:cNvSpPr>
            <a:spLocks noChangeArrowheads="1"/>
          </p:cNvSpPr>
          <p:nvPr/>
        </p:nvSpPr>
        <p:spPr bwMode="auto">
          <a:xfrm>
            <a:off x="2859088" y="2128838"/>
            <a:ext cx="4032250" cy="719137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FF9933"/>
              </a:gs>
              <a:gs pos="100000">
                <a:srgbClr val="FEB770"/>
              </a:gs>
            </a:gsLst>
            <a:lin ang="54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endParaRPr lang="en-GB" altLang="ru-RU" b="1">
              <a:solidFill>
                <a:srgbClr val="000000"/>
              </a:solidFill>
            </a:endParaRPr>
          </a:p>
        </p:txBody>
      </p:sp>
      <p:sp>
        <p:nvSpPr>
          <p:cNvPr id="16396" name="AutoShape 20"/>
          <p:cNvSpPr>
            <a:spLocks noChangeArrowheads="1"/>
          </p:cNvSpPr>
          <p:nvPr/>
        </p:nvSpPr>
        <p:spPr bwMode="auto">
          <a:xfrm>
            <a:off x="2843213" y="2836863"/>
            <a:ext cx="4032250" cy="719137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699D5F"/>
              </a:gs>
              <a:gs pos="100000">
                <a:srgbClr val="95B98E"/>
              </a:gs>
            </a:gsLst>
            <a:lin ang="54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endParaRPr lang="en-GB" altLang="ru-RU" b="1">
              <a:solidFill>
                <a:srgbClr val="000000"/>
              </a:solidFill>
            </a:endParaRPr>
          </a:p>
        </p:txBody>
      </p:sp>
      <p:sp>
        <p:nvSpPr>
          <p:cNvPr id="16397" name="AutoShape 21"/>
          <p:cNvSpPr>
            <a:spLocks noChangeArrowheads="1"/>
          </p:cNvSpPr>
          <p:nvPr/>
        </p:nvSpPr>
        <p:spPr bwMode="auto">
          <a:xfrm>
            <a:off x="2884488" y="4427538"/>
            <a:ext cx="4032250" cy="719137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837DF7"/>
              </a:gs>
              <a:gs pos="100000">
                <a:srgbClr val="A7A3F8"/>
              </a:gs>
            </a:gsLst>
            <a:lin ang="54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endParaRPr lang="en-GB" altLang="ru-RU" b="1">
              <a:solidFill>
                <a:srgbClr val="000000"/>
              </a:solidFill>
            </a:endParaRPr>
          </a:p>
        </p:txBody>
      </p:sp>
      <p:sp>
        <p:nvSpPr>
          <p:cNvPr id="16398" name="AutoShape 22"/>
          <p:cNvSpPr>
            <a:spLocks noChangeArrowheads="1"/>
          </p:cNvSpPr>
          <p:nvPr/>
        </p:nvSpPr>
        <p:spPr bwMode="auto">
          <a:xfrm>
            <a:off x="2892425" y="3638550"/>
            <a:ext cx="4032250" cy="719138"/>
          </a:xfrm>
          <a:prstGeom prst="roundRect">
            <a:avLst>
              <a:gd name="adj" fmla="val 9106"/>
            </a:avLst>
          </a:prstGeom>
          <a:gradFill rotWithShape="0">
            <a:gsLst>
              <a:gs pos="0">
                <a:srgbClr val="795B5B"/>
              </a:gs>
              <a:gs pos="100000">
                <a:srgbClr val="A08B8B"/>
              </a:gs>
            </a:gsLst>
            <a:lin ang="5400000" scaled="1"/>
          </a:gradFill>
          <a:ln w="255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FFFFFF"/>
              </a:buClr>
              <a:buSzPct val="100000"/>
              <a:buFont typeface="Verdana" panose="020B0604030504040204" pitchFamily="34" charset="0"/>
              <a:buNone/>
            </a:pPr>
            <a:endParaRPr lang="en-GB" altLang="ru-RU" b="1">
              <a:solidFill>
                <a:srgbClr val="000000"/>
              </a:solidFill>
            </a:endParaRPr>
          </a:p>
        </p:txBody>
      </p:sp>
      <p:sp>
        <p:nvSpPr>
          <p:cNvPr id="16399" name="Text Box 23"/>
          <p:cNvSpPr txBox="1">
            <a:spLocks noChangeArrowheads="1"/>
          </p:cNvSpPr>
          <p:nvPr/>
        </p:nvSpPr>
        <p:spPr bwMode="auto">
          <a:xfrm>
            <a:off x="2922588" y="4489450"/>
            <a:ext cx="41163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/>
              <a:t>Уроки и занятия, включающие метапредметные задачи</a:t>
            </a:r>
          </a:p>
        </p:txBody>
      </p:sp>
      <p:sp>
        <p:nvSpPr>
          <p:cNvPr id="16400" name="Text Box 24"/>
          <p:cNvSpPr txBox="1">
            <a:spLocks noChangeArrowheads="1"/>
          </p:cNvSpPr>
          <p:nvPr/>
        </p:nvSpPr>
        <p:spPr bwMode="auto">
          <a:xfrm>
            <a:off x="2751138" y="3725863"/>
            <a:ext cx="42481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/>
              <a:t>Метапредметные курсы в урочной и внеурочной деятельности</a:t>
            </a:r>
          </a:p>
        </p:txBody>
      </p:sp>
      <p:sp>
        <p:nvSpPr>
          <p:cNvPr id="16401" name="Text Box 25"/>
          <p:cNvSpPr txBox="1">
            <a:spLocks noChangeArrowheads="1"/>
          </p:cNvSpPr>
          <p:nvPr/>
        </p:nvSpPr>
        <p:spPr bwMode="auto">
          <a:xfrm>
            <a:off x="2771775" y="2924175"/>
            <a:ext cx="403225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/>
              <a:t>Игровые образовательные сессии, образовательные игры</a:t>
            </a:r>
          </a:p>
        </p:txBody>
      </p:sp>
      <p:sp>
        <p:nvSpPr>
          <p:cNvPr id="16402" name="Text Box 26"/>
          <p:cNvSpPr txBox="1">
            <a:spLocks noChangeArrowheads="1"/>
          </p:cNvSpPr>
          <p:nvPr/>
        </p:nvSpPr>
        <p:spPr bwMode="auto">
          <a:xfrm>
            <a:off x="2870200" y="2224088"/>
            <a:ext cx="410368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600" b="1" i="1"/>
              <a:t>Детско-взрослые прорывные проекты</a:t>
            </a:r>
          </a:p>
        </p:txBody>
      </p:sp>
      <p:pic>
        <p:nvPicPr>
          <p:cNvPr id="16403" name="Picture 27" descr="tr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794651">
            <a:off x="7015163" y="5300663"/>
            <a:ext cx="2128837" cy="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8" name="Text Box 28"/>
          <p:cNvSpPr txBox="1">
            <a:spLocks noChangeArrowheads="1"/>
          </p:cNvSpPr>
          <p:nvPr/>
        </p:nvSpPr>
        <p:spPr bwMode="auto">
          <a:xfrm rot="16200000">
            <a:off x="7254876" y="3195637"/>
            <a:ext cx="24130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0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Новый образовательный результат</a:t>
            </a:r>
          </a:p>
        </p:txBody>
      </p:sp>
      <p:sp>
        <p:nvSpPr>
          <p:cNvPr id="71709" name="Rectangle 29"/>
          <p:cNvSpPr>
            <a:spLocks noChangeArrowheads="1"/>
          </p:cNvSpPr>
          <p:nvPr/>
        </p:nvSpPr>
        <p:spPr bwMode="auto">
          <a:xfrm>
            <a:off x="2884488" y="5780088"/>
            <a:ext cx="39608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Формы работы по развитию базовых способностей</a:t>
            </a:r>
            <a:endParaRPr lang="ru-RU" sz="16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6406" name="AutoShape 30"/>
          <p:cNvSpPr>
            <a:spLocks noChangeArrowheads="1"/>
          </p:cNvSpPr>
          <p:nvPr/>
        </p:nvSpPr>
        <p:spPr bwMode="auto">
          <a:xfrm rot="10800000" flipH="1">
            <a:off x="4537075" y="5389563"/>
            <a:ext cx="444500" cy="306387"/>
          </a:xfrm>
          <a:prstGeom prst="upArrow">
            <a:avLst>
              <a:gd name="adj1" fmla="val 51676"/>
              <a:gd name="adj2" fmla="val 100000"/>
            </a:avLst>
          </a:prstGeom>
          <a:gradFill rotWithShape="0">
            <a:gsLst>
              <a:gs pos="0">
                <a:srgbClr val="ABBDA5"/>
              </a:gs>
              <a:gs pos="100000">
                <a:srgbClr val="2B5A1C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\\Natalia\обмен\Козина Е.Н\семинар метапредметы 25.02.16\P225025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6400" y="2244394"/>
            <a:ext cx="2219632" cy="292012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3" descr="\\Natalia\обмен\Козина Е.Н\семинар метапредметы 25.02.16\P225024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294" y="3904789"/>
            <a:ext cx="2121309" cy="2777906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1447800" y="252413"/>
            <a:ext cx="7315200" cy="1676400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 w="28440">
            <a:solidFill>
              <a:srgbClr val="3C11D9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GB" sz="1400" b="1">
              <a:solidFill>
                <a:srgbClr val="000066"/>
              </a:solidFill>
              <a:latin typeface="Arial" charset="0"/>
              <a:cs typeface="Arial" charset="0"/>
            </a:endParaRPr>
          </a:p>
        </p:txBody>
      </p:sp>
      <p:grpSp>
        <p:nvGrpSpPr>
          <p:cNvPr id="17413" name="Group 3"/>
          <p:cNvGrpSpPr>
            <a:grpSpLocks/>
          </p:cNvGrpSpPr>
          <p:nvPr/>
        </p:nvGrpSpPr>
        <p:grpSpPr bwMode="auto">
          <a:xfrm>
            <a:off x="1298575" y="901700"/>
            <a:ext cx="377825" cy="377825"/>
            <a:chOff x="912" y="1203"/>
            <a:chExt cx="238" cy="238"/>
          </a:xfrm>
        </p:grpSpPr>
        <p:sp>
          <p:nvSpPr>
            <p:cNvPr id="17417" name="Oval 4"/>
            <p:cNvSpPr>
              <a:spLocks noChangeArrowheads="1"/>
            </p:cNvSpPr>
            <p:nvPr/>
          </p:nvSpPr>
          <p:spPr bwMode="auto">
            <a:xfrm>
              <a:off x="912" y="1203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8" name="Oval 5"/>
            <p:cNvSpPr>
              <a:spLocks noChangeArrowheads="1"/>
            </p:cNvSpPr>
            <p:nvPr/>
          </p:nvSpPr>
          <p:spPr bwMode="auto">
            <a:xfrm>
              <a:off x="926" y="1216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19" name="Oval 6"/>
            <p:cNvSpPr>
              <a:spLocks noChangeArrowheads="1"/>
            </p:cNvSpPr>
            <p:nvPr/>
          </p:nvSpPr>
          <p:spPr bwMode="auto">
            <a:xfrm>
              <a:off x="938" y="1229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0" name="Oval 7"/>
            <p:cNvSpPr>
              <a:spLocks noChangeArrowheads="1"/>
            </p:cNvSpPr>
            <p:nvPr/>
          </p:nvSpPr>
          <p:spPr bwMode="auto">
            <a:xfrm>
              <a:off x="938" y="1229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1" name="Oval 8"/>
            <p:cNvSpPr>
              <a:spLocks noChangeArrowheads="1"/>
            </p:cNvSpPr>
            <p:nvPr/>
          </p:nvSpPr>
          <p:spPr bwMode="auto">
            <a:xfrm>
              <a:off x="950" y="1241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7422" name="Oval 9"/>
            <p:cNvSpPr>
              <a:spLocks noChangeArrowheads="1"/>
            </p:cNvSpPr>
            <p:nvPr/>
          </p:nvSpPr>
          <p:spPr bwMode="auto">
            <a:xfrm>
              <a:off x="950" y="1241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7B6200"/>
                </a:gs>
                <a:gs pos="100000">
                  <a:srgbClr val="FFCC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1828800" y="360363"/>
            <a:ext cx="6934200" cy="156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Arial" charset="0"/>
              </a:rPr>
              <a:t>Задача 1. </a:t>
            </a:r>
            <a:r>
              <a:rPr lang="ru-RU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Организовать профессиональную подготовку педагогических кадров к использованию технологий </a:t>
            </a:r>
            <a:r>
              <a:rPr lang="ru-RU" sz="2400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мыследеятельностной</a:t>
            </a:r>
            <a:r>
              <a:rPr lang="ru-RU" sz="2400" i="1" dirty="0">
                <a:solidFill>
                  <a:srgbClr val="000000"/>
                </a:solidFill>
                <a:latin typeface="Arial" charset="0"/>
                <a:cs typeface="Arial" charset="0"/>
              </a:rPr>
              <a:t> педагогики в образовательном процессе.</a:t>
            </a:r>
          </a:p>
        </p:txBody>
      </p:sp>
      <p:pic>
        <p:nvPicPr>
          <p:cNvPr id="29698" name="Picture 2" descr="\\Natalia\обмен\Козина Е.Н\семинар метапредметы 25.02.16\P2250242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69802" y="2586038"/>
            <a:ext cx="4604946" cy="26276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41" name="Picture 13" descr="SDC1214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4468" y="4363190"/>
            <a:ext cx="3343275" cy="25071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37"/>
          <p:cNvSpPr>
            <a:spLocks noChangeArrowheads="1"/>
          </p:cNvSpPr>
          <p:nvPr/>
        </p:nvSpPr>
        <p:spPr bwMode="auto">
          <a:xfrm rot="5439631" flipH="1">
            <a:off x="3011487" y="4486276"/>
            <a:ext cx="792163" cy="550862"/>
          </a:xfrm>
          <a:prstGeom prst="upArrow">
            <a:avLst>
              <a:gd name="adj1" fmla="val 51676"/>
              <a:gd name="adj2" fmla="val 100000"/>
            </a:avLst>
          </a:prstGeom>
          <a:gradFill rotWithShape="0">
            <a:gsLst>
              <a:gs pos="0">
                <a:srgbClr val="ABBDA5"/>
              </a:gs>
              <a:gs pos="100000">
                <a:srgbClr val="00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pSp>
        <p:nvGrpSpPr>
          <p:cNvPr id="18435" name="Group 29"/>
          <p:cNvGrpSpPr>
            <a:grpSpLocks/>
          </p:cNvGrpSpPr>
          <p:nvPr/>
        </p:nvGrpSpPr>
        <p:grpSpPr bwMode="auto">
          <a:xfrm>
            <a:off x="3708400" y="2997200"/>
            <a:ext cx="4681538" cy="1727200"/>
            <a:chOff x="2562" y="981"/>
            <a:chExt cx="2949" cy="1088"/>
          </a:xfrm>
        </p:grpSpPr>
        <p:sp>
          <p:nvSpPr>
            <p:cNvPr id="18448" name="AutoShape 15"/>
            <p:cNvSpPr>
              <a:spLocks noChangeArrowheads="1"/>
            </p:cNvSpPr>
            <p:nvPr/>
          </p:nvSpPr>
          <p:spPr bwMode="auto">
            <a:xfrm>
              <a:off x="2562" y="981"/>
              <a:ext cx="2858" cy="1088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311D58"/>
                </a:gs>
                <a:gs pos="50000">
                  <a:srgbClr val="6B41BF"/>
                </a:gs>
                <a:gs pos="100000">
                  <a:srgbClr val="311D58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420" name="Rectangle 28"/>
            <p:cNvSpPr>
              <a:spLocks noChangeArrowheads="1"/>
            </p:cNvSpPr>
            <p:nvPr/>
          </p:nvSpPr>
          <p:spPr bwMode="auto">
            <a:xfrm>
              <a:off x="2562" y="1311"/>
              <a:ext cx="29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Развитие </a:t>
              </a:r>
              <a:r>
                <a:rPr lang="ru-RU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способности организации действия</a:t>
              </a:r>
              <a:r>
                <a:rPr lang="ru-RU" sz="2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 у обучающихся начального образования</a:t>
              </a:r>
              <a:r>
                <a:rPr lang="ru-RU" b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grpSp>
        <p:nvGrpSpPr>
          <p:cNvPr id="18436" name="Group 30"/>
          <p:cNvGrpSpPr>
            <a:grpSpLocks/>
          </p:cNvGrpSpPr>
          <p:nvPr/>
        </p:nvGrpSpPr>
        <p:grpSpPr bwMode="auto">
          <a:xfrm>
            <a:off x="3708400" y="4797425"/>
            <a:ext cx="4681538" cy="1727200"/>
            <a:chOff x="2562" y="981"/>
            <a:chExt cx="2949" cy="1088"/>
          </a:xfrm>
        </p:grpSpPr>
        <p:sp>
          <p:nvSpPr>
            <p:cNvPr id="18446" name="AutoShape 31"/>
            <p:cNvSpPr>
              <a:spLocks noChangeArrowheads="1"/>
            </p:cNvSpPr>
            <p:nvPr/>
          </p:nvSpPr>
          <p:spPr bwMode="auto">
            <a:xfrm>
              <a:off x="2562" y="981"/>
              <a:ext cx="2858" cy="1088"/>
            </a:xfrm>
            <a:prstGeom prst="can">
              <a:avLst>
                <a:gd name="adj" fmla="val 25000"/>
              </a:avLst>
            </a:prstGeom>
            <a:gradFill rotWithShape="0">
              <a:gsLst>
                <a:gs pos="0">
                  <a:srgbClr val="311D58"/>
                </a:gs>
                <a:gs pos="50000">
                  <a:srgbClr val="6B41BF"/>
                </a:gs>
                <a:gs pos="100000">
                  <a:srgbClr val="311D58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59424" name="Rectangle 32"/>
            <p:cNvSpPr>
              <a:spLocks noChangeArrowheads="1"/>
            </p:cNvSpPr>
            <p:nvPr/>
          </p:nvSpPr>
          <p:spPr bwMode="auto">
            <a:xfrm>
              <a:off x="2562" y="1311"/>
              <a:ext cx="2949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defRPr/>
              </a:pPr>
              <a:r>
                <a:rPr lang="ru-RU" sz="2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Развитие </a:t>
              </a:r>
              <a:r>
                <a:rPr lang="ru-RU" sz="2000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  <a:cs typeface="Arial" charset="0"/>
                </a:rPr>
                <a:t>способности воображения</a:t>
              </a:r>
              <a:r>
                <a:rPr lang="ru-RU" sz="2000" b="1">
                  <a:solidFill>
                    <a:srgbClr val="FFFFFF"/>
                  </a:solidFill>
                  <a:latin typeface="Arial" charset="0"/>
                  <a:cs typeface="Arial" charset="0"/>
                </a:rPr>
                <a:t> у обучающихся дошкольного и начального уровней образования</a:t>
              </a:r>
              <a:r>
                <a:rPr lang="ru-RU" b="1">
                  <a:solidFill>
                    <a:srgbClr val="FFFFFF"/>
                  </a:solidFill>
                  <a:latin typeface="Arial" charset="0"/>
                  <a:cs typeface="Arial" charset="0"/>
                </a:rPr>
                <a:t> </a:t>
              </a:r>
            </a:p>
          </p:txBody>
        </p:sp>
      </p:grpSp>
      <p:sp>
        <p:nvSpPr>
          <p:cNvPr id="18437" name="Oval 7"/>
          <p:cNvSpPr>
            <a:spLocks noChangeArrowheads="1"/>
          </p:cNvSpPr>
          <p:nvPr/>
        </p:nvSpPr>
        <p:spPr bwMode="auto">
          <a:xfrm>
            <a:off x="539750" y="3429000"/>
            <a:ext cx="2633663" cy="2736850"/>
          </a:xfrm>
          <a:prstGeom prst="ellipse">
            <a:avLst/>
          </a:prstGeom>
          <a:gradFill rotWithShape="0">
            <a:gsLst>
              <a:gs pos="0">
                <a:srgbClr val="757575"/>
              </a:gs>
              <a:gs pos="50000">
                <a:srgbClr val="FFFFFF"/>
              </a:gs>
              <a:gs pos="100000">
                <a:srgbClr val="757575"/>
              </a:gs>
            </a:gsLst>
            <a:lin ang="5400000" scaled="1"/>
          </a:gradFill>
          <a:ln w="5724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8" name="Oval 8"/>
          <p:cNvSpPr>
            <a:spLocks noChangeArrowheads="1"/>
          </p:cNvSpPr>
          <p:nvPr/>
        </p:nvSpPr>
        <p:spPr bwMode="auto">
          <a:xfrm>
            <a:off x="696913" y="3582988"/>
            <a:ext cx="2332037" cy="2424112"/>
          </a:xfrm>
          <a:prstGeom prst="ellipse">
            <a:avLst/>
          </a:prstGeom>
          <a:gradFill rotWithShape="0">
            <a:gsLst>
              <a:gs pos="0">
                <a:srgbClr val="A1A1A1"/>
              </a:gs>
              <a:gs pos="50000">
                <a:srgbClr val="FFFFFF"/>
              </a:gs>
              <a:gs pos="100000">
                <a:srgbClr val="A1A1A1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39" name="Oval 9"/>
          <p:cNvSpPr>
            <a:spLocks noChangeArrowheads="1"/>
          </p:cNvSpPr>
          <p:nvPr/>
        </p:nvSpPr>
        <p:spPr bwMode="auto">
          <a:xfrm>
            <a:off x="833438" y="3727450"/>
            <a:ext cx="2057400" cy="2141538"/>
          </a:xfrm>
          <a:prstGeom prst="ellipse">
            <a:avLst/>
          </a:prstGeom>
          <a:gradFill rotWithShape="0">
            <a:gsLst>
              <a:gs pos="0">
                <a:srgbClr val="FEFEFE"/>
              </a:gs>
              <a:gs pos="50000">
                <a:srgbClr val="837DF7"/>
              </a:gs>
              <a:gs pos="100000">
                <a:srgbClr val="FEFEFE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0" name="Oval 10"/>
          <p:cNvSpPr>
            <a:spLocks noChangeArrowheads="1"/>
          </p:cNvSpPr>
          <p:nvPr/>
        </p:nvSpPr>
        <p:spPr bwMode="auto">
          <a:xfrm>
            <a:off x="823913" y="3705225"/>
            <a:ext cx="2057400" cy="213995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000000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1" name="Oval 11"/>
          <p:cNvSpPr>
            <a:spLocks noChangeArrowheads="1"/>
          </p:cNvSpPr>
          <p:nvPr/>
        </p:nvSpPr>
        <p:spPr bwMode="auto">
          <a:xfrm>
            <a:off x="968375" y="3865563"/>
            <a:ext cx="1787525" cy="1860550"/>
          </a:xfrm>
          <a:prstGeom prst="ellipse">
            <a:avLst/>
          </a:prstGeom>
          <a:gradFill rotWithShape="0">
            <a:gsLst>
              <a:gs pos="0">
                <a:srgbClr val="464385"/>
              </a:gs>
              <a:gs pos="50000">
                <a:srgbClr val="837DF7"/>
              </a:gs>
              <a:gs pos="100000">
                <a:srgbClr val="464385"/>
              </a:gs>
            </a:gsLst>
            <a:lin ang="81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968375" y="3865563"/>
            <a:ext cx="1787525" cy="1860550"/>
          </a:xfrm>
          <a:prstGeom prst="ellipse">
            <a:avLst/>
          </a:prstGeom>
          <a:gradFill rotWithShape="0">
            <a:gsLst>
              <a:gs pos="0">
                <a:srgbClr val="7B6200"/>
              </a:gs>
              <a:gs pos="100000">
                <a:srgbClr val="FFCC00"/>
              </a:gs>
            </a:gsLst>
            <a:lin ang="135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8443" name="Text Box 33"/>
          <p:cNvSpPr txBox="1">
            <a:spLocks noChangeArrowheads="1"/>
          </p:cNvSpPr>
          <p:nvPr/>
        </p:nvSpPr>
        <p:spPr bwMode="auto">
          <a:xfrm>
            <a:off x="720725" y="4154488"/>
            <a:ext cx="230346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</a:rPr>
              <a:t>3</a:t>
            </a:r>
          </a:p>
          <a:p>
            <a:pPr algn="ctr" eaLnBrk="1" hangingPunct="1"/>
            <a:r>
              <a:rPr lang="ru-RU" altLang="ru-RU" sz="2000" b="1">
                <a:solidFill>
                  <a:srgbClr val="000000"/>
                </a:solidFill>
              </a:rPr>
              <a:t>методические лаборатории</a:t>
            </a:r>
          </a:p>
        </p:txBody>
      </p:sp>
      <p:sp>
        <p:nvSpPr>
          <p:cNvPr id="18444" name="AutoShape 34"/>
          <p:cNvSpPr>
            <a:spLocks noChangeArrowheads="1"/>
          </p:cNvSpPr>
          <p:nvPr/>
        </p:nvSpPr>
        <p:spPr bwMode="auto">
          <a:xfrm rot="10800000" flipH="1">
            <a:off x="1476375" y="2852738"/>
            <a:ext cx="792163" cy="550862"/>
          </a:xfrm>
          <a:prstGeom prst="upArrow">
            <a:avLst>
              <a:gd name="adj1" fmla="val 51676"/>
              <a:gd name="adj2" fmla="val 100000"/>
            </a:avLst>
          </a:prstGeom>
          <a:gradFill rotWithShape="0">
            <a:gsLst>
              <a:gs pos="0">
                <a:srgbClr val="ABBDA5"/>
              </a:gs>
              <a:gs pos="100000">
                <a:srgbClr val="000000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9428" name="Rectangle 36"/>
          <p:cNvSpPr>
            <a:spLocks noChangeArrowheads="1"/>
          </p:cNvSpPr>
          <p:nvPr/>
        </p:nvSpPr>
        <p:spPr bwMode="auto">
          <a:xfrm>
            <a:off x="250825" y="1484313"/>
            <a:ext cx="8424863" cy="1274762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Стажировка 13 педагогов по теме «</a:t>
            </a:r>
            <a:r>
              <a:rPr lang="ru-RU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Метапредметный</a:t>
            </a:r>
            <a:r>
              <a:rPr lang="ru-RU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 результат на дошкольной и начальной школьной ступенях образования – способности воображения и организации действия» 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г. Москва,  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февраль </a:t>
            </a:r>
            <a:r>
              <a:rPr lang="ru-RU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2014 г.</a:t>
            </a:r>
            <a:endParaRPr lang="ru-RU" sz="2400" i="1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\\Natalia\обмен\Козина Е.Н\воображение обложк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3337314" cy="472309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\\Natalia\обмен\Козина Е.Н\Рисунок6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6800" y="1636809"/>
            <a:ext cx="3657361" cy="4743019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609600"/>
            <a:ext cx="7924800" cy="80327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Обучающие семинары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47800"/>
            <a:ext cx="6400800" cy="5410200"/>
          </a:xfrm>
        </p:spPr>
        <p:txBody>
          <a:bodyPr/>
          <a:lstStyle/>
          <a:p>
            <a:pPr eaLnBrk="1" hangingPunct="1">
              <a:spcBef>
                <a:spcPts val="600"/>
              </a:spcBef>
              <a:defRPr/>
            </a:pPr>
            <a:r>
              <a:rPr lang="ru-RU" sz="1800" b="1" dirty="0" smtClean="0"/>
              <a:t>«Новые формы организации образовательного процесса: образовательные игры» </a:t>
            </a:r>
            <a:r>
              <a:rPr lang="ru-RU" sz="1800" dirty="0" smtClean="0"/>
              <a:t>(август 2014 г)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800" b="1" dirty="0" smtClean="0"/>
              <a:t>«Формирование базовых способностей. </a:t>
            </a:r>
            <a:r>
              <a:rPr lang="ru-RU" sz="1800" b="1" dirty="0" err="1" smtClean="0"/>
              <a:t>Сценирование</a:t>
            </a:r>
            <a:r>
              <a:rPr lang="ru-RU" sz="1800" b="1" dirty="0" smtClean="0"/>
              <a:t> в </a:t>
            </a:r>
            <a:r>
              <a:rPr lang="ru-RU" sz="1800" b="1" dirty="0" err="1" smtClean="0"/>
              <a:t>мыследеятельностной</a:t>
            </a:r>
            <a:r>
              <a:rPr lang="ru-RU" sz="1800" b="1" dirty="0" smtClean="0"/>
              <a:t> педагогике. Способность воображения» </a:t>
            </a:r>
            <a:r>
              <a:rPr lang="ru-RU" sz="1800" dirty="0" smtClean="0"/>
              <a:t>(август 2014 г)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</a:t>
            </a:r>
            <a:r>
              <a:rPr lang="ru-RU" sz="1800" b="1" dirty="0" smtClean="0"/>
              <a:t>Детско-взрослые прорывные проекты. Организация проектной деятельности учащихся» </a:t>
            </a:r>
            <a:r>
              <a:rPr lang="ru-RU" sz="1800" dirty="0" smtClean="0"/>
              <a:t>(октябрь 2014 г)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800" b="1" dirty="0" smtClean="0"/>
              <a:t>«Развитие способности организации действия» </a:t>
            </a:r>
            <a:r>
              <a:rPr lang="ru-RU" sz="1800" dirty="0" smtClean="0"/>
              <a:t>на базе СОШ №661 г. Москва (декабрь 2015 г.)</a:t>
            </a:r>
          </a:p>
          <a:p>
            <a:pPr eaLnBrk="1" hangingPunct="1">
              <a:spcBef>
                <a:spcPts val="600"/>
              </a:spcBef>
              <a:defRPr/>
            </a:pPr>
            <a:r>
              <a:rPr lang="ru-RU" sz="1800" dirty="0" smtClean="0"/>
              <a:t>«</a:t>
            </a:r>
            <a:r>
              <a:rPr lang="ru-RU" sz="1800" b="1" dirty="0" smtClean="0"/>
              <a:t>Развитие способности воображения на уровне дошкольного образования» </a:t>
            </a:r>
            <a:r>
              <a:rPr lang="ru-RU" sz="1800" dirty="0" smtClean="0"/>
              <a:t>на базе ГБОУ СОШ №2095 г. Москва (июнь 2015 г.)</a:t>
            </a:r>
          </a:p>
          <a:p>
            <a:pPr eaLnBrk="1" hangingPunct="1">
              <a:spcBef>
                <a:spcPct val="45000"/>
              </a:spcBef>
              <a:defRPr/>
            </a:pPr>
            <a:r>
              <a:rPr lang="ru-RU" sz="2200" dirty="0"/>
              <a:t>и</a:t>
            </a:r>
            <a:r>
              <a:rPr lang="ru-RU" sz="2200" dirty="0" smtClean="0"/>
              <a:t> др.</a:t>
            </a:r>
          </a:p>
        </p:txBody>
      </p:sp>
      <p:pic>
        <p:nvPicPr>
          <p:cNvPr id="20484" name="Picture 4" descr="IMG_20140821_12271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86488" y="1600200"/>
            <a:ext cx="2957512" cy="197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SDC1355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4038600"/>
            <a:ext cx="2970213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2"/>
          <p:cNvSpPr>
            <a:spLocks noEditPoints="1"/>
          </p:cNvSpPr>
          <p:nvPr/>
        </p:nvSpPr>
        <p:spPr bwMode="gray">
          <a:xfrm>
            <a:off x="1042988" y="2060575"/>
            <a:ext cx="5327650" cy="4541838"/>
          </a:xfrm>
          <a:custGeom>
            <a:avLst/>
            <a:gdLst>
              <a:gd name="T0" fmla="*/ 2147483647 w 2820"/>
              <a:gd name="T1" fmla="*/ 2147483647 h 2912"/>
              <a:gd name="T2" fmla="*/ 2147483647 w 2820"/>
              <a:gd name="T3" fmla="*/ 2147483647 h 2912"/>
              <a:gd name="T4" fmla="*/ 2147483647 w 2820"/>
              <a:gd name="T5" fmla="*/ 2147483647 h 2912"/>
              <a:gd name="T6" fmla="*/ 2147483647 w 2820"/>
              <a:gd name="T7" fmla="*/ 2147483647 h 2912"/>
              <a:gd name="T8" fmla="*/ 2147483647 w 2820"/>
              <a:gd name="T9" fmla="*/ 2147483647 h 2912"/>
              <a:gd name="T10" fmla="*/ 2147483647 w 2820"/>
              <a:gd name="T11" fmla="*/ 2147483647 h 2912"/>
              <a:gd name="T12" fmla="*/ 2147483647 w 2820"/>
              <a:gd name="T13" fmla="*/ 2147483647 h 2912"/>
              <a:gd name="T14" fmla="*/ 2147483647 w 2820"/>
              <a:gd name="T15" fmla="*/ 2147483647 h 2912"/>
              <a:gd name="T16" fmla="*/ 0 w 2820"/>
              <a:gd name="T17" fmla="*/ 2147483647 h 2912"/>
              <a:gd name="T18" fmla="*/ 2147483647 w 2820"/>
              <a:gd name="T19" fmla="*/ 2147483647 h 2912"/>
              <a:gd name="T20" fmla="*/ 2147483647 w 2820"/>
              <a:gd name="T21" fmla="*/ 2147483647 h 2912"/>
              <a:gd name="T22" fmla="*/ 2147483647 w 2820"/>
              <a:gd name="T23" fmla="*/ 2147483647 h 2912"/>
              <a:gd name="T24" fmla="*/ 2147483647 w 2820"/>
              <a:gd name="T25" fmla="*/ 2147483647 h 2912"/>
              <a:gd name="T26" fmla="*/ 2147483647 w 2820"/>
              <a:gd name="T27" fmla="*/ 2147483647 h 2912"/>
              <a:gd name="T28" fmla="*/ 2147483647 w 2820"/>
              <a:gd name="T29" fmla="*/ 2147483647 h 2912"/>
              <a:gd name="T30" fmla="*/ 2147483647 w 2820"/>
              <a:gd name="T31" fmla="*/ 2147483647 h 2912"/>
              <a:gd name="T32" fmla="*/ 2147483647 w 2820"/>
              <a:gd name="T33" fmla="*/ 2147483647 h 2912"/>
              <a:gd name="T34" fmla="*/ 2147483647 w 2820"/>
              <a:gd name="T35" fmla="*/ 2147483647 h 2912"/>
              <a:gd name="T36" fmla="*/ 2147483647 w 2820"/>
              <a:gd name="T37" fmla="*/ 2147483647 h 2912"/>
              <a:gd name="T38" fmla="*/ 2147483647 w 2820"/>
              <a:gd name="T39" fmla="*/ 2147483647 h 2912"/>
              <a:gd name="T40" fmla="*/ 2147483647 w 2820"/>
              <a:gd name="T41" fmla="*/ 2147483647 h 2912"/>
              <a:gd name="T42" fmla="*/ 2147483647 w 2820"/>
              <a:gd name="T43" fmla="*/ 2147483647 h 2912"/>
              <a:gd name="T44" fmla="*/ 2147483647 w 2820"/>
              <a:gd name="T45" fmla="*/ 2147483647 h 2912"/>
              <a:gd name="T46" fmla="*/ 2147483647 w 2820"/>
              <a:gd name="T47" fmla="*/ 2147483647 h 2912"/>
              <a:gd name="T48" fmla="*/ 2147483647 w 2820"/>
              <a:gd name="T49" fmla="*/ 2147483647 h 2912"/>
              <a:gd name="T50" fmla="*/ 2147483647 w 2820"/>
              <a:gd name="T51" fmla="*/ 2147483647 h 2912"/>
              <a:gd name="T52" fmla="*/ 2147483647 w 2820"/>
              <a:gd name="T53" fmla="*/ 2147483647 h 2912"/>
              <a:gd name="T54" fmla="*/ 2147483647 w 2820"/>
              <a:gd name="T55" fmla="*/ 2147483647 h 2912"/>
              <a:gd name="T56" fmla="*/ 2147483647 w 2820"/>
              <a:gd name="T57" fmla="*/ 2147483647 h 2912"/>
              <a:gd name="T58" fmla="*/ 2147483647 w 2820"/>
              <a:gd name="T59" fmla="*/ 2147483647 h 2912"/>
              <a:gd name="T60" fmla="*/ 2147483647 w 2820"/>
              <a:gd name="T61" fmla="*/ 2147483647 h 2912"/>
              <a:gd name="T62" fmla="*/ 2147483647 w 2820"/>
              <a:gd name="T63" fmla="*/ 2147483647 h 2912"/>
              <a:gd name="T64" fmla="*/ 2147483647 w 2820"/>
              <a:gd name="T65" fmla="*/ 2147483647 h 2912"/>
              <a:gd name="T66" fmla="*/ 2147483647 w 2820"/>
              <a:gd name="T67" fmla="*/ 2147483647 h 2912"/>
              <a:gd name="T68" fmla="*/ 2147483647 w 2820"/>
              <a:gd name="T69" fmla="*/ 2147483647 h 2912"/>
              <a:gd name="T70" fmla="*/ 2147483647 w 2820"/>
              <a:gd name="T71" fmla="*/ 2147483647 h 2912"/>
              <a:gd name="T72" fmla="*/ 2147483647 w 2820"/>
              <a:gd name="T73" fmla="*/ 2147483647 h 2912"/>
              <a:gd name="T74" fmla="*/ 2147483647 w 2820"/>
              <a:gd name="T75" fmla="*/ 2147483647 h 2912"/>
              <a:gd name="T76" fmla="*/ 2147483647 w 2820"/>
              <a:gd name="T77" fmla="*/ 2147483647 h 2912"/>
              <a:gd name="T78" fmla="*/ 2147483647 w 2820"/>
              <a:gd name="T79" fmla="*/ 2147483647 h 2912"/>
              <a:gd name="T80" fmla="*/ 2147483647 w 2820"/>
              <a:gd name="T81" fmla="*/ 2147483647 h 2912"/>
              <a:gd name="T82" fmla="*/ 2147483647 w 2820"/>
              <a:gd name="T83" fmla="*/ 2147483647 h 2912"/>
              <a:gd name="T84" fmla="*/ 2147483647 w 2820"/>
              <a:gd name="T85" fmla="*/ 2147483647 h 2912"/>
              <a:gd name="T86" fmla="*/ 2147483647 w 2820"/>
              <a:gd name="T87" fmla="*/ 2147483647 h 2912"/>
              <a:gd name="T88" fmla="*/ 2147483647 w 2820"/>
              <a:gd name="T89" fmla="*/ 2147483647 h 2912"/>
              <a:gd name="T90" fmla="*/ 2147483647 w 2820"/>
              <a:gd name="T91" fmla="*/ 0 h 2912"/>
              <a:gd name="T92" fmla="*/ 2147483647 w 2820"/>
              <a:gd name="T93" fmla="*/ 2147483647 h 2912"/>
              <a:gd name="T94" fmla="*/ 2147483647 w 2820"/>
              <a:gd name="T95" fmla="*/ 2147483647 h 2912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rgbClr val="006666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6443663" y="3860800"/>
            <a:ext cx="1900237" cy="2079625"/>
            <a:chOff x="1530" y="2643"/>
            <a:chExt cx="1197" cy="1310"/>
          </a:xfrm>
        </p:grpSpPr>
        <p:sp>
          <p:nvSpPr>
            <p:cNvPr id="3094" name="Oval 4"/>
            <p:cNvSpPr>
              <a:spLocks noChangeArrowheads="1"/>
            </p:cNvSpPr>
            <p:nvPr/>
          </p:nvSpPr>
          <p:spPr bwMode="gray">
            <a:xfrm rot="-723406">
              <a:off x="1568" y="3503"/>
              <a:ext cx="1018" cy="450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95" name="Oval 5"/>
            <p:cNvSpPr>
              <a:spLocks noChangeArrowheads="1"/>
            </p:cNvSpPr>
            <p:nvPr/>
          </p:nvSpPr>
          <p:spPr bwMode="gray">
            <a:xfrm>
              <a:off x="1530" y="2643"/>
              <a:ext cx="1197" cy="1209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96" name="Oval 6"/>
            <p:cNvSpPr>
              <a:spLocks noChangeArrowheads="1"/>
            </p:cNvSpPr>
            <p:nvPr/>
          </p:nvSpPr>
          <p:spPr bwMode="gray">
            <a:xfrm>
              <a:off x="1543" y="2652"/>
              <a:ext cx="1169" cy="117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97" name="Oval 7"/>
            <p:cNvSpPr>
              <a:spLocks noChangeArrowheads="1"/>
            </p:cNvSpPr>
            <p:nvPr/>
          </p:nvSpPr>
          <p:spPr bwMode="gray">
            <a:xfrm>
              <a:off x="1554" y="2671"/>
              <a:ext cx="1112" cy="1102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98" name="Oval 8"/>
            <p:cNvSpPr>
              <a:spLocks noChangeArrowheads="1"/>
            </p:cNvSpPr>
            <p:nvPr/>
          </p:nvSpPr>
          <p:spPr bwMode="gray">
            <a:xfrm>
              <a:off x="1612" y="2722"/>
              <a:ext cx="990" cy="894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076" name="Group 9"/>
          <p:cNvGrpSpPr>
            <a:grpSpLocks/>
          </p:cNvGrpSpPr>
          <p:nvPr/>
        </p:nvGrpSpPr>
        <p:grpSpPr bwMode="auto">
          <a:xfrm>
            <a:off x="1762125" y="4003675"/>
            <a:ext cx="1528763" cy="1763713"/>
            <a:chOff x="364" y="2424"/>
            <a:chExt cx="963" cy="1111"/>
          </a:xfrm>
        </p:grpSpPr>
        <p:sp>
          <p:nvSpPr>
            <p:cNvPr id="3087" name="Oval 10"/>
            <p:cNvSpPr>
              <a:spLocks noChangeArrowheads="1"/>
            </p:cNvSpPr>
            <p:nvPr/>
          </p:nvSpPr>
          <p:spPr bwMode="gray">
            <a:xfrm rot="-772996">
              <a:off x="407" y="3122"/>
              <a:ext cx="804" cy="413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3088" name="Group 11"/>
            <p:cNvGrpSpPr>
              <a:grpSpLocks/>
            </p:cNvGrpSpPr>
            <p:nvPr/>
          </p:nvGrpSpPr>
          <p:grpSpPr bwMode="auto">
            <a:xfrm>
              <a:off x="364" y="2424"/>
              <a:ext cx="963" cy="1021"/>
              <a:chOff x="732" y="2112"/>
              <a:chExt cx="842" cy="860"/>
            </a:xfrm>
          </p:grpSpPr>
          <p:sp>
            <p:nvSpPr>
              <p:cNvPr id="3089" name="Oval 12"/>
              <p:cNvSpPr>
                <a:spLocks noChangeArrowheads="1"/>
              </p:cNvSpPr>
              <p:nvPr/>
            </p:nvSpPr>
            <p:spPr bwMode="gray">
              <a:xfrm>
                <a:off x="732" y="2112"/>
                <a:ext cx="842" cy="860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0" name="Oval 13"/>
              <p:cNvSpPr>
                <a:spLocks noChangeArrowheads="1"/>
              </p:cNvSpPr>
              <p:nvPr/>
            </p:nvSpPr>
            <p:spPr bwMode="gray">
              <a:xfrm>
                <a:off x="743" y="2117"/>
                <a:ext cx="821" cy="838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1" name="Oval 14"/>
              <p:cNvSpPr>
                <a:spLocks noChangeArrowheads="1"/>
              </p:cNvSpPr>
              <p:nvPr/>
            </p:nvSpPr>
            <p:spPr bwMode="gray">
              <a:xfrm>
                <a:off x="751" y="2125"/>
                <a:ext cx="781" cy="784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2" name="Oval 15"/>
              <p:cNvSpPr>
                <a:spLocks noChangeArrowheads="1"/>
              </p:cNvSpPr>
              <p:nvPr/>
            </p:nvSpPr>
            <p:spPr bwMode="gray">
              <a:xfrm>
                <a:off x="795" y="2147"/>
                <a:ext cx="695" cy="63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93" name="Text Box 16"/>
              <p:cNvSpPr txBox="1">
                <a:spLocks noChangeArrowheads="1"/>
              </p:cNvSpPr>
              <p:nvPr/>
            </p:nvSpPr>
            <p:spPr bwMode="gray">
              <a:xfrm>
                <a:off x="1090" y="2458"/>
                <a:ext cx="102" cy="1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/>
              </a:p>
            </p:txBody>
          </p:sp>
        </p:grpSp>
      </p:grpSp>
      <p:grpSp>
        <p:nvGrpSpPr>
          <p:cNvPr id="3077" name="Group 17"/>
          <p:cNvGrpSpPr>
            <a:grpSpLocks/>
          </p:cNvGrpSpPr>
          <p:nvPr/>
        </p:nvGrpSpPr>
        <p:grpSpPr bwMode="auto">
          <a:xfrm>
            <a:off x="1690688" y="1843088"/>
            <a:ext cx="1217612" cy="1266825"/>
            <a:chOff x="300" y="1593"/>
            <a:chExt cx="767" cy="798"/>
          </a:xfrm>
        </p:grpSpPr>
        <p:sp>
          <p:nvSpPr>
            <p:cNvPr id="3082" name="Oval 18"/>
            <p:cNvSpPr>
              <a:spLocks noChangeArrowheads="1"/>
            </p:cNvSpPr>
            <p:nvPr/>
          </p:nvSpPr>
          <p:spPr bwMode="gray">
            <a:xfrm>
              <a:off x="300" y="2013"/>
              <a:ext cx="642" cy="378"/>
            </a:xfrm>
            <a:prstGeom prst="ellipse">
              <a:avLst/>
            </a:prstGeom>
            <a:solidFill>
              <a:srgbClr val="0F2145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3" name="Oval 19"/>
            <p:cNvSpPr>
              <a:spLocks noChangeArrowheads="1"/>
            </p:cNvSpPr>
            <p:nvPr/>
          </p:nvSpPr>
          <p:spPr bwMode="gray">
            <a:xfrm>
              <a:off x="348" y="1593"/>
              <a:ext cx="719" cy="725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4" name="Oval 20"/>
            <p:cNvSpPr>
              <a:spLocks noChangeArrowheads="1"/>
            </p:cNvSpPr>
            <p:nvPr/>
          </p:nvSpPr>
          <p:spPr bwMode="gray">
            <a:xfrm>
              <a:off x="356" y="1597"/>
              <a:ext cx="702" cy="709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5" name="Oval 21"/>
            <p:cNvSpPr>
              <a:spLocks noChangeArrowheads="1"/>
            </p:cNvSpPr>
            <p:nvPr/>
          </p:nvSpPr>
          <p:spPr bwMode="gray">
            <a:xfrm>
              <a:off x="363" y="1610"/>
              <a:ext cx="668" cy="661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086" name="Oval 22"/>
            <p:cNvSpPr>
              <a:spLocks noChangeArrowheads="1"/>
            </p:cNvSpPr>
            <p:nvPr/>
          </p:nvSpPr>
          <p:spPr bwMode="gray">
            <a:xfrm>
              <a:off x="385" y="1661"/>
              <a:ext cx="595" cy="536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2250" name="Rectangle 26"/>
          <p:cNvSpPr>
            <a:spLocks noGrp="1" noChangeArrowheads="1"/>
          </p:cNvSpPr>
          <p:nvPr>
            <p:ph type="title"/>
          </p:nvPr>
        </p:nvSpPr>
        <p:spPr>
          <a:xfrm>
            <a:off x="838200" y="825500"/>
            <a:ext cx="7924800" cy="927100"/>
          </a:xfrm>
        </p:spPr>
        <p:txBody>
          <a:bodyPr/>
          <a:lstStyle/>
          <a:p>
            <a:pPr eaLnBrk="1" hangingPunct="1">
              <a:defRPr/>
            </a:pPr>
            <a:r>
              <a:rPr lang="ru-RU" sz="35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Изменение деятельности педагога</a:t>
            </a:r>
          </a:p>
        </p:txBody>
      </p:sp>
      <p:sp>
        <p:nvSpPr>
          <p:cNvPr id="3079" name="Text Box 29"/>
          <p:cNvSpPr txBox="1">
            <a:spLocks noChangeArrowheads="1"/>
          </p:cNvSpPr>
          <p:nvPr/>
        </p:nvSpPr>
        <p:spPr bwMode="auto">
          <a:xfrm>
            <a:off x="1835150" y="4508500"/>
            <a:ext cx="20161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dirty="0">
                <a:solidFill>
                  <a:srgbClr val="000000"/>
                </a:solidFill>
              </a:rPr>
              <a:t>Современные технологии</a:t>
            </a:r>
          </a:p>
        </p:txBody>
      </p:sp>
      <p:sp>
        <p:nvSpPr>
          <p:cNvPr id="3080" name="Text Box 30"/>
          <p:cNvSpPr txBox="1">
            <a:spLocks noChangeArrowheads="1"/>
          </p:cNvSpPr>
          <p:nvPr/>
        </p:nvSpPr>
        <p:spPr bwMode="auto">
          <a:xfrm>
            <a:off x="1835150" y="2133600"/>
            <a:ext cx="2016125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Новые </a:t>
            </a:r>
          </a:p>
          <a:p>
            <a:pPr eaLnBrk="1" hangingPunct="1">
              <a:spcBef>
                <a:spcPct val="5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задачи</a:t>
            </a:r>
          </a:p>
        </p:txBody>
      </p:sp>
      <p:sp>
        <p:nvSpPr>
          <p:cNvPr id="3081" name="Text Box 31"/>
          <p:cNvSpPr txBox="1">
            <a:spLocks noChangeArrowheads="1"/>
          </p:cNvSpPr>
          <p:nvPr/>
        </p:nvSpPr>
        <p:spPr bwMode="auto">
          <a:xfrm>
            <a:off x="6227763" y="4292600"/>
            <a:ext cx="2535237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Новый </a:t>
            </a:r>
          </a:p>
          <a:p>
            <a:pPr algn="ctr" eaLnBrk="1" hangingPunct="1">
              <a:spcBef>
                <a:spcPct val="5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образовательный</a:t>
            </a:r>
          </a:p>
          <a:p>
            <a:pPr algn="ctr" eaLnBrk="1" hangingPunct="1">
              <a:spcBef>
                <a:spcPct val="5000"/>
              </a:spcBef>
            </a:pPr>
            <a:r>
              <a:rPr lang="ru-RU" altLang="ru-RU" sz="2000" b="1">
                <a:solidFill>
                  <a:srgbClr val="000000"/>
                </a:solidFill>
              </a:rPr>
              <a:t>результат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3" descr="IMG_37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2770188"/>
            <a:ext cx="3455988" cy="254635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AutoShape 2"/>
          <p:cNvSpPr>
            <a:spLocks noChangeArrowheads="1"/>
          </p:cNvSpPr>
          <p:nvPr/>
        </p:nvSpPr>
        <p:spPr bwMode="auto">
          <a:xfrm>
            <a:off x="585788" y="1150938"/>
            <a:ext cx="8359775" cy="1546225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3C11D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66"/>
              </a:buClr>
              <a:buSzPct val="100000"/>
              <a:buFont typeface="Arial" panose="020B0604020202020204" pitchFamily="34" charset="0"/>
              <a:buNone/>
            </a:pPr>
            <a:endParaRPr lang="en-GB" altLang="ru-RU" sz="1400" b="1">
              <a:solidFill>
                <a:srgbClr val="000066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927100" y="1244600"/>
            <a:ext cx="80184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Задача 2. </a:t>
            </a:r>
            <a:r>
              <a:rPr lang="ru-RU" sz="2400" i="1" dirty="0">
                <a:latin typeface="Arial" charset="0"/>
                <a:cs typeface="Arial" charset="0"/>
              </a:rPr>
              <a:t>Организовать взаимодействие образовательных учреждений-участников РИП с целью осуществления преемственности всех уровней образования</a:t>
            </a:r>
            <a:r>
              <a:rPr lang="ru-RU" sz="2400" dirty="0">
                <a:latin typeface="Arial" charset="0"/>
                <a:cs typeface="Arial" charset="0"/>
              </a:rPr>
              <a:t> и </a:t>
            </a:r>
            <a:r>
              <a:rPr lang="ru-RU" sz="2400" i="1" dirty="0">
                <a:latin typeface="Arial" charset="0"/>
                <a:cs typeface="Arial" charset="0"/>
              </a:rPr>
              <a:t>апробировать уровневую модель</a:t>
            </a:r>
          </a:p>
        </p:txBody>
      </p:sp>
      <p:grpSp>
        <p:nvGrpSpPr>
          <p:cNvPr id="21509" name="Group 4"/>
          <p:cNvGrpSpPr>
            <a:grpSpLocks/>
          </p:cNvGrpSpPr>
          <p:nvPr/>
        </p:nvGrpSpPr>
        <p:grpSpPr bwMode="auto">
          <a:xfrm>
            <a:off x="206375" y="1533525"/>
            <a:ext cx="377825" cy="377825"/>
            <a:chOff x="1248" y="2755"/>
            <a:chExt cx="238" cy="238"/>
          </a:xfrm>
        </p:grpSpPr>
        <p:sp>
          <p:nvSpPr>
            <p:cNvPr id="21512" name="Oval 5"/>
            <p:cNvSpPr>
              <a:spLocks noChangeArrowheads="1"/>
            </p:cNvSpPr>
            <p:nvPr/>
          </p:nvSpPr>
          <p:spPr bwMode="auto">
            <a:xfrm>
              <a:off x="1248" y="2755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3" name="Oval 6"/>
            <p:cNvSpPr>
              <a:spLocks noChangeArrowheads="1"/>
            </p:cNvSpPr>
            <p:nvPr/>
          </p:nvSpPr>
          <p:spPr bwMode="auto">
            <a:xfrm>
              <a:off x="1262" y="2768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4" name="Oval 7"/>
            <p:cNvSpPr>
              <a:spLocks noChangeArrowheads="1"/>
            </p:cNvSpPr>
            <p:nvPr/>
          </p:nvSpPr>
          <p:spPr bwMode="auto">
            <a:xfrm>
              <a:off x="1274" y="2781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5" name="Oval 8"/>
            <p:cNvSpPr>
              <a:spLocks noChangeArrowheads="1"/>
            </p:cNvSpPr>
            <p:nvPr/>
          </p:nvSpPr>
          <p:spPr bwMode="auto">
            <a:xfrm>
              <a:off x="1274" y="2781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8D67E1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6" name="Oval 9"/>
            <p:cNvSpPr>
              <a:spLocks noChangeArrowheads="1"/>
            </p:cNvSpPr>
            <p:nvPr/>
          </p:nvSpPr>
          <p:spPr bwMode="auto">
            <a:xfrm>
              <a:off x="1286" y="2793"/>
              <a:ext cx="162" cy="163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7" name="Oval 10"/>
            <p:cNvSpPr>
              <a:spLocks noChangeArrowheads="1"/>
            </p:cNvSpPr>
            <p:nvPr/>
          </p:nvSpPr>
          <p:spPr bwMode="auto">
            <a:xfrm>
              <a:off x="1286" y="2793"/>
              <a:ext cx="162" cy="163"/>
            </a:xfrm>
            <a:prstGeom prst="ellipse">
              <a:avLst/>
            </a:prstGeom>
            <a:gradFill rotWithShape="0">
              <a:gsLst>
                <a:gs pos="0">
                  <a:srgbClr val="44316C"/>
                </a:gs>
                <a:gs pos="100000">
                  <a:srgbClr val="8D67E1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1510" name="Picture 11" descr="IMG_376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9588" y="2649538"/>
            <a:ext cx="3554412" cy="2667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2" descr="DSC072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35263" y="4267200"/>
            <a:ext cx="3960812" cy="281463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 descr="P11309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07922" y="3657600"/>
            <a:ext cx="4268647" cy="3200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Муниципальная методическая декада </a:t>
            </a:r>
            <a:b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«Реализация ФГОС средствами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мыследеятельностной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педагогики»</a:t>
            </a:r>
            <a:b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dirty="0" smtClean="0"/>
              <a:t>(17 - 23 декабря 2014 года)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4572000" cy="4419600"/>
          </a:xfrm>
        </p:spPr>
        <p:txBody>
          <a:bodyPr/>
          <a:lstStyle/>
          <a:p>
            <a:pPr eaLnBrk="1" hangingPunct="1">
              <a:spcBef>
                <a:spcPct val="35000"/>
              </a:spcBef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8 открытых уроков;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15 занятий в рамках внеурочной деятельности;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5 занятий с детьми дошкольного возраста;</a:t>
            </a:r>
          </a:p>
          <a:p>
            <a:pPr eaLnBrk="1" hangingPunct="1">
              <a:spcBef>
                <a:spcPct val="35000"/>
              </a:spcBef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 мастер-класса</a:t>
            </a:r>
          </a:p>
        </p:txBody>
      </p:sp>
      <p:pic>
        <p:nvPicPr>
          <p:cNvPr id="22533" name="Picture 5" descr="SDC14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688" y="1600200"/>
            <a:ext cx="3257550" cy="24431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P113099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775" y="4191000"/>
            <a:ext cx="3127375" cy="2344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6738" y="1752600"/>
            <a:ext cx="3497262" cy="492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705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Муниципальный </a:t>
            </a:r>
            <a:b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Фестиваль методических разработок «Реализация ФГОС средствами </a:t>
            </a:r>
            <a:r>
              <a:rPr lang="ru-RU" sz="22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мыследеятельностной</a:t>
            </a: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педагогики»</a:t>
            </a:r>
            <a:b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/>
              <a:t>(декабрь 2015 года)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5562600" cy="4648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Номинации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dirty="0" smtClean="0"/>
              <a:t>«Лучшая программа, направленная на развитие базовых способностей детей»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dirty="0" smtClean="0"/>
              <a:t> «Лучший сценарий урока» 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dirty="0" smtClean="0"/>
              <a:t>«Лучший сценарий образовательной игры для школьников»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dirty="0" smtClean="0"/>
              <a:t>«Лучший сценарий внеурочного занятия» 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ru-RU" sz="2000" dirty="0" smtClean="0"/>
              <a:t>«Лучший детско-взрослый прорывной проект»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3" name="Picture 5" descr="\\Natalia\обмен\Козина Е.Н\m2_w200_h1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0963" y="4101890"/>
            <a:ext cx="4080425" cy="2733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Межмуниципальный фестиваль </a:t>
            </a: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инновационных образовательных технологий</a:t>
            </a:r>
            <a:b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9-25 ноября 2016 г.</a:t>
            </a:r>
          </a:p>
        </p:txBody>
      </p:sp>
      <p:pic>
        <p:nvPicPr>
          <p:cNvPr id="24580" name="Picture 2" descr="C:\Users\1\Documents\Уровневая модель\логотип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175" y="3892550"/>
            <a:ext cx="312737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 descr="\\Natalia\обмен\Козина Е.Н\m6_w200_h1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5199" y="2256485"/>
            <a:ext cx="3804029" cy="25486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 descr="\\Natalia\обмен\Козина Е.Н\v2_w200_h1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910"/>
            <a:ext cx="3575678" cy="23957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17525" y="1295400"/>
            <a:ext cx="8378825" cy="190500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3C11D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449263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0066"/>
              </a:buClr>
              <a:buSzPct val="100000"/>
              <a:buFont typeface="Arial" panose="020B0604020202020204" pitchFamily="34" charset="0"/>
              <a:buNone/>
            </a:pPr>
            <a:endParaRPr lang="en-GB" altLang="ru-RU" sz="1400" b="1">
              <a:solidFill>
                <a:srgbClr val="000066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877888" y="1423988"/>
            <a:ext cx="8018462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35000"/>
              </a:spcBef>
              <a:defRPr/>
            </a:pPr>
            <a:r>
              <a:rPr lang="ru-RU" sz="2400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Задача 3. </a:t>
            </a:r>
            <a:r>
              <a:rPr lang="ru-RU" sz="2400" i="1" dirty="0">
                <a:latin typeface="Arial" charset="0"/>
                <a:cs typeface="Arial" charset="0"/>
              </a:rPr>
              <a:t>Скорректировать/разработать основные образовательные программы учреждений с учетом основных принципов </a:t>
            </a:r>
            <a:r>
              <a:rPr lang="ru-RU" sz="2400" i="1" dirty="0" err="1">
                <a:latin typeface="Arial" charset="0"/>
                <a:cs typeface="Arial" charset="0"/>
              </a:rPr>
              <a:t>мыследеятельностной</a:t>
            </a:r>
            <a:r>
              <a:rPr lang="ru-RU" sz="2400" i="1" dirty="0">
                <a:latin typeface="Arial" charset="0"/>
                <a:cs typeface="Arial" charset="0"/>
              </a:rPr>
              <a:t> педагогики, а также организовать разработку и экспертизу авторских программ </a:t>
            </a:r>
            <a:r>
              <a:rPr lang="ru-RU" sz="2400" i="1" dirty="0" err="1">
                <a:latin typeface="Arial" charset="0"/>
                <a:cs typeface="Arial" charset="0"/>
              </a:rPr>
              <a:t>метапредметных</a:t>
            </a:r>
            <a:r>
              <a:rPr lang="ru-RU" sz="2400" i="1" dirty="0">
                <a:latin typeface="Arial" charset="0"/>
                <a:cs typeface="Arial" charset="0"/>
              </a:rPr>
              <a:t> курсов</a:t>
            </a:r>
          </a:p>
        </p:txBody>
      </p:sp>
      <p:grpSp>
        <p:nvGrpSpPr>
          <p:cNvPr id="25604" name="Group 4"/>
          <p:cNvGrpSpPr>
            <a:grpSpLocks/>
          </p:cNvGrpSpPr>
          <p:nvPr/>
        </p:nvGrpSpPr>
        <p:grpSpPr bwMode="auto">
          <a:xfrm>
            <a:off x="228600" y="2000250"/>
            <a:ext cx="377825" cy="377825"/>
            <a:chOff x="1344" y="2227"/>
            <a:chExt cx="238" cy="238"/>
          </a:xfrm>
        </p:grpSpPr>
        <p:sp>
          <p:nvSpPr>
            <p:cNvPr id="25608" name="Oval 5"/>
            <p:cNvSpPr>
              <a:spLocks noChangeArrowheads="1"/>
            </p:cNvSpPr>
            <p:nvPr/>
          </p:nvSpPr>
          <p:spPr bwMode="auto">
            <a:xfrm>
              <a:off x="1344" y="2227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09" name="Oval 6"/>
            <p:cNvSpPr>
              <a:spLocks noChangeArrowheads="1"/>
            </p:cNvSpPr>
            <p:nvPr/>
          </p:nvSpPr>
          <p:spPr bwMode="auto">
            <a:xfrm>
              <a:off x="1358" y="2240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0" name="Oval 7"/>
            <p:cNvSpPr>
              <a:spLocks noChangeArrowheads="1"/>
            </p:cNvSpPr>
            <p:nvPr/>
          </p:nvSpPr>
          <p:spPr bwMode="auto">
            <a:xfrm>
              <a:off x="1370" y="2253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1" name="Oval 8"/>
            <p:cNvSpPr>
              <a:spLocks noChangeArrowheads="1"/>
            </p:cNvSpPr>
            <p:nvPr/>
          </p:nvSpPr>
          <p:spPr bwMode="auto">
            <a:xfrm>
              <a:off x="1370" y="2253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21B3E1"/>
                </a:gs>
                <a:gs pos="100000">
                  <a:srgbClr val="0F526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2" name="Oval 9"/>
            <p:cNvSpPr>
              <a:spLocks noChangeArrowheads="1"/>
            </p:cNvSpPr>
            <p:nvPr/>
          </p:nvSpPr>
          <p:spPr bwMode="auto">
            <a:xfrm>
              <a:off x="1382" y="2265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5613" name="Oval 10"/>
            <p:cNvSpPr>
              <a:spLocks noChangeArrowheads="1"/>
            </p:cNvSpPr>
            <p:nvPr/>
          </p:nvSpPr>
          <p:spPr bwMode="auto">
            <a:xfrm>
              <a:off x="1382" y="2265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0F566C"/>
                </a:gs>
                <a:gs pos="100000">
                  <a:srgbClr val="21B3E1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pic>
        <p:nvPicPr>
          <p:cNvPr id="25605" name="Picture 20" descr="SDC127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3325813"/>
            <a:ext cx="3276600" cy="241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1" descr="SDC126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513" y="3200400"/>
            <a:ext cx="3132137" cy="2349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22" descr="SDC127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618038"/>
            <a:ext cx="2987675" cy="22399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6438" y="1366838"/>
            <a:ext cx="2317750" cy="3306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9" descr="Рисунок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" y="1676400"/>
            <a:ext cx="2209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2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788" y="3657600"/>
            <a:ext cx="21526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14" descr="Рисунок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7200" y="3598863"/>
            <a:ext cx="2185988" cy="28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 txBox="1">
            <a:spLocks noChangeArrowheads="1"/>
          </p:cNvSpPr>
          <p:nvPr/>
        </p:nvSpPr>
        <p:spPr>
          <a:xfrm>
            <a:off x="1568450" y="723900"/>
            <a:ext cx="6705600" cy="838200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800" dirty="0" smtClean="0"/>
              <a:t>Методические разработки</a:t>
            </a:r>
          </a:p>
        </p:txBody>
      </p:sp>
      <p:pic>
        <p:nvPicPr>
          <p:cNvPr id="26631" name="Picture 8" descr="\\Natalia\обмен\Козина Е.Н\Задача 3\ИОС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3188" y="1366838"/>
            <a:ext cx="2068512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\\Natalia\обмен\Козина Е.Н\Задача 3\Образовательная игра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678238"/>
            <a:ext cx="2054225" cy="29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/>
              <a:t>Диагностика </a:t>
            </a:r>
            <a:r>
              <a:rPr lang="ru-RU" sz="2800" dirty="0" err="1" smtClean="0"/>
              <a:t>метапредметных</a:t>
            </a:r>
            <a:r>
              <a:rPr lang="ru-RU" sz="2800" dirty="0" smtClean="0"/>
              <a:t> результатов обучения</a:t>
            </a:r>
            <a:endParaRPr lang="ru-RU" sz="2800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" y="1600200"/>
            <a:ext cx="5754688" cy="269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124200"/>
            <a:ext cx="5249863" cy="332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9525" y="914400"/>
            <a:ext cx="2542619" cy="1905000"/>
          </a:xfrm>
          <a:prstGeom prst="rect">
            <a:avLst/>
          </a:prstGeom>
          <a:noFill/>
          <a:ln>
            <a:noFill/>
          </a:ln>
          <a:effectLst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6705600" cy="4830763"/>
          </a:xfrm>
        </p:spPr>
        <p:txBody>
          <a:bodyPr/>
          <a:lstStyle/>
          <a:p>
            <a:pPr marL="457200" indent="-457200" eaLnBrk="1" hangingPunct="1">
              <a:spcBef>
                <a:spcPts val="600"/>
              </a:spcBef>
            </a:pPr>
            <a:r>
              <a:rPr lang="ru-RU" altLang="ru-RU" sz="2000" smtClean="0"/>
              <a:t>XII</a:t>
            </a:r>
            <a:r>
              <a:rPr lang="en-US" altLang="ru-RU" sz="2000" smtClean="0"/>
              <a:t>I </a:t>
            </a:r>
            <a:r>
              <a:rPr lang="ru-RU" altLang="ru-RU" sz="2000" smtClean="0"/>
              <a:t>Международная Ярмарка социально-педагогических инноваций, </a:t>
            </a:r>
            <a:r>
              <a:rPr lang="ru-RU" altLang="ru-RU" sz="2000" b="1" smtClean="0"/>
              <a:t>г. Пермь</a:t>
            </a:r>
            <a:endParaRPr lang="ru-RU" altLang="ru-RU" sz="2000" smtClean="0"/>
          </a:p>
          <a:p>
            <a:pPr marL="457200" indent="-457200" eaLnBrk="1" hangingPunct="1">
              <a:spcBef>
                <a:spcPts val="600"/>
              </a:spcBef>
            </a:pPr>
            <a:r>
              <a:rPr lang="ru-RU" altLang="ru-RU" sz="2000" smtClean="0"/>
              <a:t>Всероссийская конференция «ФГОС: триединый результат обучения. Переход от начального общего образования к основному», </a:t>
            </a:r>
            <a:r>
              <a:rPr lang="ru-RU" altLang="ru-RU" sz="2000" b="1" smtClean="0"/>
              <a:t>г. Екатеринбург</a:t>
            </a:r>
            <a:r>
              <a:rPr lang="ru-RU" altLang="ru-RU" sz="2000" smtClean="0"/>
              <a:t> 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ru-RU" altLang="ru-RU" sz="2000" smtClean="0"/>
              <a:t>Межрегиональный семинар «Метапредметные образовательные технологии: региональная модель инноваций», </a:t>
            </a:r>
            <a:r>
              <a:rPr lang="ru-RU" altLang="ru-RU" sz="2000" b="1" smtClean="0"/>
              <a:t>г. Ярославль</a:t>
            </a:r>
          </a:p>
          <a:p>
            <a:pPr marL="457200" indent="-457200" eaLnBrk="1" hangingPunct="1">
              <a:spcBef>
                <a:spcPts val="600"/>
              </a:spcBef>
            </a:pPr>
            <a:r>
              <a:rPr lang="ru-RU" altLang="ru-RU" sz="2000" smtClean="0"/>
              <a:t>Межрегиональный семинар «Практика и проблемы достижения метапредметных результатов при реализации ФГОС: опыт работы школ Ассоциации «Инновационное развитие и сотрудничество в образовании»», </a:t>
            </a:r>
            <a:r>
              <a:rPr lang="ru-RU" altLang="ru-RU" sz="2000" b="1" smtClean="0"/>
              <a:t>г. Симферополь</a:t>
            </a:r>
            <a:r>
              <a:rPr lang="ru-RU" altLang="ru-RU" sz="2000" smtClean="0"/>
              <a:t>,</a:t>
            </a:r>
            <a:endParaRPr lang="ru-RU" altLang="ru-RU" sz="2000" b="1" smtClean="0"/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title"/>
          </p:nvPr>
        </p:nvSpPr>
        <p:spPr>
          <a:xfrm>
            <a:off x="1600200" y="304800"/>
            <a:ext cx="6705600" cy="8382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Распространение опыта</a:t>
            </a:r>
          </a:p>
        </p:txBody>
      </p:sp>
      <p:pic>
        <p:nvPicPr>
          <p:cNvPr id="34818" name="Picture 2" descr="\\Natalia\обмен\Козина Е.Н\Задача 3\053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73999" y="4572000"/>
            <a:ext cx="2929441" cy="1802993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3" name="Picture 11" descr="\\Natalia\обмен\Козина Е.Н\IMGP0195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40945" y="2618650"/>
            <a:ext cx="2855531" cy="1953350"/>
          </a:xfrm>
          <a:prstGeom prst="rect">
            <a:avLst/>
          </a:prstGeom>
          <a:noFill/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\\Natalia\обмен\Козина Е.Н\Задача 3\дети 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3429000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9" name="Picture 2" descr="\\Natalia\обмен\Козина Е.Н\Задача 3\2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7950" y="152400"/>
            <a:ext cx="43719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 descr="\\Natalia\обмен\Козина Е.Н\Задача 3\дети 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485535" cy="2614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4" name="Picture 4" descr="\\Natalia\обмен\Козина Е.Н\Задача 3\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7944" y="1878575"/>
            <a:ext cx="3780404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1\Documents\Уровневая модель\семинар метапредметы 25.02.16\P22500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67200" y="3900949"/>
            <a:ext cx="3910781" cy="3043084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7" name="Picture 3" descr="C:\Users\1\Documents\Уровневая модель\семинар метапредметы 25.02.16\P225010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62168" y="685800"/>
            <a:ext cx="4407310" cy="2981099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C:\Users\1\Documents\Уровневая модель\семинар метапредметы 25.02.16\P2250144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2842" y="1056434"/>
            <a:ext cx="4114800" cy="261046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Picture 5" descr="C:\Users\1\Documents\Уровневая модель\семинар метапредметы 25.02.16\P22500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316" y="4022316"/>
            <a:ext cx="3733800" cy="280035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2879725" cy="4103688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Group 2"/>
          <p:cNvGrpSpPr>
            <a:grpSpLocks/>
          </p:cNvGrpSpPr>
          <p:nvPr/>
        </p:nvGrpSpPr>
        <p:grpSpPr bwMode="auto">
          <a:xfrm>
            <a:off x="3059113" y="1268413"/>
            <a:ext cx="2233612" cy="3455987"/>
            <a:chOff x="10" y="1298"/>
            <a:chExt cx="1996" cy="2858"/>
          </a:xfrm>
        </p:grpSpPr>
        <p:pic>
          <p:nvPicPr>
            <p:cNvPr id="4105" name="Picture 3" descr="big-72398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" y="1298"/>
              <a:ext cx="1996" cy="2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06" name="Picture 4" descr="big-7239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" y="1434"/>
              <a:ext cx="408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0" y="5300663"/>
            <a:ext cx="3851275" cy="1236662"/>
          </a:xfrm>
        </p:spPr>
        <p:txBody>
          <a:bodyPr/>
          <a:lstStyle/>
          <a:p>
            <a:pPr marL="0" indent="0" algn="just" eaLnBrk="1" hangingPunct="1">
              <a:lnSpc>
                <a:spcPct val="110000"/>
              </a:lnSpc>
              <a:buFontTx/>
              <a:buNone/>
            </a:pPr>
            <a:r>
              <a:rPr lang="ru-RU" altLang="ru-RU" sz="2100" smtClean="0">
                <a:latin typeface="Arial" panose="020B0604020202020204" pitchFamily="34" charset="0"/>
              </a:rPr>
              <a:t>Ю.В. Громыко, доктор психологических  наук, профессор, академик РАН</a:t>
            </a:r>
          </a:p>
        </p:txBody>
      </p:sp>
      <p:pic>
        <p:nvPicPr>
          <p:cNvPr id="4101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4725" y="0"/>
            <a:ext cx="1819275" cy="233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688" y="1412875"/>
            <a:ext cx="170021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725" y="3068638"/>
            <a:ext cx="1728788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638" y="4616450"/>
            <a:ext cx="1731962" cy="22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SDC1135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8488" y="1371600"/>
            <a:ext cx="3489325" cy="472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" name="Picture 2" descr="DSCN18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14700"/>
            <a:ext cx="4456113" cy="33416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924800" cy="777875"/>
          </a:xfrm>
        </p:spPr>
        <p:txBody>
          <a:bodyPr/>
          <a:lstStyle/>
          <a:p>
            <a:pPr eaLnBrk="1" hangingPunct="1">
              <a:defRPr/>
            </a:pPr>
            <a:r>
              <a:rPr lang="ru-RU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Слет учителей-предметников</a:t>
            </a:r>
          </a:p>
        </p:txBody>
      </p:sp>
      <p:pic>
        <p:nvPicPr>
          <p:cNvPr id="5125" name="Picture 5" descr="DSCN18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8313" y="6092825"/>
            <a:ext cx="4175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/>
              <a:t>Август, 2012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3"/>
          <p:cNvSpPr>
            <a:spLocks noChangeArrowheads="1"/>
          </p:cNvSpPr>
          <p:nvPr/>
        </p:nvSpPr>
        <p:spPr bwMode="auto">
          <a:xfrm rot="5400000">
            <a:off x="-2406650" y="2060575"/>
            <a:ext cx="4824412" cy="4770438"/>
          </a:xfrm>
          <a:custGeom>
            <a:avLst/>
            <a:gdLst>
              <a:gd name="T0" fmla="*/ 2147483647 w 21600"/>
              <a:gd name="T1" fmla="*/ 0 h 21600"/>
              <a:gd name="T2" fmla="*/ 1805035882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401 w 21600"/>
              <a:gd name="T13" fmla="*/ 0 h 21600"/>
              <a:gd name="T14" fmla="*/ 21199 w 21600"/>
              <a:gd name="T15" fmla="*/ 136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lnTo>
                  <a:pt x="323" y="10641"/>
                </a:lnTo>
                <a:close/>
              </a:path>
            </a:pathLst>
          </a:custGeom>
          <a:gradFill rotWithShape="0">
            <a:gsLst>
              <a:gs pos="0">
                <a:srgbClr val="DBDBDB"/>
              </a:gs>
              <a:gs pos="50000">
                <a:srgbClr val="B2B2B2"/>
              </a:gs>
              <a:gs pos="100000">
                <a:srgbClr val="DBDBDB"/>
              </a:gs>
            </a:gsLst>
            <a:lin ang="108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147" name="AutoShape 4"/>
          <p:cNvSpPr>
            <a:spLocks noChangeArrowheads="1"/>
          </p:cNvSpPr>
          <p:nvPr/>
        </p:nvSpPr>
        <p:spPr bwMode="auto">
          <a:xfrm rot="5400000" flipH="1">
            <a:off x="-2016918" y="2496343"/>
            <a:ext cx="4032250" cy="3929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10744" y="10800"/>
                </a:lnTo>
                <a:close/>
              </a:path>
            </a:pathLst>
          </a:custGeom>
          <a:solidFill>
            <a:srgbClr val="2045AE">
              <a:alpha val="3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484438" y="4102100"/>
            <a:ext cx="6408737" cy="503238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СОШ №3</a:t>
            </a: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6149" name="AutoShape 6"/>
          <p:cNvSpPr>
            <a:spLocks noChangeArrowheads="1"/>
          </p:cNvSpPr>
          <p:nvPr/>
        </p:nvSpPr>
        <p:spPr bwMode="auto">
          <a:xfrm>
            <a:off x="2268538" y="4894263"/>
            <a:ext cx="6407150" cy="504825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3255" name="AutoShape 7"/>
          <p:cNvSpPr>
            <a:spLocks noChangeArrowheads="1"/>
          </p:cNvSpPr>
          <p:nvPr/>
        </p:nvSpPr>
        <p:spPr bwMode="auto">
          <a:xfrm>
            <a:off x="1979613" y="5829300"/>
            <a:ext cx="6553200" cy="431800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 eaLnBrk="0" hangingPunct="0">
              <a:buClr>
                <a:srgbClr val="000066"/>
              </a:buClr>
              <a:buSzPct val="100000"/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СОШ №6</a:t>
            </a: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2268538" y="3165475"/>
            <a:ext cx="6480175" cy="503238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0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Лицей №1</a:t>
            </a:r>
            <a:endParaRPr lang="en-GB" sz="2000" b="1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1763713" y="2444750"/>
            <a:ext cx="7129462" cy="504825"/>
          </a:xfrm>
          <a:prstGeom prst="roundRect">
            <a:avLst>
              <a:gd name="adj" fmla="val 50000"/>
            </a:avLst>
          </a:prstGeom>
          <a:noFill/>
          <a:ln w="28440">
            <a:solidFill>
              <a:srgbClr val="B2B2B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pPr algn="ctr" defTabSz="449263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МУ ДПО «Информационно-образовательный центр»</a:t>
            </a:r>
            <a:endParaRPr lang="en-GB" b="1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grpSp>
        <p:nvGrpSpPr>
          <p:cNvPr id="6153" name="Group 10"/>
          <p:cNvGrpSpPr>
            <a:grpSpLocks/>
          </p:cNvGrpSpPr>
          <p:nvPr/>
        </p:nvGrpSpPr>
        <p:grpSpPr bwMode="auto">
          <a:xfrm>
            <a:off x="1447800" y="2495550"/>
            <a:ext cx="377825" cy="377825"/>
            <a:chOff x="912" y="1203"/>
            <a:chExt cx="238" cy="238"/>
          </a:xfrm>
        </p:grpSpPr>
        <p:sp>
          <p:nvSpPr>
            <p:cNvPr id="6185" name="Oval 11"/>
            <p:cNvSpPr>
              <a:spLocks noChangeArrowheads="1"/>
            </p:cNvSpPr>
            <p:nvPr/>
          </p:nvSpPr>
          <p:spPr bwMode="auto">
            <a:xfrm>
              <a:off x="912" y="1203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6" name="Oval 12"/>
            <p:cNvSpPr>
              <a:spLocks noChangeArrowheads="1"/>
            </p:cNvSpPr>
            <p:nvPr/>
          </p:nvSpPr>
          <p:spPr bwMode="auto">
            <a:xfrm>
              <a:off x="926" y="1216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7" name="Oval 13"/>
            <p:cNvSpPr>
              <a:spLocks noChangeArrowheads="1"/>
            </p:cNvSpPr>
            <p:nvPr/>
          </p:nvSpPr>
          <p:spPr bwMode="auto">
            <a:xfrm>
              <a:off x="938" y="1229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8" name="Oval 14"/>
            <p:cNvSpPr>
              <a:spLocks noChangeArrowheads="1"/>
            </p:cNvSpPr>
            <p:nvPr/>
          </p:nvSpPr>
          <p:spPr bwMode="auto">
            <a:xfrm>
              <a:off x="938" y="1229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FCC00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9" name="Oval 15"/>
            <p:cNvSpPr>
              <a:spLocks noChangeArrowheads="1"/>
            </p:cNvSpPr>
            <p:nvPr/>
          </p:nvSpPr>
          <p:spPr bwMode="auto">
            <a:xfrm>
              <a:off x="950" y="1241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0" name="Oval 16"/>
            <p:cNvSpPr>
              <a:spLocks noChangeArrowheads="1"/>
            </p:cNvSpPr>
            <p:nvPr/>
          </p:nvSpPr>
          <p:spPr bwMode="auto">
            <a:xfrm>
              <a:off x="950" y="1241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7B6200"/>
                </a:gs>
                <a:gs pos="100000">
                  <a:srgbClr val="FFCC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4" name="Group 17"/>
          <p:cNvGrpSpPr>
            <a:grpSpLocks/>
          </p:cNvGrpSpPr>
          <p:nvPr/>
        </p:nvGrpSpPr>
        <p:grpSpPr bwMode="auto">
          <a:xfrm>
            <a:off x="1981200" y="3282950"/>
            <a:ext cx="377825" cy="377825"/>
            <a:chOff x="1248" y="1699"/>
            <a:chExt cx="238" cy="238"/>
          </a:xfrm>
        </p:grpSpPr>
        <p:sp>
          <p:nvSpPr>
            <p:cNvPr id="6179" name="Oval 18"/>
            <p:cNvSpPr>
              <a:spLocks noChangeArrowheads="1"/>
            </p:cNvSpPr>
            <p:nvPr/>
          </p:nvSpPr>
          <p:spPr bwMode="auto">
            <a:xfrm>
              <a:off x="1248" y="1699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0" name="Oval 19"/>
            <p:cNvSpPr>
              <a:spLocks noChangeArrowheads="1"/>
            </p:cNvSpPr>
            <p:nvPr/>
          </p:nvSpPr>
          <p:spPr bwMode="auto">
            <a:xfrm>
              <a:off x="1262" y="1712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1" name="Oval 20"/>
            <p:cNvSpPr>
              <a:spLocks noChangeArrowheads="1"/>
            </p:cNvSpPr>
            <p:nvPr/>
          </p:nvSpPr>
          <p:spPr bwMode="auto">
            <a:xfrm>
              <a:off x="1274" y="1725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2" name="Oval 21"/>
            <p:cNvSpPr>
              <a:spLocks noChangeArrowheads="1"/>
            </p:cNvSpPr>
            <p:nvPr/>
          </p:nvSpPr>
          <p:spPr bwMode="auto">
            <a:xfrm>
              <a:off x="1274" y="1725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48BE67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3" name="Oval 22"/>
            <p:cNvSpPr>
              <a:spLocks noChangeArrowheads="1"/>
            </p:cNvSpPr>
            <p:nvPr/>
          </p:nvSpPr>
          <p:spPr bwMode="auto">
            <a:xfrm>
              <a:off x="1286" y="1737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4" name="Oval 23"/>
            <p:cNvSpPr>
              <a:spLocks noChangeArrowheads="1"/>
            </p:cNvSpPr>
            <p:nvPr/>
          </p:nvSpPr>
          <p:spPr bwMode="auto">
            <a:xfrm>
              <a:off x="1286" y="1737"/>
              <a:ext cx="162" cy="162"/>
            </a:xfrm>
            <a:prstGeom prst="ellipse">
              <a:avLst/>
            </a:prstGeom>
            <a:gradFill rotWithShape="0">
              <a:gsLst>
                <a:gs pos="0">
                  <a:srgbClr val="225C31"/>
                </a:gs>
                <a:gs pos="100000">
                  <a:srgbClr val="48BE67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5" name="Group 24"/>
          <p:cNvGrpSpPr>
            <a:grpSpLocks/>
          </p:cNvGrpSpPr>
          <p:nvPr/>
        </p:nvGrpSpPr>
        <p:grpSpPr bwMode="auto">
          <a:xfrm>
            <a:off x="2133600" y="4121150"/>
            <a:ext cx="377825" cy="377825"/>
            <a:chOff x="1344" y="2227"/>
            <a:chExt cx="238" cy="238"/>
          </a:xfrm>
        </p:grpSpPr>
        <p:sp>
          <p:nvSpPr>
            <p:cNvPr id="6173" name="Oval 25"/>
            <p:cNvSpPr>
              <a:spLocks noChangeArrowheads="1"/>
            </p:cNvSpPr>
            <p:nvPr/>
          </p:nvSpPr>
          <p:spPr bwMode="auto">
            <a:xfrm>
              <a:off x="1344" y="2227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4" name="Oval 26"/>
            <p:cNvSpPr>
              <a:spLocks noChangeArrowheads="1"/>
            </p:cNvSpPr>
            <p:nvPr/>
          </p:nvSpPr>
          <p:spPr bwMode="auto">
            <a:xfrm>
              <a:off x="1358" y="2240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5" name="Oval 27"/>
            <p:cNvSpPr>
              <a:spLocks noChangeArrowheads="1"/>
            </p:cNvSpPr>
            <p:nvPr/>
          </p:nvSpPr>
          <p:spPr bwMode="auto">
            <a:xfrm>
              <a:off x="1370" y="2253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6" name="Oval 28"/>
            <p:cNvSpPr>
              <a:spLocks noChangeArrowheads="1"/>
            </p:cNvSpPr>
            <p:nvPr/>
          </p:nvSpPr>
          <p:spPr bwMode="auto">
            <a:xfrm>
              <a:off x="1370" y="2253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21B3E1"/>
                </a:gs>
                <a:gs pos="100000">
                  <a:srgbClr val="0F5267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7" name="Oval 29"/>
            <p:cNvSpPr>
              <a:spLocks noChangeArrowheads="1"/>
            </p:cNvSpPr>
            <p:nvPr/>
          </p:nvSpPr>
          <p:spPr bwMode="auto">
            <a:xfrm>
              <a:off x="1382" y="2265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8" name="Oval 30"/>
            <p:cNvSpPr>
              <a:spLocks noChangeArrowheads="1"/>
            </p:cNvSpPr>
            <p:nvPr/>
          </p:nvSpPr>
          <p:spPr bwMode="auto">
            <a:xfrm>
              <a:off x="1382" y="2265"/>
              <a:ext cx="163" cy="163"/>
            </a:xfrm>
            <a:prstGeom prst="ellipse">
              <a:avLst/>
            </a:prstGeom>
            <a:gradFill rotWithShape="0">
              <a:gsLst>
                <a:gs pos="0">
                  <a:srgbClr val="0F566C"/>
                </a:gs>
                <a:gs pos="100000">
                  <a:srgbClr val="21B3E1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6" name="Group 31"/>
          <p:cNvGrpSpPr>
            <a:grpSpLocks/>
          </p:cNvGrpSpPr>
          <p:nvPr/>
        </p:nvGrpSpPr>
        <p:grpSpPr bwMode="auto">
          <a:xfrm>
            <a:off x="1981200" y="4959350"/>
            <a:ext cx="377825" cy="377825"/>
            <a:chOff x="1248" y="2755"/>
            <a:chExt cx="238" cy="238"/>
          </a:xfrm>
        </p:grpSpPr>
        <p:sp>
          <p:nvSpPr>
            <p:cNvPr id="6167" name="Oval 32"/>
            <p:cNvSpPr>
              <a:spLocks noChangeArrowheads="1"/>
            </p:cNvSpPr>
            <p:nvPr/>
          </p:nvSpPr>
          <p:spPr bwMode="auto">
            <a:xfrm>
              <a:off x="1248" y="2755"/>
              <a:ext cx="239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8" name="Oval 33"/>
            <p:cNvSpPr>
              <a:spLocks noChangeArrowheads="1"/>
            </p:cNvSpPr>
            <p:nvPr/>
          </p:nvSpPr>
          <p:spPr bwMode="auto">
            <a:xfrm>
              <a:off x="1262" y="2768"/>
              <a:ext cx="212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9" name="Oval 34"/>
            <p:cNvSpPr>
              <a:spLocks noChangeArrowheads="1"/>
            </p:cNvSpPr>
            <p:nvPr/>
          </p:nvSpPr>
          <p:spPr bwMode="auto">
            <a:xfrm>
              <a:off x="1274" y="2781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0" name="Oval 35"/>
            <p:cNvSpPr>
              <a:spLocks noChangeArrowheads="1"/>
            </p:cNvSpPr>
            <p:nvPr/>
          </p:nvSpPr>
          <p:spPr bwMode="auto">
            <a:xfrm>
              <a:off x="1274" y="2781"/>
              <a:ext cx="187" cy="187"/>
            </a:xfrm>
            <a:prstGeom prst="ellipse">
              <a:avLst/>
            </a:prstGeom>
            <a:gradFill rotWithShape="0">
              <a:gsLst>
                <a:gs pos="0">
                  <a:srgbClr val="8D67E1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1" name="Oval 36"/>
            <p:cNvSpPr>
              <a:spLocks noChangeArrowheads="1"/>
            </p:cNvSpPr>
            <p:nvPr/>
          </p:nvSpPr>
          <p:spPr bwMode="auto">
            <a:xfrm>
              <a:off x="1286" y="2793"/>
              <a:ext cx="162" cy="163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2" name="Oval 37"/>
            <p:cNvSpPr>
              <a:spLocks noChangeArrowheads="1"/>
            </p:cNvSpPr>
            <p:nvPr/>
          </p:nvSpPr>
          <p:spPr bwMode="auto">
            <a:xfrm>
              <a:off x="1286" y="2793"/>
              <a:ext cx="162" cy="163"/>
            </a:xfrm>
            <a:prstGeom prst="ellipse">
              <a:avLst/>
            </a:prstGeom>
            <a:gradFill rotWithShape="0">
              <a:gsLst>
                <a:gs pos="0">
                  <a:srgbClr val="44316C"/>
                </a:gs>
                <a:gs pos="100000">
                  <a:srgbClr val="8D67E1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6157" name="Group 38"/>
          <p:cNvGrpSpPr>
            <a:grpSpLocks/>
          </p:cNvGrpSpPr>
          <p:nvPr/>
        </p:nvGrpSpPr>
        <p:grpSpPr bwMode="auto">
          <a:xfrm>
            <a:off x="1619250" y="5829300"/>
            <a:ext cx="352425" cy="377825"/>
            <a:chOff x="960" y="3243"/>
            <a:chExt cx="222" cy="238"/>
          </a:xfrm>
        </p:grpSpPr>
        <p:sp>
          <p:nvSpPr>
            <p:cNvPr id="6161" name="Oval 39"/>
            <p:cNvSpPr>
              <a:spLocks noChangeArrowheads="1"/>
            </p:cNvSpPr>
            <p:nvPr/>
          </p:nvSpPr>
          <p:spPr bwMode="auto">
            <a:xfrm>
              <a:off x="960" y="3243"/>
              <a:ext cx="223" cy="239"/>
            </a:xfrm>
            <a:prstGeom prst="ellipse">
              <a:avLst/>
            </a:prstGeom>
            <a:gradFill rotWithShape="0">
              <a:gsLst>
                <a:gs pos="0">
                  <a:srgbClr val="757575"/>
                </a:gs>
                <a:gs pos="50000">
                  <a:srgbClr val="FFFFFF"/>
                </a:gs>
                <a:gs pos="100000">
                  <a:srgbClr val="757575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2" name="Oval 40"/>
            <p:cNvSpPr>
              <a:spLocks noChangeArrowheads="1"/>
            </p:cNvSpPr>
            <p:nvPr/>
          </p:nvSpPr>
          <p:spPr bwMode="auto">
            <a:xfrm>
              <a:off x="973" y="3256"/>
              <a:ext cx="198" cy="212"/>
            </a:xfrm>
            <a:prstGeom prst="ellipse">
              <a:avLst/>
            </a:prstGeom>
            <a:gradFill rotWithShape="0">
              <a:gsLst>
                <a:gs pos="0">
                  <a:srgbClr val="A1A1A1"/>
                </a:gs>
                <a:gs pos="50000">
                  <a:srgbClr val="FFFFFF"/>
                </a:gs>
                <a:gs pos="100000">
                  <a:srgbClr val="A1A1A1"/>
                </a:gs>
              </a:gsLst>
              <a:lin ang="108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3" name="Oval 41"/>
            <p:cNvSpPr>
              <a:spLocks noChangeArrowheads="1"/>
            </p:cNvSpPr>
            <p:nvPr/>
          </p:nvSpPr>
          <p:spPr bwMode="auto">
            <a:xfrm>
              <a:off x="984" y="3269"/>
              <a:ext cx="174" cy="187"/>
            </a:xfrm>
            <a:prstGeom prst="ellipse">
              <a:avLst/>
            </a:prstGeom>
            <a:gradFill rotWithShape="0">
              <a:gsLst>
                <a:gs pos="0">
                  <a:srgbClr val="FEFEFE"/>
                </a:gs>
                <a:gs pos="50000">
                  <a:srgbClr val="837DF7"/>
                </a:gs>
                <a:gs pos="100000">
                  <a:srgbClr val="FEFEFE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4" name="Oval 42"/>
            <p:cNvSpPr>
              <a:spLocks noChangeArrowheads="1"/>
            </p:cNvSpPr>
            <p:nvPr/>
          </p:nvSpPr>
          <p:spPr bwMode="auto">
            <a:xfrm>
              <a:off x="984" y="3269"/>
              <a:ext cx="174" cy="187"/>
            </a:xfrm>
            <a:prstGeom prst="ellipse">
              <a:avLst/>
            </a:prstGeom>
            <a:gradFill rotWithShape="0">
              <a:gsLst>
                <a:gs pos="0">
                  <a:srgbClr val="E35E23"/>
                </a:gs>
                <a:gs pos="100000">
                  <a:srgbClr val="000000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5" name="Oval 43"/>
            <p:cNvSpPr>
              <a:spLocks noChangeArrowheads="1"/>
            </p:cNvSpPr>
            <p:nvPr/>
          </p:nvSpPr>
          <p:spPr bwMode="auto">
            <a:xfrm>
              <a:off x="996" y="3281"/>
              <a:ext cx="151" cy="163"/>
            </a:xfrm>
            <a:prstGeom prst="ellipse">
              <a:avLst/>
            </a:prstGeom>
            <a:gradFill rotWithShape="0">
              <a:gsLst>
                <a:gs pos="0">
                  <a:srgbClr val="464385"/>
                </a:gs>
                <a:gs pos="50000">
                  <a:srgbClr val="837DF7"/>
                </a:gs>
                <a:gs pos="100000">
                  <a:srgbClr val="464385"/>
                </a:gs>
              </a:gsLst>
              <a:lin ang="81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6" name="Oval 44"/>
            <p:cNvSpPr>
              <a:spLocks noChangeArrowheads="1"/>
            </p:cNvSpPr>
            <p:nvPr/>
          </p:nvSpPr>
          <p:spPr bwMode="auto">
            <a:xfrm>
              <a:off x="996" y="3281"/>
              <a:ext cx="151" cy="163"/>
            </a:xfrm>
            <a:prstGeom prst="ellipse">
              <a:avLst/>
            </a:prstGeom>
            <a:gradFill rotWithShape="0">
              <a:gsLst>
                <a:gs pos="0">
                  <a:srgbClr val="6D2D10"/>
                </a:gs>
                <a:gs pos="100000">
                  <a:srgbClr val="E35E23"/>
                </a:gs>
              </a:gsLst>
              <a:lin ang="135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53293" name="Text Box 45"/>
          <p:cNvSpPr txBox="1">
            <a:spLocks noChangeArrowheads="1"/>
          </p:cNvSpPr>
          <p:nvPr/>
        </p:nvSpPr>
        <p:spPr bwMode="auto">
          <a:xfrm>
            <a:off x="2339975" y="4965700"/>
            <a:ext cx="62642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defTabSz="4492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defTabSz="449263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>
              <a:spcBef>
                <a:spcPts val="1000"/>
              </a:spcBef>
              <a:buClr>
                <a:schemeClr val="accent1"/>
              </a:buClr>
              <a:buSzPct val="68000"/>
              <a:buFont typeface="Wingdings 3" pitchFamily="18" charset="2"/>
              <a:buNone/>
              <a:defRPr/>
            </a:pPr>
            <a:r>
              <a:rPr lang="ru-RU" sz="2000" b="1" smtClean="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СОШ №5</a:t>
            </a:r>
            <a:endParaRPr lang="en-GB" sz="2000" b="1" smtClean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  <a:cs typeface="Arial" charset="0"/>
            </a:endParaRPr>
          </a:p>
        </p:txBody>
      </p:sp>
      <p:sp>
        <p:nvSpPr>
          <p:cNvPr id="53294" name="Text Box 46"/>
          <p:cNvSpPr txBox="1">
            <a:spLocks noChangeArrowheads="1"/>
          </p:cNvSpPr>
          <p:nvPr/>
        </p:nvSpPr>
        <p:spPr bwMode="auto">
          <a:xfrm rot="16200000">
            <a:off x="-762794" y="4180682"/>
            <a:ext cx="280828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600" b="1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  <a:cs typeface="Arial" charset="0"/>
              </a:rPr>
              <a:t>Участники  РИП</a:t>
            </a:r>
          </a:p>
        </p:txBody>
      </p:sp>
      <p:sp>
        <p:nvSpPr>
          <p:cNvPr id="53296" name="Rectangle 48"/>
          <p:cNvSpPr>
            <a:spLocks noGrp="1" noChangeArrowheads="1"/>
          </p:cNvSpPr>
          <p:nvPr>
            <p:ph type="title"/>
          </p:nvPr>
        </p:nvSpPr>
        <p:spPr>
          <a:xfrm>
            <a:off x="1116013" y="692150"/>
            <a:ext cx="7777162" cy="13684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Инновационный проект «Внедрение метапредметов в образовательный процесс школы»</a:t>
            </a:r>
            <a:r>
              <a:rPr lang="ru-RU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924800" cy="850900"/>
          </a:xfrm>
        </p:spPr>
        <p:txBody>
          <a:bodyPr/>
          <a:lstStyle/>
          <a:p>
            <a:pPr eaLnBrk="1" hangingPunct="1">
              <a:defRPr/>
            </a:pPr>
            <a:r>
              <a:rPr lang="ru-RU" sz="31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Подготовка педагогов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133600"/>
            <a:ext cx="4608513" cy="4319588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ru-RU" dirty="0" smtClean="0"/>
              <a:t>Образовательные сессии ИРО: </a:t>
            </a:r>
          </a:p>
          <a:p>
            <a:pPr marL="0" indent="0" eaLnBrk="1" hangingPunct="1">
              <a:defRPr/>
            </a:pPr>
            <a:r>
              <a:rPr lang="ru-RU" dirty="0" err="1" smtClean="0"/>
              <a:t>Метапредметы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«Задача»</a:t>
            </a:r>
            <a:r>
              <a:rPr lang="ru-RU" dirty="0" smtClean="0"/>
              <a:t> и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«Проблема»</a:t>
            </a:r>
            <a:r>
              <a:rPr lang="ru-RU" dirty="0" smtClean="0"/>
              <a:t> (ноябрь 2012 г.), </a:t>
            </a:r>
          </a:p>
          <a:p>
            <a:pPr marL="0" indent="0" eaLnBrk="1" hangingPunct="1">
              <a:defRPr/>
            </a:pPr>
            <a:r>
              <a:rPr lang="ru-RU" dirty="0" err="1" smtClean="0"/>
              <a:t>Метапредмет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«Знак»</a:t>
            </a:r>
            <a:r>
              <a:rPr lang="ru-RU" dirty="0" smtClean="0"/>
              <a:t> (март 2013 г.), </a:t>
            </a:r>
          </a:p>
          <a:p>
            <a:pPr marL="0" indent="0" eaLnBrk="1" hangingPunct="1">
              <a:defRPr/>
            </a:pPr>
            <a:r>
              <a:rPr lang="ru-RU" dirty="0" err="1" smtClean="0"/>
              <a:t>Метапредмет</a:t>
            </a:r>
            <a:r>
              <a:rPr lang="ru-RU" dirty="0" smtClean="0"/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«Знание»</a:t>
            </a:r>
            <a:r>
              <a:rPr lang="ru-RU" dirty="0" smtClean="0"/>
              <a:t> (май 2013 г.) </a:t>
            </a:r>
          </a:p>
        </p:txBody>
      </p:sp>
      <p:pic>
        <p:nvPicPr>
          <p:cNvPr id="7172" name="Picture 4" descr="IMG_37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7013" y="1412875"/>
            <a:ext cx="2566987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IMG_37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7900" y="2997200"/>
            <a:ext cx="2338388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7092950" y="4724400"/>
            <a:ext cx="205105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Lucida Sans Unicode" panose="020B0602030504020204" pitchFamily="34" charset="0"/>
              </a:rPr>
              <a:t>А.А. Устиловская, автор пособия метапредмет «Задача»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787900" y="6276975"/>
            <a:ext cx="23764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>
                <a:latin typeface="Lucida Sans Unicode" panose="020B0602030504020204" pitchFamily="34" charset="0"/>
              </a:rPr>
              <a:t>М.В. Половкова, руководитель ФИП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/>
              <a:t>Раздел сайта Центра</a:t>
            </a:r>
            <a:br>
              <a:rPr lang="ru-RU" sz="3200" dirty="0" smtClean="0"/>
            </a:br>
            <a:r>
              <a:rPr lang="en-US" sz="3200" dirty="0" smtClean="0">
                <a:hlinkClick r:id="rId2"/>
              </a:rPr>
              <a:t>http://ioctut.edu.yar.ru/materiali_rip.html</a:t>
            </a:r>
            <a:r>
              <a:rPr lang="ru-RU" sz="3200" dirty="0" smtClean="0"/>
              <a:t> 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1905000"/>
            <a:ext cx="9691688" cy="425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IMG_374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4"/>
          <a:stretch>
            <a:fillRect/>
          </a:stretch>
        </p:blipFill>
        <p:spPr bwMode="auto">
          <a:xfrm>
            <a:off x="0" y="2349500"/>
            <a:ext cx="3529013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SDC126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513" y="2349500"/>
            <a:ext cx="3519487" cy="264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IMG_376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875" y="4192588"/>
            <a:ext cx="3554413" cy="266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4" name="Rectangle 8"/>
          <p:cNvSpPr>
            <a:spLocks noGrp="1" noChangeArrowheads="1"/>
          </p:cNvSpPr>
          <p:nvPr>
            <p:ph type="title"/>
          </p:nvPr>
        </p:nvSpPr>
        <p:spPr>
          <a:xfrm>
            <a:off x="838200" y="914400"/>
            <a:ext cx="7910513" cy="143986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Постоянно действующий семинар «Технологии </a:t>
            </a:r>
            <a:r>
              <a:rPr lang="ru-RU" sz="28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мыследеятельностной</a:t>
            </a:r>
            <a:r>
              <a:rPr lang="ru-RU" sz="28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педагогики»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SDC121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63" y="2681288"/>
            <a:ext cx="3133725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SDC121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2420938"/>
            <a:ext cx="32035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6" descr="SDC1214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8538" y="4135438"/>
            <a:ext cx="3924300" cy="272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3059113" y="1916113"/>
            <a:ext cx="316865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600" b="1">
                <a:latin typeface="Lucida Sans Unicode" panose="020B0602030504020204" pitchFamily="34" charset="0"/>
              </a:rPr>
              <a:t>Международная конференция «Предельные возможности образования в </a:t>
            </a:r>
            <a:r>
              <a:rPr lang="en-US" altLang="ru-RU" sz="1600" b="1">
                <a:latin typeface="Lucida Sans Unicode" panose="020B0602030504020204" pitchFamily="34" charset="0"/>
              </a:rPr>
              <a:t>XXI </a:t>
            </a:r>
            <a:r>
              <a:rPr lang="ru-RU" altLang="ru-RU" sz="1600" b="1">
                <a:latin typeface="Lucida Sans Unicode" panose="020B0602030504020204" pitchFamily="34" charset="0"/>
              </a:rPr>
              <a:t>веке: вызовы, цели, ценности, технологии»</a:t>
            </a:r>
          </a:p>
          <a:p>
            <a:pPr algn="r" eaLnBrk="1" hangingPunct="1"/>
            <a:r>
              <a:rPr lang="ru-RU" altLang="ru-RU" sz="1600" b="1" i="1">
                <a:latin typeface="Lucida Sans Unicode" panose="020B0602030504020204" pitchFamily="34" charset="0"/>
              </a:rPr>
              <a:t>24-26 апреля 2013 г.</a:t>
            </a:r>
          </a:p>
          <a:p>
            <a:pPr algn="r" eaLnBrk="1" hangingPunct="1"/>
            <a:r>
              <a:rPr lang="ru-RU" altLang="ru-RU" sz="1600" b="1" i="1">
                <a:latin typeface="Lucida Sans Unicode" panose="020B0602030504020204" pitchFamily="34" charset="0"/>
              </a:rPr>
              <a:t>г. Москва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924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Участие в мероприятиях ФИП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1141</TotalTime>
  <Words>712</Words>
  <Application>Microsoft Office PowerPoint</Application>
  <PresentationFormat>Экран (4:3)</PresentationFormat>
  <Paragraphs>113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Arial</vt:lpstr>
      <vt:lpstr>Verdana</vt:lpstr>
      <vt:lpstr>Calibri</vt:lpstr>
      <vt:lpstr>Wingdings 3</vt:lpstr>
      <vt:lpstr>Lucida Sans Unicode</vt:lpstr>
      <vt:lpstr>Diner</vt:lpstr>
      <vt:lpstr>Оформление по умолчанию</vt:lpstr>
      <vt:lpstr>Внедрение технологий мыследеятельностной педагогики  в практику ОУ через реализацию регионального инновационного проекта</vt:lpstr>
      <vt:lpstr>Изменение деятельности педагога</vt:lpstr>
      <vt:lpstr>Презентация PowerPoint</vt:lpstr>
      <vt:lpstr>Слет учителей-предметников</vt:lpstr>
      <vt:lpstr>Инновационный проект «Внедрение метапредметов в образовательный процесс школы» </vt:lpstr>
      <vt:lpstr>Подготовка педагогов</vt:lpstr>
      <vt:lpstr>Раздел сайта Центра http://ioctut.edu.yar.ru/materiali_rip.html </vt:lpstr>
      <vt:lpstr>Постоянно действующий семинар «Технологии мыследеятельностной педагогики»</vt:lpstr>
      <vt:lpstr>Участие в мероприятиях ФИП</vt:lpstr>
      <vt:lpstr>Презентация PowerPoint</vt:lpstr>
      <vt:lpstr>Презентация PowerPoint</vt:lpstr>
      <vt:lpstr>Презентация PowerPoint</vt:lpstr>
      <vt:lpstr>Создание уровневой модели внедрения метапредметных технологий в образовательный процесс как средство реализации ФГОС </vt:lpstr>
      <vt:lpstr>Преимущества сетевого взаимодействия</vt:lpstr>
      <vt:lpstr>Основная идея проекта</vt:lpstr>
      <vt:lpstr>Презентация PowerPoint</vt:lpstr>
      <vt:lpstr>Презентация PowerPoint</vt:lpstr>
      <vt:lpstr>Презентация PowerPoint</vt:lpstr>
      <vt:lpstr>Обучающие семинары</vt:lpstr>
      <vt:lpstr>Презентация PowerPoint</vt:lpstr>
      <vt:lpstr>Муниципальная методическая декада  «Реализация ФГОС средствами мыследеятельностной педагогики» (17 - 23 декабря 2014 года)</vt:lpstr>
      <vt:lpstr>Муниципальный  Фестиваль методических разработок «Реализация ФГОС средствами мыследеятельностной педагогики» (декабрь 2015 года)</vt:lpstr>
      <vt:lpstr>Межмуниципальный фестиваль инновационных образовательных технологий 9-25 ноября 2016 г.</vt:lpstr>
      <vt:lpstr>Презентация PowerPoint</vt:lpstr>
      <vt:lpstr>Презентация PowerPoint</vt:lpstr>
      <vt:lpstr>Диагностика метапредметных результатов обучения</vt:lpstr>
      <vt:lpstr>Распространение опыта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Планирование работы РИП  на 2015-16 уч. год</dc:title>
  <dc:creator>kozina</dc:creator>
  <cp:lastModifiedBy>Светлана Юрьевна Белянчева</cp:lastModifiedBy>
  <cp:revision>30</cp:revision>
  <dcterms:created xsi:type="dcterms:W3CDTF">2015-09-07T12:41:37Z</dcterms:created>
  <dcterms:modified xsi:type="dcterms:W3CDTF">2016-12-19T08:30:50Z</dcterms:modified>
</cp:coreProperties>
</file>