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58" r:id="rId5"/>
    <p:sldId id="269" r:id="rId6"/>
    <p:sldId id="271" r:id="rId7"/>
    <p:sldId id="272" r:id="rId8"/>
    <p:sldId id="273" r:id="rId9"/>
    <p:sldId id="260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8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61E7B-1322-4904-AB3A-C0DA7D8E62B9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019B6-0AB6-42B6-91F5-0FF5CE7F38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46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4D17B-DD6E-43C9-8D89-A7A5A88F097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EB7ED-E118-4FD9-BE99-25926FCDF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496944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Система оценивания качества образования на всех ступенях обучения в МОУ «Великосельская средняя школа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Гаврилов-Ямского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МР»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941168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Мошкин Борис Евгеньевич,  заместитель директора по УВР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МОУ «Великосельская средняя школа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Гаврилов-Ямского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МР»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F:\Desktop\для турнира на медаль\14 - школ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3959225" cy="16954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0"/>
            <a:ext cx="8215370" cy="61437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 результатов ОГЭ и ЕГЭ (2015 год)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642918"/>
          <a:ext cx="8001058" cy="2750007"/>
        </p:xfrm>
        <a:graphic>
          <a:graphicData uri="http://schemas.openxmlformats.org/drawingml/2006/table">
            <a:tbl>
              <a:tblPr/>
              <a:tblGrid>
                <a:gridCol w="1773654"/>
                <a:gridCol w="1070593"/>
                <a:gridCol w="1070593"/>
                <a:gridCol w="972516"/>
                <a:gridCol w="1070593"/>
                <a:gridCol w="1070593"/>
                <a:gridCol w="972516"/>
              </a:tblGrid>
              <a:tr h="247895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ОГЭ -2015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6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Математика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Кол-во </a:t>
                      </a:r>
                      <a:r>
                        <a:rPr lang="ru-RU" sz="1600" b="1" dirty="0" err="1">
                          <a:latin typeface="Calibri"/>
                          <a:ea typeface="Calibri"/>
                          <a:cs typeface="Times New Roman"/>
                        </a:rPr>
                        <a:t>уч-ков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Средний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Calibri"/>
                          <a:ea typeface="Calibri"/>
                          <a:cs typeface="Times New Roman"/>
                        </a:rPr>
                        <a:t>Справл</a:t>
                      </a: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Кол-во </a:t>
                      </a:r>
                      <a:r>
                        <a:rPr lang="ru-RU" sz="1600" b="1" dirty="0" err="1">
                          <a:latin typeface="Calibri"/>
                          <a:ea typeface="Calibri"/>
                          <a:cs typeface="Times New Roman"/>
                        </a:rPr>
                        <a:t>уч-ков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Средний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Calibri"/>
                          <a:ea typeface="Calibri"/>
                          <a:cs typeface="Times New Roman"/>
                        </a:rPr>
                        <a:t>Справл</a:t>
                      </a: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Ярославская обл.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8729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55.1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99.1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8733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Calibri"/>
                          <a:ea typeface="Calibri"/>
                          <a:cs typeface="Times New Roman"/>
                        </a:rPr>
                        <a:t>Гаврилов-Ямский</a:t>
                      </a: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 район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53,1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99,6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188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Великосельская 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77,4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3429000"/>
          <a:ext cx="8032977" cy="2722270"/>
        </p:xfrm>
        <a:graphic>
          <a:graphicData uri="http://schemas.openxmlformats.org/drawingml/2006/table">
            <a:tbl>
              <a:tblPr/>
              <a:tblGrid>
                <a:gridCol w="1743824"/>
                <a:gridCol w="1111769"/>
                <a:gridCol w="1074864"/>
                <a:gridCol w="976396"/>
                <a:gridCol w="1074864"/>
                <a:gridCol w="1074864"/>
                <a:gridCol w="976396"/>
              </a:tblGrid>
              <a:tr h="18983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ЕГЭ-2015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Русский язык 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Математика профильного уровня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Кол-во </a:t>
                      </a:r>
                      <a:r>
                        <a:rPr lang="ru-RU" sz="1600" b="1" dirty="0" err="1">
                          <a:latin typeface="Calibri"/>
                          <a:ea typeface="Calibri"/>
                          <a:cs typeface="Times New Roman"/>
                        </a:rPr>
                        <a:t>уч-ков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Средний балл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Calibri"/>
                          <a:ea typeface="Calibri"/>
                          <a:cs typeface="Times New Roman"/>
                        </a:rPr>
                        <a:t>Справл</a:t>
                      </a: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Кол-во уч-ков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Средний балл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Справл. 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Ярославская обл.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4837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70,9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99,9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3856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48,9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88,7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Гаврилов-Ямский район 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72,6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93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45,8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80,6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Великосельская СОШ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77,4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58,2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1153" marR="6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Победитель регионального этапа конкурса инновационных площадок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«Путь к успеху»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номинации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«Лучшая программа формирования универсальных учебных действий»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дминистратор\Desktop\Для Мошкина.jpg"/>
          <p:cNvPicPr>
            <a:picLocks noChangeAspect="1" noChangeArrowheads="1"/>
          </p:cNvPicPr>
          <p:nvPr/>
        </p:nvPicPr>
        <p:blipFill>
          <a:blip r:embed="rId3" cstate="email">
            <a:lum bright="-3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3286148" cy="451945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714744" y="1500174"/>
            <a:ext cx="3714776" cy="450059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Победитель  федерального конкурса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образовательных организаций  в целях предоставления гранта на реализацию программ инновационной деятельности по отработке новых технологий и содержания обучения и воспитания в рамках задачи  «Развитие современных механизмов и технологий общего образования» Федеральной целевой программы развития образования на 2016-2020 годы по теме: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«Разработка, апробация, внедрение новых элементов содержания образования и систем воспитания, новых педагогических технологий при реализации образовательных программ начального общего образования»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7772400" cy="1470025"/>
          </a:xfrm>
        </p:spPr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11560" y="2924944"/>
            <a:ext cx="4608513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</a:rPr>
              <a:t>Детей с ОВЗ  – 22 человека</a:t>
            </a:r>
          </a:p>
          <a:p>
            <a:pPr algn="just"/>
            <a:r>
              <a:rPr lang="ru-RU" sz="2400" dirty="0" smtClean="0">
                <a:latin typeface="Times New Roman" pitchFamily="18" charset="0"/>
              </a:rPr>
              <a:t>Воспитанников детского дома –         </a:t>
            </a:r>
          </a:p>
          <a:p>
            <a:pPr algn="just"/>
            <a:r>
              <a:rPr lang="ru-RU" sz="2400" dirty="0" smtClean="0">
                <a:latin typeface="Times New Roman" pitchFamily="18" charset="0"/>
              </a:rPr>
              <a:t>                           </a:t>
            </a:r>
            <a:r>
              <a:rPr lang="en-US" sz="2400" dirty="0" smtClean="0">
                <a:latin typeface="Times New Roman" pitchFamily="18" charset="0"/>
              </a:rPr>
              <a:t>20</a:t>
            </a:r>
            <a:r>
              <a:rPr lang="ru-RU" sz="2400" dirty="0" smtClean="0">
                <a:latin typeface="Times New Roman" pitchFamily="18" charset="0"/>
              </a:rPr>
              <a:t> человек</a:t>
            </a:r>
          </a:p>
          <a:p>
            <a:pPr algn="just"/>
            <a:r>
              <a:rPr lang="ru-RU" sz="2400" dirty="0" smtClean="0">
                <a:latin typeface="Times New Roman" pitchFamily="18" charset="0"/>
              </a:rPr>
              <a:t> </a:t>
            </a:r>
          </a:p>
          <a:p>
            <a:pPr algn="just"/>
            <a:r>
              <a:rPr lang="ru-RU" sz="2400" dirty="0" smtClean="0">
                <a:latin typeface="Times New Roman" pitchFamily="18" charset="0"/>
              </a:rPr>
              <a:t>Наполняемость учащихся в каждом класс - комплекте не превышает 15 человек</a:t>
            </a:r>
          </a:p>
          <a:p>
            <a:pPr algn="just"/>
            <a:endParaRPr lang="ru-RU" sz="2000" b="1" i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16832"/>
            <a:ext cx="3189552" cy="2069221"/>
          </a:xfrm>
          <a:prstGeom prst="rect">
            <a:avLst/>
          </a:prstGeom>
          <a:ln w="28575">
            <a:solidFill>
              <a:srgbClr val="0070C0"/>
            </a:solidFill>
          </a:ln>
          <a:effectLst/>
        </p:spPr>
      </p:pic>
      <p:pic>
        <p:nvPicPr>
          <p:cNvPr id="7" name="Рисунок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077072"/>
            <a:ext cx="3168352" cy="96938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5157192"/>
            <a:ext cx="3168352" cy="84296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39552" y="260648"/>
            <a:ext cx="828092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</a:rPr>
              <a:t>	</a:t>
            </a:r>
            <a:r>
              <a:rPr lang="ru-RU" sz="2400" u="sng" dirty="0" smtClean="0">
                <a:latin typeface="Times New Roman" pitchFamily="18" charset="0"/>
              </a:rPr>
              <a:t>В</a:t>
            </a:r>
            <a:r>
              <a:rPr lang="en-US" sz="2400" u="sng" dirty="0" smtClean="0">
                <a:latin typeface="Times New Roman" pitchFamily="18" charset="0"/>
              </a:rPr>
              <a:t> </a:t>
            </a:r>
            <a:r>
              <a:rPr lang="ru-RU" sz="2400" u="sng" dirty="0" smtClean="0">
                <a:latin typeface="Times New Roman" pitchFamily="18" charset="0"/>
              </a:rPr>
              <a:t>МОУ «Великосельская средняя</a:t>
            </a:r>
            <a:r>
              <a:rPr lang="en-US" sz="2400" u="sng" dirty="0" smtClean="0">
                <a:latin typeface="Times New Roman" pitchFamily="18" charset="0"/>
              </a:rPr>
              <a:t> </a:t>
            </a:r>
            <a:r>
              <a:rPr lang="ru-RU" sz="2400" u="sng" dirty="0" smtClean="0">
                <a:latin typeface="Times New Roman" pitchFamily="18" charset="0"/>
              </a:rPr>
              <a:t> школа»  обучаются </a:t>
            </a:r>
            <a:r>
              <a:rPr lang="en-US" sz="2400" dirty="0" smtClean="0">
                <a:latin typeface="Times New Roman" pitchFamily="18" charset="0"/>
              </a:rPr>
              <a:t>200</a:t>
            </a:r>
            <a:r>
              <a:rPr lang="ru-RU" sz="2400" dirty="0" smtClean="0">
                <a:latin typeface="Times New Roman" pitchFamily="18" charset="0"/>
              </a:rPr>
              <a:t> учащихся в 17 классах-комплектах и 300 детей проходят санаторно-курортное лечение и обучаются в 20 классах - комплектах  на базе детских санаториев «Искра» и «Сосновый бор»</a:t>
            </a:r>
          </a:p>
          <a:p>
            <a:pPr algn="just"/>
            <a:r>
              <a:rPr lang="en-US" sz="2400" dirty="0" smtClean="0">
                <a:latin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362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643306" y="1571612"/>
            <a:ext cx="5112568" cy="41088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4138" indent="-84138" fontAlgn="auto">
              <a:spcBef>
                <a:spcPct val="50000"/>
              </a:spcBef>
              <a:spcAft>
                <a:spcPts val="0"/>
              </a:spcAft>
              <a:buClr>
                <a:srgbClr val="3386FF"/>
              </a:buClr>
              <a:defRPr/>
            </a:pPr>
            <a:r>
              <a:rPr lang="ru-RU" sz="1600" dirty="0">
                <a:solidFill>
                  <a:srgbClr val="3386FF"/>
                </a:solidFill>
                <a:latin typeface="Georgia" pitchFamily="18" charset="0"/>
                <a:cs typeface="+mn-cs"/>
              </a:rPr>
              <a:t>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Начиная с  2004  года, школа работает в инновационном режиме по </a:t>
            </a:r>
            <a:r>
              <a:rPr lang="ru-RU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теме: </a:t>
            </a:r>
            <a:r>
              <a:rPr lang="ru-RU" dirty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«Индивидуализация образовательного процесса в условиях сельской школы»</a:t>
            </a:r>
          </a:p>
          <a:p>
            <a:pPr marL="84138" indent="-84138" fontAlgn="auto">
              <a:spcBef>
                <a:spcPct val="50000"/>
              </a:spcBef>
              <a:spcAft>
                <a:spcPts val="0"/>
              </a:spcAft>
              <a:buClr>
                <a:srgbClr val="3386FF"/>
              </a:buClr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«Деятельность </a:t>
            </a:r>
            <a:r>
              <a:rPr lang="ru-RU" dirty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школы в рамках этого направления  прежде всего направлена на реальное развитие детей через интеграцию общего и дополнительного образования, объединение в единый комплекс образовательных, воспитательных и оздоровительных </a:t>
            </a:r>
            <a:r>
              <a:rPr lang="ru-RU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процессов»</a:t>
            </a:r>
          </a:p>
          <a:p>
            <a:pPr marL="84138" indent="-84138" fontAlgn="auto">
              <a:spcBef>
                <a:spcPct val="50000"/>
              </a:spcBef>
              <a:spcAft>
                <a:spcPts val="0"/>
              </a:spcAft>
              <a:buClr>
                <a:srgbClr val="3386FF"/>
              </a:buClr>
              <a:defRPr/>
            </a:pPr>
            <a:r>
              <a:rPr lang="ru-RU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84138" indent="-84138" fontAlgn="auto">
              <a:spcBef>
                <a:spcPct val="50000"/>
              </a:spcBef>
              <a:spcAft>
                <a:spcPts val="0"/>
              </a:spcAft>
              <a:buClr>
                <a:srgbClr val="3386FF"/>
              </a:buClr>
              <a:defRPr/>
            </a:pPr>
            <a:r>
              <a:rPr lang="ru-RU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err="1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Ежикова</a:t>
            </a:r>
            <a:r>
              <a:rPr lang="ru-RU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 М. С., директор школы  </a:t>
            </a:r>
            <a:endParaRPr lang="ru-RU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14"/>
          <p:cNvSpPr>
            <a:spLocks noChangeArrowheads="1" noChangeShapeType="1" noTextEdit="1"/>
          </p:cNvSpPr>
          <p:nvPr/>
        </p:nvSpPr>
        <p:spPr bwMode="auto">
          <a:xfrm>
            <a:off x="428596" y="285728"/>
            <a:ext cx="8215370" cy="81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</a:t>
            </a:r>
            <a:r>
              <a:rPr lang="ru-RU" sz="3600" kern="10" dirty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Счастливы  те дети, человеческая природа </a:t>
            </a:r>
          </a:p>
          <a:p>
            <a:r>
              <a:rPr lang="ru-RU" sz="3600" kern="10" dirty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которых находится в согласии с их занятиями…"</a:t>
            </a:r>
          </a:p>
        </p:txBody>
      </p:sp>
      <p:pic>
        <p:nvPicPr>
          <p:cNvPr id="2" name="Picture 2" descr="C:\Users\admin\Desktop\imageQA0FR0J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00174"/>
            <a:ext cx="2895600" cy="40195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362"/>
          </a:xfrm>
          <a:prstGeom prst="rect">
            <a:avLst/>
          </a:prstGeom>
          <a:noFill/>
        </p:spPr>
      </p:pic>
      <p:sp>
        <p:nvSpPr>
          <p:cNvPr id="5" name="Прямоугольник 12"/>
          <p:cNvSpPr>
            <a:spLocks noChangeArrowheads="1"/>
          </p:cNvSpPr>
          <p:nvPr/>
        </p:nvSpPr>
        <p:spPr bwMode="auto">
          <a:xfrm>
            <a:off x="467544" y="116632"/>
            <a:ext cx="806489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Статус МОУ «Великосельская средняя школа»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Региональная инновационная площадка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теме: «Разработка методических рекомендаций и практическая реализация индивидуальных планов, формирование индивидуальных образовательных маршрутов обучающихся в старшей школе (на основе  требований ФГОС)»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Приказ № 157/01-03 от 17.03.2014 г. 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12"/>
          <p:cNvSpPr>
            <a:spLocks noChangeArrowheads="1"/>
          </p:cNvSpPr>
          <p:nvPr/>
        </p:nvSpPr>
        <p:spPr bwMode="auto">
          <a:xfrm>
            <a:off x="467544" y="2420888"/>
            <a:ext cx="66247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инновационная площадка по разработке темы «Индивидуально-ориентированный подход как эффективное средство формирования универсальных учебных действий в условиях сельской школы»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Приказ № 210 от 30.08.2016 г.</a:t>
            </a:r>
          </a:p>
          <a:p>
            <a:pPr algn="just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Стажерская площадка ГОУ ВПО «Ярославский государственный педагогический университет им. К.Д. Ушинского»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Приказ № 54/05 от 15.02.2016 г.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Базовая площадка ГАУДПО ЯО Институт развития образования по теме: «Индивидуализация образовательного процесса»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Протокол Ученого совета от 29.09.2016 г.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5" name="Прямоугольник 12"/>
          <p:cNvSpPr>
            <a:spLocks noChangeArrowheads="1"/>
          </p:cNvSpPr>
          <p:nvPr/>
        </p:nvSpPr>
        <p:spPr bwMode="auto">
          <a:xfrm>
            <a:off x="251520" y="116632"/>
            <a:ext cx="82809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Индивидуализация образовательной деятельности на ступени начального общего образования </a:t>
            </a:r>
          </a:p>
          <a:p>
            <a:pPr>
              <a:defRPr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Изучение информационных источников, позволяющих фиксировать формирование личностных качеств, у учащихся поступающих в первый класс;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проведение  стартовой    диагностики первоклассников;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ведение дневника индивидуального развития;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оформление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психолого-педагогическое сопровождение                                образовательной деятельности ребенка;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тьюторское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сопровождение внеурочной и урочной                       деятельности младшего школьника;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внеурочная деятельность;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проектная и исследовательская  деятельность.</a:t>
            </a:r>
          </a:p>
        </p:txBody>
      </p:sp>
      <p:pic>
        <p:nvPicPr>
          <p:cNvPr id="6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292251" cy="276076"/>
          </a:xfrm>
          <a:prstGeom prst="rect">
            <a:avLst/>
          </a:prstGeom>
          <a:noFill/>
        </p:spPr>
      </p:pic>
      <p:pic>
        <p:nvPicPr>
          <p:cNvPr id="8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292251" cy="276076"/>
          </a:xfrm>
          <a:prstGeom prst="rect">
            <a:avLst/>
          </a:prstGeom>
          <a:noFill/>
        </p:spPr>
      </p:pic>
      <p:pic>
        <p:nvPicPr>
          <p:cNvPr id="9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292251" cy="276076"/>
          </a:xfrm>
          <a:prstGeom prst="rect">
            <a:avLst/>
          </a:prstGeom>
          <a:noFill/>
        </p:spPr>
      </p:pic>
      <p:pic>
        <p:nvPicPr>
          <p:cNvPr id="10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292251" cy="276076"/>
          </a:xfrm>
          <a:prstGeom prst="rect">
            <a:avLst/>
          </a:prstGeom>
          <a:noFill/>
        </p:spPr>
      </p:pic>
      <p:pic>
        <p:nvPicPr>
          <p:cNvPr id="11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292251" cy="276076"/>
          </a:xfrm>
          <a:prstGeom prst="rect">
            <a:avLst/>
          </a:prstGeom>
          <a:noFill/>
        </p:spPr>
      </p:pic>
      <p:pic>
        <p:nvPicPr>
          <p:cNvPr id="12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292251" cy="276076"/>
          </a:xfrm>
          <a:prstGeom prst="rect">
            <a:avLst/>
          </a:prstGeom>
          <a:noFill/>
        </p:spPr>
      </p:pic>
      <p:pic>
        <p:nvPicPr>
          <p:cNvPr id="13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93096"/>
            <a:ext cx="292251" cy="276076"/>
          </a:xfrm>
          <a:prstGeom prst="rect">
            <a:avLst/>
          </a:prstGeom>
          <a:noFill/>
        </p:spPr>
      </p:pic>
      <p:pic>
        <p:nvPicPr>
          <p:cNvPr id="14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292251" cy="2760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5" name="Прямоугольник 12"/>
          <p:cNvSpPr>
            <a:spLocks noChangeArrowheads="1"/>
          </p:cNvSpPr>
          <p:nvPr/>
        </p:nvSpPr>
        <p:spPr bwMode="auto">
          <a:xfrm>
            <a:off x="251520" y="116632"/>
            <a:ext cx="82809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Индивидуализация образовательной деятельности на ступени основного общего образования </a:t>
            </a:r>
          </a:p>
          <a:p>
            <a:pPr>
              <a:defRPr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и развитие личности ребенка;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заполнение карт индивидуального развития;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формирование вариативной части учебного плана, подбор тематики клубов по интересам во второй половине дня;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психолого-педагогическое сопровождение                            образовательной деятельности обучающегося;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использование технологий дифференцированного,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проблемного, модульного обучения, учебного проектирования;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организация клубов по интересам, которые носят практико-ориентированный характер;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разработка индивидуальных образовательных маршрутов.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292251" cy="276076"/>
          </a:xfrm>
          <a:prstGeom prst="rect">
            <a:avLst/>
          </a:prstGeom>
          <a:noFill/>
        </p:spPr>
      </p:pic>
      <p:pic>
        <p:nvPicPr>
          <p:cNvPr id="8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292251" cy="276076"/>
          </a:xfrm>
          <a:prstGeom prst="rect">
            <a:avLst/>
          </a:prstGeom>
          <a:noFill/>
        </p:spPr>
      </p:pic>
      <p:pic>
        <p:nvPicPr>
          <p:cNvPr id="9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292251" cy="276076"/>
          </a:xfrm>
          <a:prstGeom prst="rect">
            <a:avLst/>
          </a:prstGeom>
          <a:noFill/>
        </p:spPr>
      </p:pic>
      <p:pic>
        <p:nvPicPr>
          <p:cNvPr id="10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292251" cy="276076"/>
          </a:xfrm>
          <a:prstGeom prst="rect">
            <a:avLst/>
          </a:prstGeom>
          <a:noFill/>
        </p:spPr>
      </p:pic>
      <p:pic>
        <p:nvPicPr>
          <p:cNvPr id="11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292251" cy="276076"/>
          </a:xfrm>
          <a:prstGeom prst="rect">
            <a:avLst/>
          </a:prstGeom>
          <a:noFill/>
        </p:spPr>
      </p:pic>
      <p:pic>
        <p:nvPicPr>
          <p:cNvPr id="12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292251" cy="276076"/>
          </a:xfrm>
          <a:prstGeom prst="rect">
            <a:avLst/>
          </a:prstGeom>
          <a:noFill/>
        </p:spPr>
      </p:pic>
      <p:pic>
        <p:nvPicPr>
          <p:cNvPr id="13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93096"/>
            <a:ext cx="292251" cy="2760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5" name="Прямоугольник 12"/>
          <p:cNvSpPr>
            <a:spLocks noChangeArrowheads="1"/>
          </p:cNvSpPr>
          <p:nvPr/>
        </p:nvSpPr>
        <p:spPr bwMode="auto">
          <a:xfrm>
            <a:off x="251520" y="116632"/>
            <a:ext cx="828092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Предпрофильная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подготовка </a:t>
            </a:r>
          </a:p>
          <a:p>
            <a:pPr>
              <a:defRPr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Осуществляется в 8-9 классах (3 час.);</a:t>
            </a:r>
          </a:p>
          <a:p>
            <a:pPr lvl="1" algn="just">
              <a:buFont typeface="Wingdings" pitchFamily="2" charset="2"/>
              <a:buChar char="Ø"/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8 класс – вводно-ознакомительные курсы по сферам,</a:t>
            </a:r>
          </a:p>
          <a:p>
            <a:pPr lvl="1" algn="just"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курс «Познай себя» в 1-м полугодии,</a:t>
            </a:r>
          </a:p>
          <a:p>
            <a:pPr lvl="1" algn="just"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деятельность во 2-м полугодии;</a:t>
            </a:r>
          </a:p>
          <a:p>
            <a:pPr lvl="1" algn="just">
              <a:buFont typeface="Wingdings" pitchFamily="2" charset="2"/>
              <a:buChar char="Ø"/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9 класс – курсы по выбору,</a:t>
            </a:r>
          </a:p>
          <a:p>
            <a:pPr lvl="1" algn="just"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курс «Профессиональное и личностное самоопределение» </a:t>
            </a:r>
          </a:p>
          <a:p>
            <a:pPr lvl="1" algn="just"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1-м полугодии,</a:t>
            </a:r>
          </a:p>
          <a:p>
            <a:pPr lvl="1" algn="just"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деятельность во 2-м полугодии;</a:t>
            </a:r>
          </a:p>
          <a:p>
            <a:pPr lvl="1" algn="just">
              <a:buFont typeface="Wingdings" pitchFamily="2" charset="2"/>
              <a:buChar char="Ø"/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набор элективных курсов для 9-х классов;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психолого-педагогическое и </a:t>
            </a:r>
            <a:r>
              <a:rPr lang="ru-RU" sz="2000" dirty="0" err="1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тьюторское</a:t>
            </a: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сопровождение обучающихся;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информационная работа по </a:t>
            </a:r>
            <a:r>
              <a:rPr lang="ru-RU" sz="2000" dirty="0" err="1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предпрофильной</a:t>
            </a: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подготовке                                 в рамках классных часов и родительских собраний;</a:t>
            </a:r>
          </a:p>
          <a:p>
            <a:pPr lvl="1" algn="just">
              <a:buFont typeface="Wingdings" pitchFamily="2" charset="2"/>
              <a:buChar char="Ø"/>
              <a:defRPr/>
            </a:pPr>
            <a:r>
              <a:rPr lang="ru-RU" sz="2000" dirty="0" smtClean="0">
                <a:ln w="1905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участие в проектах, итоговый отчет.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5" name="Прямоугольник 12"/>
          <p:cNvSpPr>
            <a:spLocks noChangeArrowheads="1"/>
          </p:cNvSpPr>
          <p:nvPr/>
        </p:nvSpPr>
        <p:spPr bwMode="auto">
          <a:xfrm>
            <a:off x="251520" y="116632"/>
            <a:ext cx="828092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Индивидуализация образовательной деятельности на ступени среднего общего образования </a:t>
            </a:r>
          </a:p>
          <a:p>
            <a:pPr>
              <a:defRPr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технологических карт и требований к знаниям, умениям и навыкам на трех уровнях;</a:t>
            </a: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ведение маршрутных книжек индивидуальных достижений;</a:t>
            </a: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организация проектной и исследовательской деятельности;</a:t>
            </a: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создание на уроках ситуации выбора и самоопределения;</a:t>
            </a: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психолого-педагогическое сопровождение                                   образовательной деятельности обучающегося;</a:t>
            </a: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использование технологий дифференцированного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разноуровнего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проблемного, модульного обучения, учебного проектирования;</a:t>
            </a: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разработка индивидуальных учебных планов и                          индивидуальных образовательных программ.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292251" cy="276076"/>
          </a:xfrm>
          <a:prstGeom prst="rect">
            <a:avLst/>
          </a:prstGeom>
          <a:noFill/>
        </p:spPr>
      </p:pic>
      <p:pic>
        <p:nvPicPr>
          <p:cNvPr id="8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292251" cy="276076"/>
          </a:xfrm>
          <a:prstGeom prst="rect">
            <a:avLst/>
          </a:prstGeom>
          <a:noFill/>
        </p:spPr>
      </p:pic>
      <p:pic>
        <p:nvPicPr>
          <p:cNvPr id="9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292251" cy="276076"/>
          </a:xfrm>
          <a:prstGeom prst="rect">
            <a:avLst/>
          </a:prstGeom>
          <a:noFill/>
        </p:spPr>
      </p:pic>
      <p:pic>
        <p:nvPicPr>
          <p:cNvPr id="10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292251" cy="276076"/>
          </a:xfrm>
          <a:prstGeom prst="rect">
            <a:avLst/>
          </a:prstGeom>
          <a:noFill/>
        </p:spPr>
      </p:pic>
      <p:pic>
        <p:nvPicPr>
          <p:cNvPr id="11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292251" cy="276076"/>
          </a:xfrm>
          <a:prstGeom prst="rect">
            <a:avLst/>
          </a:prstGeom>
          <a:noFill/>
        </p:spPr>
      </p:pic>
      <p:pic>
        <p:nvPicPr>
          <p:cNvPr id="12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292251" cy="276076"/>
          </a:xfrm>
          <a:prstGeom prst="rect">
            <a:avLst/>
          </a:prstGeom>
          <a:noFill/>
        </p:spPr>
      </p:pic>
      <p:pic>
        <p:nvPicPr>
          <p:cNvPr id="13" name="Picture 3" descr="C:\Users\Администратор\Desktop\1426059101-7745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25144"/>
            <a:ext cx="292251" cy="2760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66412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362"/>
            <a:ext cx="9144000" cy="68763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5248" y="120471"/>
            <a:ext cx="8285673" cy="136431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параметры педагогического инновационного потенциала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7252008" cy="4392488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творческая способность генерировать и продуцировать новые представления и идеи, а главное - проектировать и моделировать их в практических формах;</a:t>
            </a:r>
          </a:p>
          <a:p>
            <a:pPr algn="l"/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открытость личности новому, отличному от своих представлений, что базируется на  </a:t>
            </a:r>
            <a:r>
              <a:rPr lang="ru-RU" sz="5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субъектности</a:t>
            </a: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личности, гибкости и </a:t>
            </a:r>
            <a:r>
              <a:rPr lang="ru-RU" sz="5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панорамности</a:t>
            </a: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мышления;</a:t>
            </a:r>
          </a:p>
          <a:p>
            <a:pPr algn="l"/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культурно-эстетическая развитость и образованность;</a:t>
            </a:r>
          </a:p>
          <a:p>
            <a:pPr algn="l"/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готовность совершенствовать свою педагогическую деятельность, наличие внутренних мотивов, обеспечивающих эту готовность;</a:t>
            </a:r>
          </a:p>
          <a:p>
            <a:pPr algn="l"/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развитое инновационное сознание (ценность инновационной деятельности в сравнении с традиционной, инновационные потребности). 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590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Arial Black</vt:lpstr>
      <vt:lpstr>Calibri</vt:lpstr>
      <vt:lpstr>Georgia</vt:lpstr>
      <vt:lpstr>Impact</vt:lpstr>
      <vt:lpstr>Times New Roman</vt:lpstr>
      <vt:lpstr>Wingdings</vt:lpstr>
      <vt:lpstr>Wingdings 2</vt:lpstr>
      <vt:lpstr>Тема Office</vt:lpstr>
      <vt:lpstr>Система оценивания качества образования на всех ступенях обучения в МОУ «Великосельская средняя школа Гаврилов-Ямского МР»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параметры педагогического инновационного потенциала </vt:lpstr>
      <vt:lpstr>Презентация PowerPoint</vt:lpstr>
      <vt:lpstr>Победитель регионального этапа конкурса инновационных площадок «Путь к успеху» в номинации «Лучшая программа формирования универсальных учебных действий» </vt:lpstr>
      <vt:lpstr>Спасибо за внимание</vt:lpstr>
    </vt:vector>
  </TitlesOfParts>
  <Company>XTreme.ws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XTreme.ws</dc:creator>
  <cp:lastModifiedBy>Светлана Юрьевна Белянчева</cp:lastModifiedBy>
  <cp:revision>42</cp:revision>
  <dcterms:created xsi:type="dcterms:W3CDTF">2016-08-24T13:11:54Z</dcterms:created>
  <dcterms:modified xsi:type="dcterms:W3CDTF">2016-12-19T08:28:24Z</dcterms:modified>
</cp:coreProperties>
</file>