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7"/>
  </p:notesMasterIdLst>
  <p:sldIdLst>
    <p:sldId id="279" r:id="rId2"/>
    <p:sldId id="281" r:id="rId3"/>
    <p:sldId id="287" r:id="rId4"/>
    <p:sldId id="289" r:id="rId5"/>
    <p:sldId id="29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6C084A-1F1A-4039-8339-E688D9000837}">
          <p14:sldIdLst>
            <p14:sldId id="279"/>
            <p14:sldId id="281"/>
            <p14:sldId id="287"/>
            <p14:sldId id="289"/>
            <p14:sldId id="2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7A0"/>
    <a:srgbClr val="E54415"/>
    <a:srgbClr val="B1D0E5"/>
    <a:srgbClr val="F19300"/>
    <a:srgbClr val="FE0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15" autoAdjust="0"/>
  </p:normalViewPr>
  <p:slideViewPr>
    <p:cSldViewPr>
      <p:cViewPr varScale="1">
        <p:scale>
          <a:sx n="58" d="100"/>
          <a:sy n="58" d="100"/>
        </p:scale>
        <p:origin x="102" y="10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5665B-D7E9-4DEF-8FC5-CF97FB764938}" type="datetimeFigureOut">
              <a:rPr lang="zh-CN" altLang="en-US" smtClean="0"/>
              <a:pPr/>
              <a:t>2016/12/19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0D62A-0EDC-4DC8-9C32-FB765812F0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47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0D62A-0EDC-4DC8-9C32-FB765812F04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50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429000" y="142876"/>
            <a:ext cx="8477251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74547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4190986" y="2714626"/>
            <a:ext cx="7429553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571462" y="428605"/>
            <a:ext cx="3333751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4190986" y="1428736"/>
            <a:ext cx="7429515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191000" y="500063"/>
            <a:ext cx="495300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79789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 占位符 6"/>
          <p:cNvSpPr>
            <a:spLocks noGrp="1"/>
          </p:cNvSpPr>
          <p:nvPr>
            <p:ph type="dgm" sz="quarter" idx="10"/>
          </p:nvPr>
        </p:nvSpPr>
        <p:spPr>
          <a:xfrm>
            <a:off x="4095736" y="571480"/>
            <a:ext cx="6953299" cy="4071966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952501" y="571480"/>
            <a:ext cx="2857500" cy="400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4095751" y="4786313"/>
            <a:ext cx="4572000" cy="785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4978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2381225" y="714357"/>
            <a:ext cx="7429500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000751" y="5000625"/>
            <a:ext cx="38100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5646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51" y="1143000"/>
            <a:ext cx="10858500" cy="1428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2486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143493" y="142876"/>
            <a:ext cx="6667507" cy="1643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7840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8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40;&#1053;&#1040;&#1051;&#1048;&#1047;%20&#1055;&#1054;&#1057;&#1045;&#1065;&#1045;&#1053;&#1053;&#1054;&#1043;&#1054;%20&#1059;&#1056;&#1054;&#1050;&#1040;.docx" TargetMode="External"/><Relationship Id="rId2" Type="http://schemas.openxmlformats.org/officeDocument/2006/relationships/hyperlink" Target="&#1064;&#1082;&#1086;&#1083;&#1072;%202100.docx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89;&#1090;&#1088;&#1091;&#1082;&#1090;&#1091;&#1088;&#1072;%20&#1082;&#1086;&#1085;&#1090;&#1088;%20&#1088;&#1072;&#1073;.docx" TargetMode="External"/><Relationship Id="rId4" Type="http://schemas.openxmlformats.org/officeDocument/2006/relationships/hyperlink" Target="&#1087;&#1083;&#1072;&#1085;%20&#1086;&#1094;&#1077;&#1085;&#1080;&#1074;&#1072;&#1085;&#1080;&#1103;%20&#1086;&#1073;&#1088;&#1072;&#1079;&#1086;&#1074;%20&#1088;&#1077;&#1079;&#1091;&#1083;&#1100;&#1090;%202016-2017.doc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44" b="9851"/>
          <a:stretch/>
        </p:blipFill>
        <p:spPr>
          <a:xfrm>
            <a:off x="7320136" y="3780402"/>
            <a:ext cx="3514614" cy="28083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946071"/>
            <a:ext cx="12192000" cy="28083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97A0">
                  <a:alpha val="36863"/>
                </a:srgbClr>
              </a:gs>
            </a:gsLst>
            <a:lin ang="10800000" scaled="1"/>
            <a:tileRect/>
          </a:gradFill>
          <a:ln>
            <a:solidFill>
              <a:srgbClr val="B1D0E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19336" y="980729"/>
            <a:ext cx="11881320" cy="2820532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sz="3600" dirty="0" smtClean="0">
                <a:solidFill>
                  <a:srgbClr val="0097A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Система </a:t>
            </a:r>
            <a:r>
              <a:rPr lang="ru-RU" sz="3600" dirty="0" err="1" smtClean="0">
                <a:solidFill>
                  <a:srgbClr val="0097A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внутришкольного</a:t>
            </a:r>
            <a:r>
              <a:rPr lang="ru-RU" sz="3600" dirty="0" smtClean="0">
                <a:solidFill>
                  <a:srgbClr val="0097A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 мониторинга достижения образовательных результатов: ожидания и реальность.</a:t>
            </a:r>
            <a:endParaRPr lang="zh-CN" altLang="en-US" sz="3600" dirty="0">
              <a:solidFill>
                <a:srgbClr val="0097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19936" y="3140968"/>
            <a:ext cx="6390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Пятницына</a:t>
            </a:r>
            <a:r>
              <a:rPr lang="ru-RU" sz="2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 Н.Л., директор</a:t>
            </a:r>
          </a:p>
          <a:p>
            <a:pPr algn="r"/>
            <a:r>
              <a:rPr lang="ru-RU" sz="2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 МОУ СОШ №5 им. 63-го </a:t>
            </a:r>
            <a:r>
              <a:rPr lang="ru-RU" sz="2000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Угличского</a:t>
            </a:r>
            <a:r>
              <a:rPr lang="ru-RU" sz="2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 пехотного полка</a:t>
            </a:r>
            <a:endParaRPr lang="ru-RU" sz="2000" dirty="0">
              <a:solidFill>
                <a:prstClr val="black">
                  <a:lumMod val="85000"/>
                  <a:lumOff val="15000"/>
                </a:prstClr>
              </a:solidFill>
              <a:latin typeface="Times New Roman" pitchFamily="18" charset="0"/>
              <a:ea typeface="Verdana" panose="020B0604030504040204" pitchFamily="34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-672752" y="5574494"/>
            <a:ext cx="4884591" cy="710507"/>
            <a:chOff x="-684351" y="5373421"/>
            <a:chExt cx="4884591" cy="710507"/>
          </a:xfrm>
        </p:grpSpPr>
        <p:sp>
          <p:nvSpPr>
            <p:cNvPr id="6" name="Прямоугольник 5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9445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4936"/>
            <a:ext cx="12192000" cy="98566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91344" y="127856"/>
            <a:ext cx="11809312" cy="1356928"/>
          </a:xfrm>
        </p:spPr>
        <p:txBody>
          <a:bodyPr/>
          <a:lstStyle/>
          <a:p>
            <a:pPr marL="92075" indent="-4763">
              <a:buNone/>
            </a:pPr>
            <a:r>
              <a:rPr lang="ru-RU" sz="3600" dirty="0" smtClean="0">
                <a:solidFill>
                  <a:srgbClr val="0097A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Процедуры внешней и внутренней оценки образовательных достижений</a:t>
            </a:r>
            <a:endParaRPr lang="zh-CN" altLang="en-US" dirty="0">
              <a:solidFill>
                <a:srgbClr val="0097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1344" y="1556792"/>
            <a:ext cx="10249816" cy="4032448"/>
          </a:xfrm>
          <a:prstGeom prst="rect">
            <a:avLst/>
          </a:prstGeom>
          <a:solidFill>
            <a:srgbClr val="0097A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97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4312" y="4293096"/>
            <a:ext cx="2123728" cy="2395182"/>
          </a:xfrm>
          <a:prstGeom prst="rect">
            <a:avLst/>
          </a:prstGeom>
        </p:spPr>
      </p:pic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2069638" y="2060848"/>
            <a:ext cx="6978691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>
              <a:buNone/>
            </a:pP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3392" y="1628800"/>
            <a:ext cx="4104456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Процедуры внутренней оценки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Стартовая диагностика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Текущая и тематическая оценка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Внутришкольный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мониторинг образовательных достижений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Промежуточная и итоговая аттестация обучающихся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15880" y="1628800"/>
            <a:ext cx="4320480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Процедуры внешней оценки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Государственная итоговая аттестация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Независимая оценка качества образования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Мониторинговые исследования муниципального, регионального и федерального уровней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(осуществляются в соответствии со ст. №92 закона «Об образовании в РФ»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1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1104800" y="5954066"/>
            <a:ext cx="4884591" cy="710507"/>
            <a:chOff x="-684351" y="5373421"/>
            <a:chExt cx="4884591" cy="710507"/>
          </a:xfrm>
        </p:grpSpPr>
        <p:sp>
          <p:nvSpPr>
            <p:cNvPr id="10" name="Прямоугольник 9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0" y="-4936"/>
            <a:ext cx="12192000" cy="98566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335360" y="0"/>
            <a:ext cx="11089232" cy="1052736"/>
          </a:xfrm>
        </p:spPr>
        <p:txBody>
          <a:bodyPr/>
          <a:lstStyle/>
          <a:p>
            <a:pPr algn="ctr">
              <a:buNone/>
            </a:pPr>
            <a:r>
              <a:rPr lang="ru-RU" altLang="zh-CN" dirty="0" smtClean="0">
                <a:solidFill>
                  <a:srgbClr val="0097A0"/>
                </a:solidFill>
                <a:latin typeface="Times New Roman" pitchFamily="18" charset="0"/>
                <a:cs typeface="Times New Roman" pitchFamily="18" charset="0"/>
              </a:rPr>
              <a:t>Основные положения новой модели оценки образовательных достижений</a:t>
            </a:r>
            <a:endParaRPr lang="zh-CN" altLang="en-US" dirty="0">
              <a:solidFill>
                <a:srgbClr val="0097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407368" y="1484784"/>
            <a:ext cx="9937104" cy="12241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sz="2800" dirty="0" smtClean="0"/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3352" y="1196752"/>
            <a:ext cx="114492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Комплексный подход: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оценка трех групп результатов: предметных,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и личностных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Уровневый подход: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перечень планируемых результатов с указанием этапов (т.е. с указанием класса, раздела, темы), их формирования и способов оценки (например: текущая/тематическая; устно/письменно), фиксация различных уровней достижения обучающимися планируемых результатов: базового уровня, выше и ниже базового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подход: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способность решать различные классы учебно-познавательных и учебно-практических задач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наоснове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осовения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опорной системы знаний, овладения умениями учиться, индивидуальном прогрессе во всех сферах личностного развития.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1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-1104800" y="5954066"/>
            <a:ext cx="4884591" cy="710507"/>
            <a:chOff x="-684351" y="5373421"/>
            <a:chExt cx="4884591" cy="710507"/>
          </a:xfrm>
        </p:grpSpPr>
        <p:sp>
          <p:nvSpPr>
            <p:cNvPr id="10" name="Прямоугольник 9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0" y="0"/>
            <a:ext cx="12192000" cy="98566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 создания системы 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внутришкольного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мониторинга достижения  образовательных результатов 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407368" y="1484784"/>
            <a:ext cx="9937104" cy="12241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sz="2800" dirty="0" smtClean="0"/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3352" y="1196752"/>
            <a:ext cx="1144927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Система УУД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Школа 2100.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docx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Система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мониторинга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предметных результатов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(реализация уровневого подхода, использование комплекса оценочных процедур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АНАЛИЗ ПОСЕЩЕННОГО УРОКА.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docx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план оценивания образов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результ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 2016-2017.doc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структура контр раб.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docx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Система личностных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результатов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9336" y="1052736"/>
            <a:ext cx="11953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altLang="zh-CN" sz="3200" dirty="0" smtClean="0">
                <a:latin typeface="Times New Roman" pitchFamily="18" charset="0"/>
                <a:cs typeface="Times New Roman" pitchFamily="18" charset="0"/>
              </a:rPr>
              <a:t>1. Выстраивание системы </a:t>
            </a:r>
            <a:r>
              <a:rPr lang="ru-RU" altLang="zh-CN" sz="3200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altLang="zh-CN" sz="3200" b="1" dirty="0" smtClean="0">
                <a:latin typeface="Times New Roman" pitchFamily="18" charset="0"/>
                <a:cs typeface="Times New Roman" pitchFamily="18" charset="0"/>
              </a:rPr>
              <a:t> результатов</a:t>
            </a:r>
            <a:r>
              <a:rPr lang="ru-RU" altLang="zh-CN" sz="3200" dirty="0" smtClean="0">
                <a:latin typeface="Times New Roman" pitchFamily="18" charset="0"/>
                <a:cs typeface="Times New Roman" pitchFamily="18" charset="0"/>
              </a:rPr>
              <a:t>, способы их фиксации, обработки и  интерпретации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1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-1104800" y="5954066"/>
            <a:ext cx="4884591" cy="710507"/>
            <a:chOff x="-684351" y="5373421"/>
            <a:chExt cx="4884591" cy="710507"/>
          </a:xfrm>
        </p:grpSpPr>
        <p:sp>
          <p:nvSpPr>
            <p:cNvPr id="10" name="Прямоугольник 9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0" y="-4936"/>
            <a:ext cx="12192000" cy="98566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335360" y="0"/>
            <a:ext cx="11089232" cy="1052736"/>
          </a:xfrm>
        </p:spPr>
        <p:txBody>
          <a:bodyPr/>
          <a:lstStyle/>
          <a:p>
            <a:pPr algn="ctr">
              <a:buNone/>
            </a:pPr>
            <a:r>
              <a:rPr lang="ru-RU" altLang="zh-CN" dirty="0" smtClean="0">
                <a:solidFill>
                  <a:srgbClr val="0097A0"/>
                </a:solidFill>
                <a:latin typeface="Times New Roman" pitchFamily="18" charset="0"/>
                <a:cs typeface="Times New Roman" pitchFamily="18" charset="0"/>
              </a:rPr>
              <a:t>Основные положения новой модели оценки образовательных достижений</a:t>
            </a:r>
            <a:endParaRPr lang="zh-CN" altLang="en-US" dirty="0">
              <a:solidFill>
                <a:srgbClr val="0097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407368" y="1484784"/>
            <a:ext cx="9937104" cy="12241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sz="2800" dirty="0" smtClean="0"/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3352" y="1196752"/>
            <a:ext cx="114492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Комплексный подход: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оценка трех групп результатов: предметных,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и личностных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Уровневый подход: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перечень планируемых результатов с указанием этапов (т.е. с указанием класса, раздела, темы), их формирования и способов оценки (например: текущая/тематическая; устно/письменно), фиксация различных уровней достижения обучающимися планируемых результатов: базового уровня, выше и ниже базового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подход: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способность решать различные классы учебно-познавательных и учебно-практических задач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наоснове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осовения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опорной системы знаний, овладения умениями учиться, индивидуальном прогрессе во всех сферах личностного развития.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2038399" cy="7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81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raining-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solas/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training-01</Template>
  <TotalTime>362</TotalTime>
  <Words>345</Words>
  <Application>Microsoft Office PowerPoint</Application>
  <PresentationFormat>Широкоэкранный</PresentationFormat>
  <Paragraphs>47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微软雅黑</vt:lpstr>
      <vt:lpstr>宋体</vt:lpstr>
      <vt:lpstr>Arial</vt:lpstr>
      <vt:lpstr>Calibri</vt:lpstr>
      <vt:lpstr>Times New Roman</vt:lpstr>
      <vt:lpstr>Verdana</vt:lpstr>
      <vt:lpstr>1_training-01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Учеба и книги</dc:title>
  <dc:creator>УчебныеПрезентации.РФ</dc:creator>
  <cp:lastModifiedBy>Светлана Юрьевна Белянчева</cp:lastModifiedBy>
  <cp:revision>21</cp:revision>
  <dcterms:created xsi:type="dcterms:W3CDTF">2012-07-31T13:58:46Z</dcterms:created>
  <dcterms:modified xsi:type="dcterms:W3CDTF">2016-12-19T08:28:41Z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193013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