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6D4"/>
    <a:srgbClr val="EEE7E6"/>
    <a:srgbClr val="7E0000"/>
    <a:srgbClr val="9E0000"/>
    <a:srgbClr val="AEA29C"/>
    <a:srgbClr val="9D8F87"/>
    <a:srgbClr val="BE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71" autoAdjust="0"/>
  </p:normalViewPr>
  <p:slideViewPr>
    <p:cSldViewPr snapToGrid="0">
      <p:cViewPr varScale="1">
        <p:scale>
          <a:sx n="104" d="100"/>
          <a:sy n="104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61326-FD4A-4D24-9248-03B3E41ED9AB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93C8A-B8A2-41E3-957F-24CA1D84B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21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3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7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12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84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83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22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68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88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479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13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28446-42C2-48CD-9DE5-F2AA9ADFAF22}" type="datetimeFigureOut">
              <a:rPr lang="ru-RU" smtClean="0"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20BA0-3D20-436F-8CAB-BFE632141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8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6864" y="4081525"/>
            <a:ext cx="9377369" cy="11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  <a:latin typeface="Book Antiqua" panose="02040602050305030304" pitchFamily="18" charset="0"/>
              </a:rPr>
              <a:t>Эксперты</a:t>
            </a:r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: </a:t>
            </a:r>
            <a:r>
              <a:rPr lang="ru-RU" sz="2800" b="1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Половкова</a:t>
            </a:r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Марина Вадимовна 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		 Шувалова Светлана Олеговна</a:t>
            </a:r>
            <a:endParaRPr lang="ru-RU" sz="28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endParaRPr lang="ru-RU" sz="32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76281"/>
            <a:ext cx="121920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Межрегиональная научно-практическая конференция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«Инновации в образовании: региональные практики</a:t>
            </a: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»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04675" y="2132450"/>
            <a:ext cx="110231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Book Antiqua" panose="02040602050305030304" pitchFamily="18" charset="0"/>
              </a:rPr>
              <a:t>Направление:</a:t>
            </a:r>
          </a:p>
          <a:p>
            <a:pPr algn="ctr"/>
            <a:r>
              <a:rPr lang="ru-RU" sz="3200" b="1" dirty="0" smtClean="0">
                <a:latin typeface="Book Antiqua" panose="02040602050305030304" pitchFamily="18" charset="0"/>
              </a:rPr>
              <a:t>Модернизация </a:t>
            </a:r>
            <a:r>
              <a:rPr lang="ru-RU" sz="3200" b="1" dirty="0">
                <a:latin typeface="Book Antiqua" panose="02040602050305030304" pitchFamily="18" charset="0"/>
              </a:rPr>
              <a:t>содержания и технологий достижения образовательных результатов</a:t>
            </a:r>
            <a:endParaRPr lang="ru-RU" sz="2800" b="1" dirty="0">
              <a:latin typeface="Book Antiqua" panose="0204060205030503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34" y="5430159"/>
            <a:ext cx="953029" cy="953029"/>
          </a:xfrm>
          <a:prstGeom prst="rect">
            <a:avLst/>
          </a:prstGeom>
        </p:spPr>
      </p:pic>
      <p:pic>
        <p:nvPicPr>
          <p:cNvPr id="13" name="Picture 2" descr="http://www.yarregion.ru/_layouts/images/UmSoft.YR/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51" y="5213202"/>
            <a:ext cx="8953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040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70788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Инновационные проекты</a:t>
            </a:r>
            <a:endParaRPr lang="ru-RU" sz="20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lvl="0" algn="ctr"/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«Модернизация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содержания и технологий достижения образовательных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результатов»</a:t>
            </a:r>
            <a:endParaRPr lang="ru-RU" sz="20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18872" y="1456109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265401" y="3350702"/>
            <a:ext cx="9478038" cy="11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775047"/>
              </p:ext>
            </p:extLst>
          </p:nvPr>
        </p:nvGraphicFramePr>
        <p:xfrm>
          <a:off x="459297" y="1933481"/>
          <a:ext cx="11090246" cy="400177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741769"/>
                <a:gridCol w="8348477"/>
              </a:tblGrid>
              <a:tr h="45907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Образовательная</a:t>
                      </a:r>
                      <a:r>
                        <a:rPr lang="ru-RU" sz="1600" baseline="0" dirty="0" smtClean="0"/>
                        <a:t> организация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Тема проекта</a:t>
                      </a:r>
                      <a:endParaRPr lang="ru-RU" sz="16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77150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МУ ДПО «Информационно-образовательный Центр»</a:t>
                      </a:r>
                    </a:p>
                    <a:p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г. Рыбинск</a:t>
                      </a:r>
                      <a:endParaRPr lang="ru-RU" sz="16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effectLst/>
                        </a:rPr>
                        <a:t>«Механизмы использования ресурсов открытого информационно-образовательного пространства на муниципальном уровне для достижения обучающимися новых образовательных результатов» (сетевой проект, 20 соисполнителей)</a:t>
                      </a:r>
                      <a:endParaRPr lang="ru-RU" sz="1600" i="1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74044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МОУ СШ «Провинциальный колледж» г. Ярославль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«Организационное, содержательное и финансовое обеспечение деятельности общеобразовательного учреждения на этапе перехода к Федеральному государственному образовательному стандарту среднего (полного) общего образования»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4365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ГАУ ДПО ЯО «Институт развития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образования»</a:t>
                      </a:r>
                      <a:endParaRPr lang="ru-RU" sz="16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«Развитие образцов субъектно-ориентированного педагогического процесса в основной школе в рамках реализации ФГОС»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618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ГАУ ДПО ЯО «Институт развития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образования»</a:t>
                      </a:r>
                      <a:endParaRPr lang="ru-RU" sz="16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«Разработка механизмов реализации междисциплинарных программ в рамках образовательной программы основного общего образования»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3471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ГАУ ДПО ЯО «Институт развития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образования»</a:t>
                      </a:r>
                      <a:endParaRPr lang="ru-RU" sz="16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«ФГОС: преемственность дошкольного, начального и основного общего образования на основе со-бытийного подхода»</a:t>
                      </a:r>
                      <a:endParaRPr lang="ru-RU" sz="16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823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70788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</a:t>
            </a:r>
          </a:p>
          <a:p>
            <a:pPr lvl="0" algn="ctr"/>
            <a:r>
              <a:rPr lang="ru-RU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</a:rPr>
              <a:t>«Модернизация содержания и технологий достижения образовательных результатов»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265401" y="3350702"/>
            <a:ext cx="9478038" cy="1167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665283"/>
              </p:ext>
            </p:extLst>
          </p:nvPr>
        </p:nvGraphicFramePr>
        <p:xfrm>
          <a:off x="550877" y="2103338"/>
          <a:ext cx="11090246" cy="423932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741769"/>
                <a:gridCol w="8348477"/>
              </a:tblGrid>
              <a:tr h="55108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Образовательная</a:t>
                      </a:r>
                      <a:r>
                        <a:rPr lang="ru-RU" sz="1600" baseline="0" dirty="0" smtClean="0"/>
                        <a:t> организация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Тема проекта</a:t>
                      </a:r>
                      <a:endParaRPr lang="ru-RU" sz="16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98428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ГПОУ ЯО Ростовский педагогический колледж</a:t>
                      </a:r>
                      <a:endParaRPr lang="ru-RU" sz="16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«Модель формирования ИКТ-компетенций выпускников учреждений профессионального образования в соответствии с профессиональным стандартом педагога»</a:t>
                      </a:r>
                      <a:endParaRPr lang="ru-RU" sz="16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МУ ДПО ИОЦ </a:t>
                      </a:r>
                      <a:br>
                        <a:rPr lang="ru-RU" sz="1600" dirty="0" smtClean="0"/>
                      </a:br>
                      <a:r>
                        <a:rPr lang="ru-RU" sz="1600" dirty="0" err="1" smtClean="0"/>
                        <a:t>Тутаевcкого</a:t>
                      </a:r>
                      <a:r>
                        <a:rPr lang="ru-RU" sz="1600" dirty="0" smtClean="0"/>
                        <a:t> МР</a:t>
                      </a:r>
                      <a:endParaRPr lang="ru-RU" sz="16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«Создание уровневой модели внедрения </a:t>
                      </a:r>
                      <a:r>
                        <a:rPr lang="ru-RU" sz="1600" dirty="0" err="1" smtClean="0"/>
                        <a:t>метапредметных</a:t>
                      </a:r>
                      <a:r>
                        <a:rPr lang="ru-RU" sz="1600" dirty="0" smtClean="0"/>
                        <a:t> технологий в образовательный процесс как средство реализации ФГОС»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74044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МДОУ «Детский сад №99» </a:t>
                      </a:r>
                    </a:p>
                    <a:p>
                      <a:r>
                        <a:rPr lang="ru-RU" sz="1600" dirty="0" smtClean="0"/>
                        <a:t>г. Ярославль</a:t>
                      </a:r>
                      <a:endParaRPr lang="ru-RU" sz="16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«Модель </a:t>
                      </a:r>
                      <a:r>
                        <a:rPr lang="ru-RU" sz="1600" dirty="0" err="1" smtClean="0"/>
                        <a:t>здоровьесберегающего</a:t>
                      </a:r>
                      <a:r>
                        <a:rPr lang="ru-RU" sz="1600" dirty="0" smtClean="0"/>
                        <a:t> образовательного, инновационного  пространства ДОУ как условие формирования детско-взрослого сообщества в соответствии ФГОС»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  <a:tr h="55893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МДОУ «Детский сад №4 «Буратино» </a:t>
                      </a:r>
                    </a:p>
                    <a:p>
                      <a:r>
                        <a:rPr lang="ru-RU" sz="1600" dirty="0" err="1" smtClean="0"/>
                        <a:t>Тутаевский</a:t>
                      </a:r>
                      <a:r>
                        <a:rPr lang="ru-RU" sz="1600" dirty="0" smtClean="0"/>
                        <a:t> МР</a:t>
                      </a:r>
                    </a:p>
                    <a:p>
                      <a:endParaRPr lang="ru-RU" sz="1600" dirty="0" smtClean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«Создание модели и механизма управления внедрением федерального государственного образовательного стандарта в образовательный процесс дошкольных образовательных учреждений ТМР»</a:t>
                      </a:r>
                      <a:endParaRPr lang="ru-RU" sz="160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636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</a:t>
            </a:r>
          </a:p>
          <a:p>
            <a:pPr lvl="0" algn="ctr"/>
            <a:r>
              <a:rPr lang="ru-RU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</a:rPr>
              <a:t>«Модернизация содержания и технологий достижения образовательных </a:t>
            </a:r>
            <a:r>
              <a:rPr lang="ru-RU" sz="20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результатов</a:t>
            </a:r>
            <a:r>
              <a:rPr lang="ru-RU" sz="28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43872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7905" y="1438725"/>
            <a:ext cx="9476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Темы выступлений</a:t>
            </a:r>
            <a:endParaRPr lang="ru-RU" sz="24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6737" y="1824121"/>
            <a:ext cx="117236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«Формирование педагогических систем на основе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общетехнологического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Юдин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В.В.,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д.п.н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ФГБОУ ВО ЯГПУ им. К.Д. Ушинского, Головлева С.М., заведующий кафедрой естественно-математических дисциплин ГАУ ДПО ЯО ИРО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бытийность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деятельности как инновационная практика»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О.В.,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заведующий кафедрой начального образования ГАУ ДПО ЯО ИРО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«Внедрение технологии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мыследеятельностной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педагогики в практику образовательных учреждений»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Козина Е.Н., директор МУ ДПО ИОЦ города Тутаев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«Методическое сопровождение освоения технологии проблемного диалога в образовательных организациях города Ярославля»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Лаврентьева И.А., заместитель директора МУ ДПО ГЦРО г. Ярославля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образовательного процесса: механизмы реализации междисциплинарных программ в рамках ФГОС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ОО»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Киселева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Н.В., канд. культурологии, доцент кафедры гуманитарных дисциплин ГАУ ДПО ЯО ИРО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взаимодействия как ресурс проектирования индивидуального образовательного маршрута обучающегося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Шувалова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С.О.,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директор МУ ДПО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ИОЦ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Рыбинска,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Карастелина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С.В., заместитель директора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ДПО ИОЦ г. Рыбинска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43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</a:t>
            </a:r>
          </a:p>
          <a:p>
            <a:pPr lvl="0" algn="ctr"/>
            <a:r>
              <a:rPr lang="ru-RU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</a:rPr>
              <a:t>«Модернизация содержания и технологий достижения образовательных </a:t>
            </a:r>
            <a:r>
              <a:rPr lang="ru-RU" sz="20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результатов</a:t>
            </a:r>
            <a:r>
              <a:rPr lang="ru-RU" sz="28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27596" y="1637774"/>
            <a:ext cx="102664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Особенно востребован практический опыт инновационных практик</a:t>
            </a:r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4048" y="2714992"/>
            <a:ext cx="116860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освоению средств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мыследеятельностной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 для достижения метапредметных и личностных результатов обучающихся (МУ ДПО ИОЦ, Тутаев)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формированию субъектной позиции обучающихся, созданию условий и среды её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выращивания (ГАУ ДПО ЯО ИРО)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со-бытийного подхода в образовательной деятельности; способам внедрения междисциплинарных программ в условиях ФГОС ОО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новым механизмам  взаимодействия субъектов образовательной практики для достижения образовательных результатов с учетом требований ФГОС и ресурсов проектирования индивидуального образовательного маршрута (МУ ДПО «Информационно-образовательный Центр», г. Рыбинск)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544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70788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</a:t>
            </a:r>
          </a:p>
          <a:p>
            <a:pPr lvl="0" algn="ctr"/>
            <a:r>
              <a:rPr lang="ru-RU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</a:rPr>
              <a:t>«Модернизация содержания и технологий достижения образовательных </a:t>
            </a:r>
            <a:r>
              <a:rPr lang="ru-RU" sz="20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результатов»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57277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88651" y="1910509"/>
            <a:ext cx="94760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Считаем необходимым обратить внимание</a:t>
            </a:r>
          </a:p>
          <a:p>
            <a:pPr algn="ctr"/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0080" y="2832334"/>
            <a:ext cx="110916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на необходимость тщательной экспертизы предложенных разработок</a:t>
            </a:r>
          </a:p>
          <a:p>
            <a:pPr marL="285750" indent="-285750">
              <a:buFontTx/>
              <a:buChar char="-"/>
            </a:pPr>
            <a:r>
              <a:rPr lang="ru-RU" sz="2800" dirty="0">
                <a:solidFill>
                  <a:prstClr val="black"/>
                </a:solidFill>
                <a:latin typeface="Book Antiqua" panose="02040602050305030304" pitchFamily="18" charset="0"/>
              </a:rPr>
              <a:t>н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а способы апробации и распространения эффективных практик; </a:t>
            </a:r>
          </a:p>
          <a:p>
            <a:pPr marL="285750" indent="-285750">
              <a:buFontTx/>
              <a:buChar char="-"/>
            </a:pPr>
            <a:r>
              <a:rPr lang="ru-RU" sz="2800" dirty="0">
                <a:solidFill>
                  <a:prstClr val="black"/>
                </a:solidFill>
                <a:latin typeface="Book Antiqua" panose="02040602050305030304" pitchFamily="18" charset="0"/>
              </a:rPr>
              <a:t>н</a:t>
            </a:r>
            <a:r>
              <a:rPr lang="ru-RU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а обеспечение непрерывного мониторинга внедрения и обогащения практического опыта. </a:t>
            </a:r>
            <a:endParaRPr lang="ru-RU" sz="2800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82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76281"/>
            <a:ext cx="12192000" cy="70788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</a:rPr>
              <a:t>Инновационные проекты</a:t>
            </a:r>
          </a:p>
          <a:p>
            <a:pPr lvl="0" algn="ctr"/>
            <a:r>
              <a:rPr lang="ru-RU" b="1" dirty="0">
                <a:solidFill>
                  <a:prstClr val="white"/>
                </a:solidFill>
                <a:latin typeface="Book Antiqua" panose="02040602050305030304" pitchFamily="18" charset="0"/>
              </a:rPr>
              <a:t> </a:t>
            </a:r>
            <a:r>
              <a:rPr lang="ru-RU" sz="2000" b="1" dirty="0">
                <a:solidFill>
                  <a:prstClr val="white"/>
                </a:solidFill>
                <a:latin typeface="Book Antiqua" panose="02040602050305030304" pitchFamily="18" charset="0"/>
              </a:rPr>
              <a:t>«Модернизация содержания и технологий достижения образовательных </a:t>
            </a:r>
            <a:r>
              <a:rPr lang="ru-RU" sz="2000" b="1" dirty="0" smtClean="0">
                <a:solidFill>
                  <a:prstClr val="white"/>
                </a:solidFill>
                <a:latin typeface="Book Antiqua" panose="02040602050305030304" pitchFamily="18" charset="0"/>
              </a:rPr>
              <a:t>результатов»</a:t>
            </a:r>
            <a:endParaRPr lang="ru-RU" sz="2800" b="1" dirty="0">
              <a:solidFill>
                <a:prstClr val="white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82880"/>
            <a:ext cx="12192000" cy="1219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13415" y="1187218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595915"/>
            <a:ext cx="12192000" cy="4571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675" y="1308595"/>
            <a:ext cx="104648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Считаем необходимым принять управленческие решения</a:t>
            </a:r>
          </a:p>
          <a:p>
            <a:pPr algn="ctr"/>
            <a:endParaRPr lang="ru-RU" sz="3200" b="1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015" y="1750407"/>
            <a:ext cx="1197698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300" b="1" i="1" dirty="0">
                <a:solidFill>
                  <a:prstClr val="black"/>
                </a:solidFill>
                <a:latin typeface="Book Antiqua" panose="02040602050305030304" pitchFamily="18" charset="0"/>
              </a:rPr>
              <a:t>н</a:t>
            </a:r>
            <a:r>
              <a:rPr lang="ru-RU" sz="2300" b="1" i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а уровне департамента образования ЯО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: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выделение ежегодных грантов для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организации </a:t>
            </a:r>
            <a:r>
              <a:rPr lang="ru-RU" sz="2300" dirty="0">
                <a:solidFill>
                  <a:prstClr val="black"/>
                </a:solidFill>
                <a:latin typeface="Book Antiqua" panose="02040602050305030304" pitchFamily="18" charset="0"/>
              </a:rPr>
              <a:t>экспертизы и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издания </a:t>
            </a:r>
            <a:r>
              <a:rPr lang="ru-RU" sz="2300" dirty="0">
                <a:solidFill>
                  <a:prstClr val="black"/>
                </a:solidFill>
                <a:latin typeface="Book Antiqua" panose="02040602050305030304" pitchFamily="18" charset="0"/>
              </a:rPr>
              <a:t>публикаций,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проведению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обучающих семинаров-практикумов, стажировок силами авторов и разработчиков инновационных практик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; поддержка ценных </a:t>
            </a:r>
            <a:r>
              <a:rPr lang="ru-RU" sz="2300" smtClean="0">
                <a:solidFill>
                  <a:prstClr val="black"/>
                </a:solidFill>
                <a:latin typeface="Book Antiqua" panose="02040602050305030304" pitchFamily="18" charset="0"/>
              </a:rPr>
              <a:t>для региона инициатив</a:t>
            </a:r>
            <a:endParaRPr lang="ru-RU" sz="2300" dirty="0" smtClean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300" b="1" i="1" dirty="0">
                <a:solidFill>
                  <a:prstClr val="black"/>
                </a:solidFill>
                <a:latin typeface="Book Antiqua" panose="02040602050305030304" pitchFamily="18" charset="0"/>
              </a:rPr>
              <a:t>н</a:t>
            </a:r>
            <a:r>
              <a:rPr lang="ru-RU" sz="2300" b="1" i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а уровне муниципальных органов управления образованием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: создание условий для продвижения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инновационных практик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и адаптации их к условиям территории; </a:t>
            </a:r>
            <a:r>
              <a:rPr lang="ru-RU" sz="2300" dirty="0">
                <a:solidFill>
                  <a:prstClr val="black"/>
                </a:solidFill>
                <a:latin typeface="Book Antiqua" panose="02040602050305030304" pitchFamily="18" charset="0"/>
              </a:rPr>
              <a:t>организация программ поддержки образовательных организаций, внедряющих инновации, проведение  методических и управленческих аудитов качества внедрения инновации; </a:t>
            </a:r>
            <a:r>
              <a:rPr lang="ru-RU" sz="2300" b="1" i="1" dirty="0">
                <a:solidFill>
                  <a:prstClr val="black"/>
                </a:solidFill>
                <a:latin typeface="Book Antiqua" panose="02040602050305030304" pitchFamily="18" charset="0"/>
              </a:rPr>
              <a:t>поддержка деятельности методических служб и тесного взаимодействия с научными школами региона и России.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2300" b="1" i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на </a:t>
            </a:r>
            <a:r>
              <a:rPr lang="ru-RU" sz="2300" b="1" i="1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уровне образовательных организаций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: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организация деятельности 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инновационных команд и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выращивание лидеров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,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поддержка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инновационной активности педагогов, </a:t>
            </a:r>
            <a:r>
              <a:rPr lang="ru-RU" sz="2300" dirty="0">
                <a:solidFill>
                  <a:prstClr val="black"/>
                </a:solidFill>
                <a:latin typeface="Book Antiqua" panose="02040602050305030304" pitchFamily="18" charset="0"/>
              </a:rPr>
              <a:t>изучение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ценных инновационных практик, </a:t>
            </a:r>
            <a:r>
              <a:rPr lang="ru-RU" sz="23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их апробация и внедрение</a:t>
            </a:r>
            <a:endParaRPr lang="ru-RU" sz="2300" dirty="0">
              <a:solidFill>
                <a:prstClr val="black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259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735</Words>
  <Application>Microsoft Office PowerPoint</Application>
  <PresentationFormat>Широкоэкранный</PresentationFormat>
  <Paragraphs>63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Book Antiqua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Борисовна Алферова</dc:creator>
  <cp:lastModifiedBy>Светлана Михайловна Полищук</cp:lastModifiedBy>
  <cp:revision>38</cp:revision>
  <dcterms:created xsi:type="dcterms:W3CDTF">2016-12-12T06:03:17Z</dcterms:created>
  <dcterms:modified xsi:type="dcterms:W3CDTF">2016-12-15T08:30:56Z</dcterms:modified>
</cp:coreProperties>
</file>