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68" r:id="rId2"/>
    <p:sldId id="283" r:id="rId3"/>
    <p:sldId id="270" r:id="rId4"/>
    <p:sldId id="271" r:id="rId5"/>
    <p:sldId id="272" r:id="rId6"/>
    <p:sldId id="284" r:id="rId7"/>
    <p:sldId id="273" r:id="rId8"/>
    <p:sldId id="257" r:id="rId9"/>
    <p:sldId id="258" r:id="rId10"/>
    <p:sldId id="260" r:id="rId11"/>
    <p:sldId id="274" r:id="rId12"/>
    <p:sldId id="265" r:id="rId13"/>
    <p:sldId id="281" r:id="rId14"/>
    <p:sldId id="280" r:id="rId15"/>
    <p:sldId id="275" r:id="rId16"/>
    <p:sldId id="263" r:id="rId17"/>
    <p:sldId id="264" r:id="rId18"/>
    <p:sldId id="282" r:id="rId19"/>
    <p:sldId id="276" r:id="rId20"/>
    <p:sldId id="277" r:id="rId21"/>
    <p:sldId id="27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107" d="100"/>
          <a:sy n="107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7B232-2324-456A-8395-82C15FDE327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77EC-A2D3-488F-8963-748ABFC13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2.yaroslavl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МОУ </a:t>
            </a:r>
            <a:r>
              <a:rPr lang="ru-RU" sz="3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СОШ №</a:t>
            </a:r>
            <a:r>
              <a:rPr lang="en-US" sz="3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г. Ярославля</a:t>
            </a:r>
          </a:p>
          <a:p>
            <a:pPr algn="ctr" eaLnBrk="0" hangingPunct="0"/>
            <a:r>
              <a:rPr lang="ru-RU" sz="3600" b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2015 </a:t>
            </a:r>
            <a:r>
              <a:rPr lang="ru-RU" sz="3600" b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lang="ru-RU" sz="3600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071688"/>
            <a:ext cx="54292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Конкретная 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обоснование и описание практики использования  эффективного контракта и профессионального стандарта педагога как новых механизмов развития актуальных компетенций современного учителя в СОШ.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Основные риски: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опасность «скатывания» педагогов к деятельности  «по производству показателей»  вместо достижения нужного результата,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«провисание» системы расчета показателей при отсутствии стимулирующего фонда ОУ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Сбалансированная система  показателей: 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8686800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147"/>
                <a:gridCol w="2280253"/>
                <a:gridCol w="2171700"/>
                <a:gridCol w="2171700"/>
              </a:tblGrid>
              <a:tr h="1507522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Стратегия ОУ в основных направлениях Программы развития СОШ № 2 (2011-2016 г)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ССП, соответствующая выбранным стратегическим направлениям развития СОШ № 2 и соответствующие им критерии эффективности менеджеров ОУ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КПЭ руководителей ОУ : </a:t>
                      </a:r>
                    </a:p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ЛМ- линейный менеджер;</a:t>
                      </a:r>
                    </a:p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ПМ –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программный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менеджер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КПЭ педагога для эффективного контракта</a:t>
                      </a:r>
                    </a:p>
                  </a:txBody>
                  <a:tcPr marL="68580" marR="68580" marT="0" marB="0"/>
                </a:tc>
              </a:tr>
              <a:tr h="4541150"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реализация целевых  проектов по основным сферам изменений (Внедрение ФГОС; Одаренные дети; Здоровье; Духовно-нравственное развитие и воспитание; Развитие персонала).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относится к оптимизации внутренних процессов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эффективности для ПМ:	</a:t>
                      </a:r>
                    </a:p>
                    <a:p>
                      <a:pPr lvl="0"/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1.на этапе разработки проекта: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графика разработки, согласования и утверждения проекта;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экспертное заключение по проекту;</a:t>
                      </a:r>
                    </a:p>
                    <a:p>
                      <a:pPr lvl="0"/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2.на этапе реализации и внедрения проекта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срокам поэтапного внедрения,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ожидаемым промежуточным и итоговым целям,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бюджета проекта;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перевод деятельности из режима проекта в режим функционирования школы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ПМ любого направления: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отклонения от графика.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Экспертное заключение.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отклонений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отклонений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отклонений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Готовность педагогов и ЛМ к  деятельности в режиме функционирования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участников проектных групп (сотрудники школы, включенные приказом в работу ПГ):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1.Интегрированный показатель, учитывающий % и качество исполнения по своей зоне ответственности в рамках проектной деятельности (по заключению программного менеджера)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Сбалансированная система  показателей: 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036496" cy="6616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201"/>
                <a:gridCol w="2372047"/>
                <a:gridCol w="1853952"/>
                <a:gridCol w="2664296"/>
              </a:tblGrid>
              <a:tr h="1014533"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Стратегия ОУ в основных направлениях Программы развития СОШ № 2 (2011-2016 г)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ССП, соответствующая выбранным стратегическим направлениям развития СОШ № 2 и соответствующие им критерии эффективности менеджеров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ОУ (фрагмент)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КПЭ руководителей ОУ : </a:t>
                      </a:r>
                    </a:p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ЛМ- линейный менеджер;</a:t>
                      </a:r>
                    </a:p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ПМ –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программный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менеджер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КПЭ педагога для эффективного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контракта</a:t>
                      </a:r>
                    </a:p>
                    <a:p>
                      <a:pPr algn="just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(фрагмент)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62490"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подсистемы диагностики и мониторинга процесса и результатов внедрения ФГОС на всех ступенях,  разработка и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целедостижение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основных показателей функционирования и развития школы.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относится к оптимизации работы по достижению результатов ОД и работе с клиентами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эффективности для ЛМ:</a:t>
                      </a:r>
                    </a:p>
                    <a:p>
                      <a:pPr lvl="0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1.Сравнительная успеваемость 1–5 классов.</a:t>
                      </a:r>
                    </a:p>
                    <a:p>
                      <a:pPr lvl="0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2.Процент уроков, пропущенных в связи с заболеваниями (кроме хронических); для средней школы – по неуважительным причинам.</a:t>
                      </a:r>
                    </a:p>
                    <a:p>
                      <a:pPr lvl="0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3.Доля родителей, участвующих в мероприятиях.</a:t>
                      </a:r>
                    </a:p>
                    <a:p>
                      <a:pPr lvl="0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4.Показатели психологического комфорта учащихся 1 и 5 классов.</a:t>
                      </a:r>
                    </a:p>
                    <a:p>
                      <a:pPr lvl="0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5.Реализация УВП в соответствии с ФГОС.</a:t>
                      </a:r>
                    </a:p>
                    <a:p>
                      <a:pPr lvl="0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6.Учебные и 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внеучебные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достижения учащихся по сравнению с другими школами.</a:t>
                      </a:r>
                    </a:p>
                    <a:p>
                      <a:pPr lvl="0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7-9 ……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Линейный менеджер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начальной школе п.п.: 1,2,3,4,5,10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Линейный менеджер по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средней школе п.п.: 2,5,6,7,8,10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Линейный менеджер по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старшей школе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п.п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6,8,9,10,11,12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</a:rPr>
                        <a:t>Для педагогов начальной школы: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Коэффициент эффективности учителя с учетом мнения курирующего ЛМ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Процент уроков, пропущенных в связи с заболеваниями (кроме хронических);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3-5 ….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Times New Roman"/>
                        </a:rPr>
                        <a:t>Для педагогов средней школы:</a:t>
                      </a:r>
                      <a:endParaRPr lang="ru-RU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Коэффициент эффективности учителя с учетом мнения курирующего ЛМ</a:t>
                      </a:r>
                      <a:endParaRPr lang="ru-RU" sz="11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Ведение УВП и реализация программы в соответствии с требованиями ФГОС</a:t>
                      </a:r>
                      <a:endParaRPr lang="ru-RU" sz="11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Отсутствие обоснованных замечаний со стороны ЛМ и КНО к ведению документации педагога.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4-5 …..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/>
                          <a:ea typeface="Times New Roman"/>
                        </a:rPr>
                        <a:t>Для педагогов старшей школы:</a:t>
                      </a:r>
                      <a:endParaRPr lang="ru-RU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Коэффициент эффективности учителя с учетом мнения курирующего ЛМ</a:t>
                      </a:r>
                      <a:endParaRPr lang="ru-RU" sz="14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Обеспечение профильной подготовки учащихся и успешности обучения в системе проф. образования в соответствии с выбранным в школе профилем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3-5….</a:t>
                      </a:r>
                      <a:endParaRPr lang="ru-RU" sz="11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204864"/>
            <a:ext cx="2160240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ФГОС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908720"/>
            <a:ext cx="1728192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ПСП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ЭК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2204864"/>
            <a:ext cx="2448272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Результат</a:t>
            </a:r>
            <a:endParaRPr lang="ru-RU" sz="40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27784" y="278092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278092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Профессиональный стандарт педагога: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u="sng" dirty="0" smtClean="0"/>
              <a:t>Этапы его внедрения в МОУ СОШ № 2:</a:t>
            </a:r>
          </a:p>
          <a:p>
            <a:r>
              <a:rPr lang="ru-RU" dirty="0" smtClean="0"/>
              <a:t>1 этап :  принцип </a:t>
            </a:r>
            <a:r>
              <a:rPr lang="ru-RU" dirty="0" err="1" smtClean="0"/>
              <a:t>дополнительности</a:t>
            </a:r>
            <a:r>
              <a:rPr lang="ru-RU" dirty="0" smtClean="0"/>
              <a:t> -  сформировать «кристалл» развития ОУ - команду педагогов, которые в совокупности своих компетенций соответствуют требованиям ПСП; </a:t>
            </a:r>
          </a:p>
          <a:p>
            <a:r>
              <a:rPr lang="ru-RU" dirty="0" smtClean="0"/>
              <a:t>2этап: планируется «кристаллизация» центров развития дефицитных компетенций вокруг этих лидеров, чтобы у всех педагогов появился дополнительный стимул и ресурс формирования необходимых компетенций и развития их уровня.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348" y="857232"/>
            <a:ext cx="7858180" cy="5000660"/>
            <a:chOff x="2220" y="9873"/>
            <a:chExt cx="8430" cy="2782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2220" y="9873"/>
              <a:ext cx="795" cy="2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Управление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3780" y="9873"/>
              <a:ext cx="1290" cy="2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Кадры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Инфра-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структура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Нормативно-правовое обеспечение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5580" y="9873"/>
              <a:ext cx="1065" cy="2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ru-RU" sz="1600" b="1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Методическая служба школы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05" y="9873"/>
              <a:ext cx="1515" cy="2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УВП:</a:t>
              </a:r>
              <a:endParaRPr lang="ru-RU" sz="1400" b="1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Начальное общее образование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Основное общее образование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Среднее (полное) общее образование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9465" y="9873"/>
              <a:ext cx="1185" cy="2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Мониторинг, оценка результатов и коррекция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3345" y="10944"/>
              <a:ext cx="33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5070" y="10944"/>
              <a:ext cx="3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6765" y="10944"/>
              <a:ext cx="2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8730" y="10944"/>
              <a:ext cx="5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10095" y="12339"/>
              <a:ext cx="0" cy="3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H="1">
              <a:off x="2610" y="12655"/>
              <a:ext cx="74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 flipV="1">
              <a:off x="2610" y="12339"/>
              <a:ext cx="0" cy="3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Структура методической службы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357300"/>
          <a:ext cx="8072495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857256"/>
                <a:gridCol w="785818"/>
                <a:gridCol w="1000132"/>
                <a:gridCol w="928694"/>
                <a:gridCol w="857256"/>
                <a:gridCol w="848327"/>
                <a:gridCol w="1009062"/>
              </a:tblGrid>
              <a:tr h="13200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Основной предметно-методический сервис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сервис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 учителей начальной школя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 учителей математики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 учителей русского языка и литературы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 учителей истории , обществознания, географии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 учителей химии, физики, биологии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 учителей английского языка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 учителей физической культуры и технологии</a:t>
                      </a:r>
                    </a:p>
                  </a:txBody>
                  <a:tcPr marL="68580" marR="68580" marT="0" marB="0"/>
                </a:tc>
              </a:tr>
              <a:tr h="698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Маркетинговый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Консалтинговый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Библиотечно-методический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Мониторинговый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214290"/>
            <a:ext cx="3929090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Единое информационное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пространство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МОУ СОШ № 2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928934"/>
            <a:ext cx="192882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Электронный журнал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571744"/>
            <a:ext cx="192882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Папки общего доступа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4725144"/>
            <a:ext cx="2440862" cy="141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Корпоративная локальная сеть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3000372"/>
            <a:ext cx="192882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Электронная библиотека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108447" y="4392619"/>
            <a:ext cx="500066" cy="1588"/>
          </a:xfrm>
          <a:prstGeom prst="straightConnector1">
            <a:avLst/>
          </a:prstGeom>
          <a:ln w="603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143372" y="2285992"/>
            <a:ext cx="571504" cy="1588"/>
          </a:xfrm>
          <a:prstGeom prst="straightConnector1">
            <a:avLst/>
          </a:prstGeom>
          <a:ln w="603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714480" y="2143116"/>
            <a:ext cx="714380" cy="714380"/>
          </a:xfrm>
          <a:prstGeom prst="straightConnector1">
            <a:avLst/>
          </a:prstGeom>
          <a:ln w="603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00826" y="2071678"/>
            <a:ext cx="857256" cy="785818"/>
          </a:xfrm>
          <a:prstGeom prst="straightConnector1">
            <a:avLst/>
          </a:prstGeom>
          <a:ln w="603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этап (март – август 2015 года) – проектировочный,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этап (сентябрь 2015 – май 2017  года) – технологический,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этап (июнь  – декабрь 2017 года) – рефлексивный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6202s019.edusite.ru/images/p20_100d1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76875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модель внутрикорпоративной системы развития персонала на основе использования ПСП;</a:t>
            </a:r>
          </a:p>
          <a:p>
            <a:pPr lvl="0"/>
            <a:r>
              <a:rPr lang="ru-RU" dirty="0" smtClean="0"/>
              <a:t>методика экспресс-диагностики/самодиагностики уровня проф. компетенций и выявления дефицитов;</a:t>
            </a:r>
          </a:p>
          <a:p>
            <a:pPr lvl="0"/>
            <a:r>
              <a:rPr lang="ru-RU" dirty="0" smtClean="0"/>
              <a:t>модель дополнительного соглашения – ЭК к трудовому договору сотрудника.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региональной системы: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участие ОО в реализации регионального проекта «Развитие кадрового потенциала системы образования Ярославской области» (направление №1,2,6) и создание условий для успешного внедрения ПСП в регионе;</a:t>
            </a:r>
          </a:p>
          <a:p>
            <a:pPr lvl="0"/>
            <a:r>
              <a:rPr lang="ru-RU" dirty="0" smtClean="0"/>
              <a:t>разработка  и апробация  модели внутрикорпоративной системы развития персонала на основе использования ПСП, которая может быть транслирована для подобных ОУ;</a:t>
            </a:r>
          </a:p>
          <a:p>
            <a:pPr lvl="0"/>
            <a:r>
              <a:rPr lang="ru-RU" dirty="0" smtClean="0"/>
              <a:t>разработка  и апробация  методики экспресс-диагностики/самодиагностики уровня проф. компетенций и выявления дефицитов;</a:t>
            </a:r>
          </a:p>
          <a:p>
            <a:r>
              <a:rPr lang="ru-RU" dirty="0" smtClean="0"/>
              <a:t>разработанные и апробированные инвариант и вариативные разделы показателей ЭК для руководителей и педагогов школы, как инструменты, связывающие цели развития ОО и конкретного сотрудника</a:t>
            </a:r>
            <a:endParaRPr lang="ru-RU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3568" y="1117938"/>
            <a:ext cx="7848872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Средняя общеобразовательная школа №2</a:t>
            </a: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150051, г. Ярославль, пр. Авиаторов, 84</a:t>
            </a:r>
            <a:endParaRPr lang="ru-RU" sz="2800" b="1" dirty="0">
              <a:solidFill>
                <a:schemeClr val="tx2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sz="2800" b="1" i="1" dirty="0" smtClean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Телефон: 74-03-04</a:t>
            </a:r>
            <a:endParaRPr lang="ru-RU" sz="2800" b="1" dirty="0">
              <a:solidFill>
                <a:schemeClr val="tx2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 факс</a:t>
            </a:r>
            <a:r>
              <a:rPr lang="de-DE" sz="2800" b="1" i="1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: 74-03-04,</a:t>
            </a:r>
            <a:endParaRPr lang="ru-RU" sz="2800" b="1" dirty="0">
              <a:solidFill>
                <a:schemeClr val="tx2"/>
              </a:solidFill>
              <a:latin typeface="Constantia" pitchFamily="18" charset="0"/>
            </a:endParaRPr>
          </a:p>
          <a:p>
            <a:pPr algn="ctr" eaLnBrk="0" hangingPunct="0"/>
            <a:r>
              <a:rPr lang="de-DE" sz="2800" b="1" i="1" dirty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e-</a:t>
            </a:r>
            <a:r>
              <a:rPr lang="de-DE" sz="2800" b="1" i="1" dirty="0" err="1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mail</a:t>
            </a:r>
            <a:r>
              <a:rPr lang="de-DE" sz="2800" b="1" i="1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: </a:t>
            </a:r>
            <a:r>
              <a:rPr lang="de-DE" sz="2800" b="1" i="1" smtClean="0">
                <a:solidFill>
                  <a:schemeClr val="tx2"/>
                </a:solidFill>
                <a:latin typeface="Constantia" pitchFamily="18" charset="0"/>
                <a:cs typeface="Times New Roman" pitchFamily="18" charset="0"/>
              </a:rPr>
              <a:t>yarsch002@yandex.ru</a:t>
            </a:r>
            <a:endParaRPr lang="ru-RU" sz="2800" b="1" i="1" dirty="0">
              <a:solidFill>
                <a:schemeClr val="tx2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0" hangingPunct="0"/>
            <a:endParaRPr lang="en-US" sz="2800" b="1" i="1" dirty="0">
              <a:solidFill>
                <a:schemeClr val="tx2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sz="2800" b="1" i="1" dirty="0">
                <a:solidFill>
                  <a:schemeClr val="tx2"/>
                </a:solidFill>
                <a:latin typeface="Constantia" pitchFamily="18" charset="0"/>
              </a:rPr>
              <a:t>Добро пожаловать на наш сайт:</a:t>
            </a:r>
          </a:p>
          <a:p>
            <a:pPr algn="ctr" eaLnBrk="0" hangingPunct="0"/>
            <a:r>
              <a:rPr lang="en-US" sz="2800" b="1" i="1" dirty="0">
                <a:solidFill>
                  <a:schemeClr val="tx2"/>
                </a:solidFill>
                <a:latin typeface="Constantia" pitchFamily="18" charset="0"/>
                <a:hlinkClick r:id="rId2"/>
              </a:rPr>
              <a:t>www.school2.yaroslavl.ru</a:t>
            </a:r>
            <a:endParaRPr lang="en-US" sz="2800" b="1" i="1" dirty="0">
              <a:solidFill>
                <a:schemeClr val="tx2"/>
              </a:solidFill>
              <a:latin typeface="Constantia" pitchFamily="18" charset="0"/>
            </a:endParaRPr>
          </a:p>
          <a:p>
            <a:pPr algn="ctr" eaLnBrk="0" hangingPunct="0"/>
            <a:endParaRPr lang="de-DE" sz="2400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 advTm="15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2475" y="250238"/>
            <a:ext cx="8239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Отличия профиля мотивационно-потребностной сферы педагогов школы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МОУ СОШ №19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b="6631"/>
          <a:stretch>
            <a:fillRect/>
          </a:stretch>
        </p:blipFill>
        <p:spPr bwMode="auto">
          <a:xfrm>
            <a:off x="611560" y="1196752"/>
            <a:ext cx="7920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 МОУ СОШ № 2  (2013-2014 гг.)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«Объединение двух образовательных учреждений : проблемы управления и пути их решения»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42493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 МОУ СОШ №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/>
          </a:p>
          <a:p>
            <a:endParaRPr lang="ru-RU" sz="3600" dirty="0" smtClean="0"/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«Эффективный контракт и профессиональный стандарт педагога как новые механизмы развития актуальных компетенций современного учителя»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37444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Оптимизация организационной структуры образовательного учреждения как фактор управленческого обеспечения инновационного развития школы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36912"/>
            <a:ext cx="381642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Экономическая эффективность новой структуры управления как фактор, направленный на результат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797152"/>
            <a:ext cx="381642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Объединение двух образовательных учреждений : проблемы управления и пути их решения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404664"/>
            <a:ext cx="2304256" cy="576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Эффективный контракт и профессиональный стандарт педагога как новые механизмы развития  актуальных компетенций современного учителя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stCxn id="3" idx="3"/>
          </p:cNvCxnSpPr>
          <p:nvPr/>
        </p:nvCxnSpPr>
        <p:spPr>
          <a:xfrm>
            <a:off x="4067944" y="1448780"/>
            <a:ext cx="2232248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283968" y="3501008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139952" y="4725144"/>
            <a:ext cx="20882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Результататы проектной деятельности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4 публикации в журналах: а) «Директор школы» № 10, 2011г. «Современная школа: старая структура и новые требования»; б) «Справочник заместителя директора школы»  №7, 2013г. «Организация методический работы в школе, ориентированной на введение ФГОС»; в) «Образовательная панорама» №1, 2014г. «Объединение двух образовательных учреждений: проблемы управления и пути их решения»; г) «Образовательная панорама» №2, 2014г. «От  сбалансированной системы показателей образовательного учреждения к показателям эффективного контракта педагогов и руководителей».</a:t>
            </a:r>
          </a:p>
          <a:p>
            <a:r>
              <a:rPr lang="ru-RU" dirty="0" smtClean="0"/>
              <a:t>Главное - произошло «безболезненное» для коллектива педагогов, детей и родителей присоединение школы № 19, которая находилась в трудной образовательной и экономической ситуации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 Результаты деятельности школы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3400" dirty="0" smtClean="0"/>
              <a:t>увеличилось число отличников;</a:t>
            </a:r>
          </a:p>
          <a:p>
            <a:pPr lvl="0"/>
            <a:r>
              <a:rPr lang="ru-RU" sz="3400" dirty="0" smtClean="0"/>
              <a:t>увеличилось число медалистов;</a:t>
            </a:r>
          </a:p>
          <a:p>
            <a:pPr lvl="0"/>
            <a:r>
              <a:rPr lang="ru-RU" sz="3400" dirty="0" smtClean="0"/>
              <a:t>полностью ушли от понятия «второгодники»;</a:t>
            </a:r>
          </a:p>
          <a:p>
            <a:pPr lvl="0"/>
            <a:r>
              <a:rPr lang="ru-RU" sz="3400" dirty="0" smtClean="0"/>
              <a:t>возросло число призеров олимпиад муниципального и регионального уровней;</a:t>
            </a:r>
          </a:p>
          <a:p>
            <a:pPr lvl="0"/>
            <a:r>
              <a:rPr lang="ru-RU" sz="3400" dirty="0" smtClean="0"/>
              <a:t>возросло число учителей I и  высшей категории; 54,2 %</a:t>
            </a:r>
          </a:p>
          <a:p>
            <a:pPr lvl="0"/>
            <a:r>
              <a:rPr lang="ru-RU" sz="3400" dirty="0" smtClean="0"/>
              <a:t>повысилась доля  педагогов школы, востребованных  муниципальными и  региональными системами образования;</a:t>
            </a:r>
          </a:p>
          <a:p>
            <a:pPr lvl="0"/>
            <a:r>
              <a:rPr lang="ru-RU" sz="3400" dirty="0" smtClean="0"/>
              <a:t>расширение границ микрорайона школы  позволило увеличить долю общественной составляющей  в управлении школой;</a:t>
            </a:r>
          </a:p>
          <a:p>
            <a:pPr lvl="0"/>
            <a:r>
              <a:rPr lang="ru-RU" sz="3400" dirty="0" smtClean="0"/>
              <a:t>значительно вырос рейтинг школы, особенно второго здания.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1126</Words>
  <Application>Microsoft Office PowerPoint</Application>
  <PresentationFormat>Экран (4:3)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Результататы проектной деятельности : </vt:lpstr>
      <vt:lpstr>  Результаты деятельности школы: </vt:lpstr>
      <vt:lpstr>Конкретная цель проекта:</vt:lpstr>
      <vt:lpstr>Основные риски:</vt:lpstr>
      <vt:lpstr>Сбалансированная система  показателей: </vt:lpstr>
      <vt:lpstr>Сбалансированная система  показателей: </vt:lpstr>
      <vt:lpstr>Слайд 14</vt:lpstr>
      <vt:lpstr>Профессиональный стандарт педагога:</vt:lpstr>
      <vt:lpstr>Слайд 16</vt:lpstr>
      <vt:lpstr> Структура методической службы школы </vt:lpstr>
      <vt:lpstr>Слайд 18</vt:lpstr>
      <vt:lpstr>Этапы реализации проекта:</vt:lpstr>
      <vt:lpstr>Результаты проекта</vt:lpstr>
      <vt:lpstr>Для региональной системы: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Загрузина Т.Ю.</dc:creator>
  <cp:lastModifiedBy>user7</cp:lastModifiedBy>
  <cp:revision>113</cp:revision>
  <dcterms:created xsi:type="dcterms:W3CDTF">2015-02-18T06:41:21Z</dcterms:created>
  <dcterms:modified xsi:type="dcterms:W3CDTF">2015-02-26T08:57:21Z</dcterms:modified>
</cp:coreProperties>
</file>