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259" r:id="rId3"/>
    <p:sldId id="260" r:id="rId4"/>
    <p:sldId id="261" r:id="rId5"/>
    <p:sldId id="296" r:id="rId6"/>
    <p:sldId id="294" r:id="rId7"/>
    <p:sldId id="298" r:id="rId8"/>
    <p:sldId id="299" r:id="rId9"/>
    <p:sldId id="295" r:id="rId10"/>
    <p:sldId id="321" r:id="rId11"/>
    <p:sldId id="318" r:id="rId12"/>
    <p:sldId id="297" r:id="rId13"/>
    <p:sldId id="320" r:id="rId14"/>
    <p:sldId id="283" r:id="rId15"/>
    <p:sldId id="311" r:id="rId16"/>
    <p:sldId id="265" r:id="rId17"/>
    <p:sldId id="304" r:id="rId18"/>
    <p:sldId id="302" r:id="rId19"/>
    <p:sldId id="281" r:id="rId20"/>
    <p:sldId id="306" r:id="rId21"/>
    <p:sldId id="307" r:id="rId22"/>
    <p:sldId id="282" r:id="rId23"/>
    <p:sldId id="314" r:id="rId24"/>
    <p:sldId id="308" r:id="rId25"/>
    <p:sldId id="277" r:id="rId2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9966"/>
    <a:srgbClr val="003300"/>
    <a:srgbClr val="006600"/>
    <a:srgbClr val="A974BA"/>
    <a:srgbClr val="3366FF"/>
    <a:srgbClr val="083230"/>
    <a:srgbClr val="FDCCCB"/>
    <a:srgbClr val="740000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3" autoAdjust="0"/>
    <p:restoredTop sz="94624" autoAdjust="0"/>
  </p:normalViewPr>
  <p:slideViewPr>
    <p:cSldViewPr>
      <p:cViewPr>
        <p:scale>
          <a:sx n="70" d="100"/>
          <a:sy n="70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2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381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УЧЕНИКИ</c:v>
                </c:pt>
                <c:pt idx="1">
                  <c:v>ПОЧТИ УЧЕНИКИ</c:v>
                </c:pt>
                <c:pt idx="2">
                  <c:v>ДОШКОЛЬНИКИ</c:v>
                </c:pt>
                <c:pt idx="3">
                  <c:v>КОММУНИКАТОРЫ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62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УЧЕНИКИ</c:v>
                </c:pt>
                <c:pt idx="1">
                  <c:v>ПОЧТИ УЧЕНИКИ</c:v>
                </c:pt>
                <c:pt idx="2">
                  <c:v>ДОШКОЛЬНИКИ</c:v>
                </c:pt>
                <c:pt idx="3">
                  <c:v>КОММУНИКАТОРЫ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УЧЕНИКИ</c:v>
                </c:pt>
                <c:pt idx="1">
                  <c:v>ПОЧТИ УЧЕНИКИ</c:v>
                </c:pt>
                <c:pt idx="2">
                  <c:v>ДОШКОЛЬНИКИ</c:v>
                </c:pt>
                <c:pt idx="3">
                  <c:v>КОММУНИКАТОРЫ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45061760"/>
        <c:axId val="145063296"/>
        <c:axId val="0"/>
      </c:bar3DChart>
      <c:catAx>
        <c:axId val="14506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45063296"/>
        <c:crosses val="autoZero"/>
        <c:auto val="1"/>
        <c:lblAlgn val="ctr"/>
        <c:lblOffset val="100"/>
      </c:catAx>
      <c:valAx>
        <c:axId val="145063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80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145061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7B189-26BE-40BF-A380-F1EC1B41AFE5}" type="doc">
      <dgm:prSet loTypeId="urn:microsoft.com/office/officeart/2005/8/layout/arrow5" loCatId="relationship" qsTypeId="urn:microsoft.com/office/officeart/2005/8/quickstyle/3d5" qsCatId="3D" csTypeId="urn:microsoft.com/office/officeart/2005/8/colors/accent2_2" csCatId="accent2" phldr="1"/>
      <dgm:spPr/>
    </dgm:pt>
    <dgm:pt modelId="{3E4BC178-0D3A-473F-8975-E5C99DE71A0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C0C158-0493-4ED3-B306-052A42602093}" type="parTrans" cxnId="{B850A92C-C013-4059-BF3A-F72F3DF07FE7}">
      <dgm:prSet/>
      <dgm:spPr/>
      <dgm:t>
        <a:bodyPr/>
        <a:lstStyle/>
        <a:p>
          <a:endParaRPr lang="ru-RU"/>
        </a:p>
      </dgm:t>
    </dgm:pt>
    <dgm:pt modelId="{DA0A22F9-54E3-439D-8E9C-E97CD3BDF0E2}" type="sibTrans" cxnId="{B850A92C-C013-4059-BF3A-F72F3DF07FE7}">
      <dgm:prSet/>
      <dgm:spPr/>
      <dgm:t>
        <a:bodyPr/>
        <a:lstStyle/>
        <a:p>
          <a:endParaRPr lang="ru-RU"/>
        </a:p>
      </dgm:t>
    </dgm:pt>
    <dgm:pt modelId="{ACC3F33B-AC72-4E2B-89E7-A50AB5915A87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Школа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DDFD4606-1662-4A8B-B9CF-D0D330EF04BD}" type="parTrans" cxnId="{70709C71-BF99-459C-8E53-DD6171985657}">
      <dgm:prSet/>
      <dgm:spPr/>
      <dgm:t>
        <a:bodyPr/>
        <a:lstStyle/>
        <a:p>
          <a:endParaRPr lang="ru-RU"/>
        </a:p>
      </dgm:t>
    </dgm:pt>
    <dgm:pt modelId="{D3016868-AD4C-41C4-B07E-5CA3CB005DFA}" type="sibTrans" cxnId="{70709C71-BF99-459C-8E53-DD6171985657}">
      <dgm:prSet/>
      <dgm:spPr/>
      <dgm:t>
        <a:bodyPr/>
        <a:lstStyle/>
        <a:p>
          <a:endParaRPr lang="ru-RU"/>
        </a:p>
      </dgm:t>
    </dgm:pt>
    <dgm:pt modelId="{9F0709A7-2901-4A14-AADB-C46FDD290C1F}" type="pres">
      <dgm:prSet presAssocID="{BE17B189-26BE-40BF-A380-F1EC1B41AFE5}" presName="diagram" presStyleCnt="0">
        <dgm:presLayoutVars>
          <dgm:dir/>
          <dgm:resizeHandles val="exact"/>
        </dgm:presLayoutVars>
      </dgm:prSet>
      <dgm:spPr/>
    </dgm:pt>
    <dgm:pt modelId="{80882457-80BE-40B3-9567-B56E05F36C32}" type="pres">
      <dgm:prSet presAssocID="{3E4BC178-0D3A-473F-8975-E5C99DE71A04}" presName="arrow" presStyleLbl="node1" presStyleIdx="0" presStyleCnt="2" custRadScaleRad="67636" custRadScaleInc="-1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C05DB-3EAB-48AC-BA91-6CF7585596C2}" type="pres">
      <dgm:prSet presAssocID="{ACC3F33B-AC72-4E2B-89E7-A50AB5915A87}" presName="arrow" presStyleLbl="node1" presStyleIdx="1" presStyleCnt="2" custRadScaleRad="42677" custRadScaleInc="-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0A92C-C013-4059-BF3A-F72F3DF07FE7}" srcId="{BE17B189-26BE-40BF-A380-F1EC1B41AFE5}" destId="{3E4BC178-0D3A-473F-8975-E5C99DE71A04}" srcOrd="0" destOrd="0" parTransId="{71C0C158-0493-4ED3-B306-052A42602093}" sibTransId="{DA0A22F9-54E3-439D-8E9C-E97CD3BDF0E2}"/>
    <dgm:cxn modelId="{70709C71-BF99-459C-8E53-DD6171985657}" srcId="{BE17B189-26BE-40BF-A380-F1EC1B41AFE5}" destId="{ACC3F33B-AC72-4E2B-89E7-A50AB5915A87}" srcOrd="1" destOrd="0" parTransId="{DDFD4606-1662-4A8B-B9CF-D0D330EF04BD}" sibTransId="{D3016868-AD4C-41C4-B07E-5CA3CB005DFA}"/>
    <dgm:cxn modelId="{1E714272-E928-4B0B-850A-35156A7BC8D8}" type="presOf" srcId="{3E4BC178-0D3A-473F-8975-E5C99DE71A04}" destId="{80882457-80BE-40B3-9567-B56E05F36C32}" srcOrd="0" destOrd="0" presId="urn:microsoft.com/office/officeart/2005/8/layout/arrow5"/>
    <dgm:cxn modelId="{3E0C6718-DD18-4E2B-BC80-71F5154D8FF0}" type="presOf" srcId="{BE17B189-26BE-40BF-A380-F1EC1B41AFE5}" destId="{9F0709A7-2901-4A14-AADB-C46FDD290C1F}" srcOrd="0" destOrd="0" presId="urn:microsoft.com/office/officeart/2005/8/layout/arrow5"/>
    <dgm:cxn modelId="{0EA9AF9C-86C2-428A-AB6D-0F80A6E71CEA}" type="presOf" srcId="{ACC3F33B-AC72-4E2B-89E7-A50AB5915A87}" destId="{456C05DB-3EAB-48AC-BA91-6CF7585596C2}" srcOrd="0" destOrd="0" presId="urn:microsoft.com/office/officeart/2005/8/layout/arrow5"/>
    <dgm:cxn modelId="{DA1810C8-2FAE-4758-ABFE-7D48B8E388F5}" type="presParOf" srcId="{9F0709A7-2901-4A14-AADB-C46FDD290C1F}" destId="{80882457-80BE-40B3-9567-B56E05F36C32}" srcOrd="0" destOrd="0" presId="urn:microsoft.com/office/officeart/2005/8/layout/arrow5"/>
    <dgm:cxn modelId="{8E257CE8-FE2D-4F83-B4B8-DFB6BF5369B4}" type="presParOf" srcId="{9F0709A7-2901-4A14-AADB-C46FDD290C1F}" destId="{456C05DB-3EAB-48AC-BA91-6CF7585596C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AC755-D311-41F4-B454-3F0D9F73F8E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78D5CA0-2012-4015-AABD-C6747A331460}">
      <dgm:prSet custT="1"/>
      <dgm:spPr/>
      <dgm:t>
        <a:bodyPr/>
        <a:lstStyle/>
        <a:p>
          <a:pPr rtl="0"/>
          <a:r>
            <a:rPr lang="ru-RU" sz="2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Какие знания и навыки должны быть сформированы у будущего первоклассника</a:t>
          </a:r>
          <a:r>
            <a:rPr lang="ru-RU" sz="240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400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2FA01-0033-4C54-8A5D-A2E581CB60F4}" type="parTrans" cxnId="{ADC9FA3C-DDE5-434C-A3FD-A6076EE89459}">
      <dgm:prSet/>
      <dgm:spPr/>
      <dgm:t>
        <a:bodyPr/>
        <a:lstStyle/>
        <a:p>
          <a:endParaRPr lang="ru-RU"/>
        </a:p>
      </dgm:t>
    </dgm:pt>
    <dgm:pt modelId="{22371B49-3120-4AFF-B98B-536030CF3FE7}" type="sibTrans" cxnId="{ADC9FA3C-DDE5-434C-A3FD-A6076EE89459}">
      <dgm:prSet/>
      <dgm:spPr/>
      <dgm:t>
        <a:bodyPr/>
        <a:lstStyle/>
        <a:p>
          <a:endParaRPr lang="ru-RU"/>
        </a:p>
      </dgm:t>
    </dgm:pt>
    <dgm:pt modelId="{6DD15A5B-B0C9-454F-A857-2EC1F39AA9AA}">
      <dgm:prSet custT="1"/>
      <dgm:spPr/>
      <dgm:t>
        <a:bodyPr/>
        <a:lstStyle/>
        <a:p>
          <a:pPr rtl="0"/>
          <a:r>
            <a:rPr lang="ru-RU" sz="2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Какие занятия полезны для ребенка в период подготовки его к школе?</a:t>
          </a:r>
          <a:endParaRPr lang="ru-RU" sz="2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95A9D-2BED-4012-8115-57B5E893C7D6}" type="parTrans" cxnId="{35CE1D3C-1F2E-4A48-9B8F-D1957F373F07}">
      <dgm:prSet/>
      <dgm:spPr/>
      <dgm:t>
        <a:bodyPr/>
        <a:lstStyle/>
        <a:p>
          <a:endParaRPr lang="ru-RU"/>
        </a:p>
      </dgm:t>
    </dgm:pt>
    <dgm:pt modelId="{4112B8F0-2A4F-4CB3-9E30-B4AA24146601}" type="sibTrans" cxnId="{35CE1D3C-1F2E-4A48-9B8F-D1957F373F07}">
      <dgm:prSet/>
      <dgm:spPr/>
      <dgm:t>
        <a:bodyPr/>
        <a:lstStyle/>
        <a:p>
          <a:endParaRPr lang="ru-RU"/>
        </a:p>
      </dgm:t>
    </dgm:pt>
    <dgm:pt modelId="{DAF3D468-256C-4DF7-A51A-5542757239E1}">
      <dgm:prSet custT="1"/>
      <dgm:spPr/>
      <dgm:t>
        <a:bodyPr/>
        <a:lstStyle/>
        <a:p>
          <a:pPr rtl="0"/>
          <a:r>
            <a:rPr lang="ru-RU" sz="24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Рекомендации родителям по воспитанию будущего первоклассника</a:t>
          </a:r>
          <a:endParaRPr lang="ru-RU" sz="2400" b="1" i="0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8E94F5-7D63-477C-BEEB-787F9375924E}" type="parTrans" cxnId="{ABE6071F-C594-4011-AFCE-D395537653C7}">
      <dgm:prSet/>
      <dgm:spPr/>
      <dgm:t>
        <a:bodyPr/>
        <a:lstStyle/>
        <a:p>
          <a:endParaRPr lang="ru-RU"/>
        </a:p>
      </dgm:t>
    </dgm:pt>
    <dgm:pt modelId="{4C8C7957-61A5-48A9-B8BB-2F06F85041A4}" type="sibTrans" cxnId="{ABE6071F-C594-4011-AFCE-D395537653C7}">
      <dgm:prSet/>
      <dgm:spPr/>
      <dgm:t>
        <a:bodyPr/>
        <a:lstStyle/>
        <a:p>
          <a:endParaRPr lang="ru-RU"/>
        </a:p>
      </dgm:t>
    </dgm:pt>
    <dgm:pt modelId="{45AA3577-09FC-4309-AC6E-19F3DE115F77}">
      <dgm:prSet custT="1"/>
      <dgm:spPr/>
      <dgm:t>
        <a:bodyPr/>
        <a:lstStyle/>
        <a:p>
          <a:pPr rtl="0"/>
          <a:r>
            <a:rPr lang="ru-RU" sz="2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Анкетирование родителей на тему «Особенности развития вашего ребенка».</a:t>
          </a:r>
          <a:endParaRPr lang="ru-RU" sz="2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97389-A468-41C6-B22D-D5EC74945389}" type="parTrans" cxnId="{1FAB2B42-090B-4375-B85B-44B2D81C767C}">
      <dgm:prSet/>
      <dgm:spPr/>
      <dgm:t>
        <a:bodyPr/>
        <a:lstStyle/>
        <a:p>
          <a:endParaRPr lang="ru-RU"/>
        </a:p>
      </dgm:t>
    </dgm:pt>
    <dgm:pt modelId="{9CE5E043-5712-4FDD-8B48-808D27510FDB}" type="sibTrans" cxnId="{1FAB2B42-090B-4375-B85B-44B2D81C767C}">
      <dgm:prSet/>
      <dgm:spPr/>
      <dgm:t>
        <a:bodyPr/>
        <a:lstStyle/>
        <a:p>
          <a:endParaRPr lang="ru-RU"/>
        </a:p>
      </dgm:t>
    </dgm:pt>
    <dgm:pt modelId="{880B2650-2F1A-4DBC-BE9F-EC07A09A4075}" type="pres">
      <dgm:prSet presAssocID="{D15AC755-D311-41F4-B454-3F0D9F73F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6702F-27D5-43BB-9341-133B0CE00948}" type="pres">
      <dgm:prSet presAssocID="{078D5CA0-2012-4015-AABD-C6747A331460}" presName="parentText" presStyleLbl="node1" presStyleIdx="0" presStyleCnt="4" custLinFactY="-270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12EB9-FAE7-42E8-AEDE-45DCF1974CC3}" type="pres">
      <dgm:prSet presAssocID="{22371B49-3120-4AFF-B98B-536030CF3FE7}" presName="spacer" presStyleCnt="0"/>
      <dgm:spPr/>
      <dgm:t>
        <a:bodyPr/>
        <a:lstStyle/>
        <a:p>
          <a:endParaRPr lang="ru-RU"/>
        </a:p>
      </dgm:t>
    </dgm:pt>
    <dgm:pt modelId="{E411300E-51E9-48A1-9229-7B3AC76FC400}" type="pres">
      <dgm:prSet presAssocID="{6DD15A5B-B0C9-454F-A857-2EC1F39AA9AA}" presName="parentText" presStyleLbl="node1" presStyleIdx="1" presStyleCnt="4" custLinFactNeighborX="-844" custLinFactNeighborY="-31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3220-4F51-48E4-BF63-E05A1C9E5EE7}" type="pres">
      <dgm:prSet presAssocID="{4112B8F0-2A4F-4CB3-9E30-B4AA24146601}" presName="spacer" presStyleCnt="0"/>
      <dgm:spPr/>
      <dgm:t>
        <a:bodyPr/>
        <a:lstStyle/>
        <a:p>
          <a:endParaRPr lang="ru-RU"/>
        </a:p>
      </dgm:t>
    </dgm:pt>
    <dgm:pt modelId="{4933EC49-41C3-4330-99AD-A596D743F59B}" type="pres">
      <dgm:prSet presAssocID="{DAF3D468-256C-4DF7-A51A-5542757239E1}" presName="parentText" presStyleLbl="node1" presStyleIdx="2" presStyleCnt="4" custLinFactNeighborY="-6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EF87D-E90D-46C1-8D45-2C98AD381A95}" type="pres">
      <dgm:prSet presAssocID="{4C8C7957-61A5-48A9-B8BB-2F06F85041A4}" presName="spacer" presStyleCnt="0"/>
      <dgm:spPr/>
      <dgm:t>
        <a:bodyPr/>
        <a:lstStyle/>
        <a:p>
          <a:endParaRPr lang="ru-RU"/>
        </a:p>
      </dgm:t>
    </dgm:pt>
    <dgm:pt modelId="{BB469139-AC4B-4500-A778-6D7CC1605F31}" type="pres">
      <dgm:prSet presAssocID="{45AA3577-09FC-4309-AC6E-19F3DE115F77}" presName="parentText" presStyleLbl="node1" presStyleIdx="3" presStyleCnt="4" custLinFactY="13891" custLinFactNeighborX="8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E6071F-C594-4011-AFCE-D395537653C7}" srcId="{D15AC755-D311-41F4-B454-3F0D9F73F8E2}" destId="{DAF3D468-256C-4DF7-A51A-5542757239E1}" srcOrd="2" destOrd="0" parTransId="{E88E94F5-7D63-477C-BEEB-787F9375924E}" sibTransId="{4C8C7957-61A5-48A9-B8BB-2F06F85041A4}"/>
    <dgm:cxn modelId="{F5AF8D52-6D84-455E-B932-BDAD00712530}" type="presOf" srcId="{078D5CA0-2012-4015-AABD-C6747A331460}" destId="{8DB6702F-27D5-43BB-9341-133B0CE00948}" srcOrd="0" destOrd="0" presId="urn:microsoft.com/office/officeart/2005/8/layout/vList2"/>
    <dgm:cxn modelId="{27B31D69-9FA6-43E8-8BAB-ED1EB4254628}" type="presOf" srcId="{45AA3577-09FC-4309-AC6E-19F3DE115F77}" destId="{BB469139-AC4B-4500-A778-6D7CC1605F31}" srcOrd="0" destOrd="0" presId="urn:microsoft.com/office/officeart/2005/8/layout/vList2"/>
    <dgm:cxn modelId="{ECA8264F-795F-430E-910B-493091C056B5}" type="presOf" srcId="{DAF3D468-256C-4DF7-A51A-5542757239E1}" destId="{4933EC49-41C3-4330-99AD-A596D743F59B}" srcOrd="0" destOrd="0" presId="urn:microsoft.com/office/officeart/2005/8/layout/vList2"/>
    <dgm:cxn modelId="{35CE1D3C-1F2E-4A48-9B8F-D1957F373F07}" srcId="{D15AC755-D311-41F4-B454-3F0D9F73F8E2}" destId="{6DD15A5B-B0C9-454F-A857-2EC1F39AA9AA}" srcOrd="1" destOrd="0" parTransId="{B4D95A9D-2BED-4012-8115-57B5E893C7D6}" sibTransId="{4112B8F0-2A4F-4CB3-9E30-B4AA24146601}"/>
    <dgm:cxn modelId="{0257C286-B969-4871-AFA2-874339B4D8FF}" type="presOf" srcId="{D15AC755-D311-41F4-B454-3F0D9F73F8E2}" destId="{880B2650-2F1A-4DBC-BE9F-EC07A09A4075}" srcOrd="0" destOrd="0" presId="urn:microsoft.com/office/officeart/2005/8/layout/vList2"/>
    <dgm:cxn modelId="{3A8C889F-5A7B-4C6A-A098-328E37C3844C}" type="presOf" srcId="{6DD15A5B-B0C9-454F-A857-2EC1F39AA9AA}" destId="{E411300E-51E9-48A1-9229-7B3AC76FC400}" srcOrd="0" destOrd="0" presId="urn:microsoft.com/office/officeart/2005/8/layout/vList2"/>
    <dgm:cxn modelId="{1FAB2B42-090B-4375-B85B-44B2D81C767C}" srcId="{D15AC755-D311-41F4-B454-3F0D9F73F8E2}" destId="{45AA3577-09FC-4309-AC6E-19F3DE115F77}" srcOrd="3" destOrd="0" parTransId="{2A497389-A468-41C6-B22D-D5EC74945389}" sibTransId="{9CE5E043-5712-4FDD-8B48-808D27510FDB}"/>
    <dgm:cxn modelId="{ADC9FA3C-DDE5-434C-A3FD-A6076EE89459}" srcId="{D15AC755-D311-41F4-B454-3F0D9F73F8E2}" destId="{078D5CA0-2012-4015-AABD-C6747A331460}" srcOrd="0" destOrd="0" parTransId="{1362FA01-0033-4C54-8A5D-A2E581CB60F4}" sibTransId="{22371B49-3120-4AFF-B98B-536030CF3FE7}"/>
    <dgm:cxn modelId="{E0131D6A-C96A-4EC7-8600-B255BA1A79C5}" type="presParOf" srcId="{880B2650-2F1A-4DBC-BE9F-EC07A09A4075}" destId="{8DB6702F-27D5-43BB-9341-133B0CE00948}" srcOrd="0" destOrd="0" presId="urn:microsoft.com/office/officeart/2005/8/layout/vList2"/>
    <dgm:cxn modelId="{ABE77067-E957-463A-A9FA-E0576C7CB760}" type="presParOf" srcId="{880B2650-2F1A-4DBC-BE9F-EC07A09A4075}" destId="{1F812EB9-FAE7-42E8-AEDE-45DCF1974CC3}" srcOrd="1" destOrd="0" presId="urn:microsoft.com/office/officeart/2005/8/layout/vList2"/>
    <dgm:cxn modelId="{543648D9-9C32-4E4A-9E29-1DAEB0246F55}" type="presParOf" srcId="{880B2650-2F1A-4DBC-BE9F-EC07A09A4075}" destId="{E411300E-51E9-48A1-9229-7B3AC76FC400}" srcOrd="2" destOrd="0" presId="urn:microsoft.com/office/officeart/2005/8/layout/vList2"/>
    <dgm:cxn modelId="{CAE02F94-640E-4C9E-A4C6-6E9BFE7955C0}" type="presParOf" srcId="{880B2650-2F1A-4DBC-BE9F-EC07A09A4075}" destId="{5CF93220-4F51-48E4-BF63-E05A1C9E5EE7}" srcOrd="3" destOrd="0" presId="urn:microsoft.com/office/officeart/2005/8/layout/vList2"/>
    <dgm:cxn modelId="{FBBEBB96-5C08-4677-90CE-7DA96C185842}" type="presParOf" srcId="{880B2650-2F1A-4DBC-BE9F-EC07A09A4075}" destId="{4933EC49-41C3-4330-99AD-A596D743F59B}" srcOrd="4" destOrd="0" presId="urn:microsoft.com/office/officeart/2005/8/layout/vList2"/>
    <dgm:cxn modelId="{BF554B3A-7186-4B17-AD11-EBFC7131DD08}" type="presParOf" srcId="{880B2650-2F1A-4DBC-BE9F-EC07A09A4075}" destId="{71FEF87D-E90D-46C1-8D45-2C98AD381A95}" srcOrd="5" destOrd="0" presId="urn:microsoft.com/office/officeart/2005/8/layout/vList2"/>
    <dgm:cxn modelId="{D04967B3-6512-4988-B772-2EFA041EEA12}" type="presParOf" srcId="{880B2650-2F1A-4DBC-BE9F-EC07A09A4075}" destId="{BB469139-AC4B-4500-A778-6D7CC1605F31}" srcOrd="6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82457-80BE-40B3-9567-B56E05F36C32}">
      <dsp:nvSpPr>
        <dsp:cNvPr id="0" name=""/>
        <dsp:cNvSpPr/>
      </dsp:nvSpPr>
      <dsp:spPr>
        <a:xfrm rot="16200000">
          <a:off x="890822" y="1797"/>
          <a:ext cx="2014426" cy="201442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890822" y="1797"/>
        <a:ext cx="2014426" cy="2014426"/>
      </dsp:txXfrm>
    </dsp:sp>
    <dsp:sp modelId="{456C05DB-3EAB-48AC-BA91-6CF7585596C2}">
      <dsp:nvSpPr>
        <dsp:cNvPr id="0" name=""/>
        <dsp:cNvSpPr/>
      </dsp:nvSpPr>
      <dsp:spPr>
        <a:xfrm rot="5400000">
          <a:off x="3909166" y="0"/>
          <a:ext cx="2014426" cy="201442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Школа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09166" y="0"/>
        <a:ext cx="2014426" cy="20144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6702F-27D5-43BB-9341-133B0CE00948}">
      <dsp:nvSpPr>
        <dsp:cNvPr id="0" name=""/>
        <dsp:cNvSpPr/>
      </dsp:nvSpPr>
      <dsp:spPr>
        <a:xfrm>
          <a:off x="0" y="0"/>
          <a:ext cx="8535322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Какие знания и навыки должны быть сформированы у будущего первоклассника</a:t>
          </a:r>
          <a:r>
            <a:rPr lang="ru-RU" sz="240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400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535322" cy="1067040"/>
      </dsp:txXfrm>
    </dsp:sp>
    <dsp:sp modelId="{E411300E-51E9-48A1-9229-7B3AC76FC400}">
      <dsp:nvSpPr>
        <dsp:cNvPr id="0" name=""/>
        <dsp:cNvSpPr/>
      </dsp:nvSpPr>
      <dsp:spPr>
        <a:xfrm>
          <a:off x="0" y="1210705"/>
          <a:ext cx="8535322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Какие занятия полезны для ребенка в период подготовки его к школе?</a:t>
          </a:r>
          <a:endParaRPr lang="ru-RU" sz="24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10705"/>
        <a:ext cx="8535322" cy="1067040"/>
      </dsp:txXfrm>
    </dsp:sp>
    <dsp:sp modelId="{4933EC49-41C3-4330-99AD-A596D743F59B}">
      <dsp:nvSpPr>
        <dsp:cNvPr id="0" name=""/>
        <dsp:cNvSpPr/>
      </dsp:nvSpPr>
      <dsp:spPr>
        <a:xfrm>
          <a:off x="0" y="2483035"/>
          <a:ext cx="8535322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Рекомендации родителям по воспитанию будущего первоклассника</a:t>
          </a:r>
          <a:endParaRPr lang="ru-RU" sz="2400" b="1" i="0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83035"/>
        <a:ext cx="8535322" cy="1067040"/>
      </dsp:txXfrm>
    </dsp:sp>
    <dsp:sp modelId="{BB469139-AC4B-4500-A778-6D7CC1605F31}">
      <dsp:nvSpPr>
        <dsp:cNvPr id="0" name=""/>
        <dsp:cNvSpPr/>
      </dsp:nvSpPr>
      <dsp:spPr>
        <a:xfrm>
          <a:off x="0" y="3757496"/>
          <a:ext cx="8535322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Анкетирование родителей на тему «Особенности развития вашего ребенка».</a:t>
          </a:r>
          <a:endParaRPr lang="ru-RU" sz="24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57496"/>
        <a:ext cx="8535322" cy="106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A28D-2E42-4E73-A639-15ED918BA224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A003A-4A09-41BA-8FF7-EFE27C4FF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A003A-4A09-41BA-8FF7-EFE27C4FFB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DABD-D8E2-40B4-8779-7DDFE09A5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05DF-97CA-40D9-847E-9E856550F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EF9F935F-5AB1-494A-A95F-AFA8E1354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D310-14D9-4BDE-A26F-67A7CA2AE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EB12F-7EB0-4C49-AC8A-932AADE06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CF43-311D-45D3-9F85-2A0C5665C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3EE36-2B71-46DA-952B-B3A3C7E6C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F2077-6026-42B5-9573-5CCF2662C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01614-E4BC-499E-B53F-4C6D242A0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B1C2F-9823-4D10-B920-EED8CB1FB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994F-C094-4E53-8B28-152E38234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42" name="Image" r:id="rId15" imgW="6450794" imgH="95204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FF4E4D04-5203-4D6A-BA7F-88CEBFAB16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53;&#1040;&#1064;%20%20%20%20&#1050;&#1051;&#1040;&#1057;&#1057;.wlm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0"/>
            <a:ext cx="9326270" cy="19412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–педагогической деятельности учителя                      по созданию благоприятных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                                  адаптации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первоклассников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школьному обучению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79712" y="3924482"/>
            <a:ext cx="4608512" cy="2933518"/>
          </a:xfrm>
        </p:spPr>
        <p:txBody>
          <a:bodyPr/>
          <a:lstStyle/>
          <a:p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Кузнецова Елена Николаевна                                                                     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                                                                                    МОУ СОШ №4 г. Ростова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>
              <a:solidFill>
                <a:srgbClr val="000000"/>
              </a:solidFill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</a:rPr>
              <a:t>                                                                           </a:t>
            </a:r>
          </a:p>
        </p:txBody>
      </p:sp>
      <p:sp>
        <p:nvSpPr>
          <p:cNvPr id="4" name="Овал 3"/>
          <p:cNvSpPr/>
          <p:nvPr/>
        </p:nvSpPr>
        <p:spPr bwMode="auto">
          <a:xfrm>
            <a:off x="3203848" y="6000768"/>
            <a:ext cx="2520280" cy="64294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Ростов,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2015 г.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76586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первичной адаптации</a:t>
            </a:r>
            <a:b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в школе</a:t>
            </a: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1043608" y="1484784"/>
            <a:ext cx="7344816" cy="4536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259632" y="1844824"/>
            <a:ext cx="7200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–воспитательной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Консультативная работа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родителями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Эмпирические исследования</a:t>
            </a: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Психолого-педагогическая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детям,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lvl="2" algn="l" eaLnBrk="0" hangingPunct="0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испытывающим трудности в адаптации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1400" dirty="0" smtClean="0"/>
          </a:p>
          <a:p>
            <a:pPr algn="l" eaLnBrk="0" hangingPunct="0"/>
            <a:endParaRPr lang="ru-RU" sz="1400" dirty="0" smtClean="0"/>
          </a:p>
          <a:p>
            <a:pPr algn="l" eaLnBrk="0" hangingPunct="0"/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 descr="C:\Users\елена\Desktop\DCIM\100OLYMP\P126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847" y="-1"/>
            <a:ext cx="5487466" cy="69902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390259"/>
            <a:ext cx="7488832" cy="75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A28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634"/>
            <a:ext cx="9225514" cy="709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8229600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учебно-воспитательной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1 классе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Дата 2"/>
          <p:cNvSpPr>
            <a:spLocks noGrp="1"/>
          </p:cNvSpPr>
          <p:nvPr>
            <p:ph type="dt" sz="half" idx="10"/>
          </p:nvPr>
        </p:nvSpPr>
        <p:spPr>
          <a:xfrm>
            <a:off x="323528" y="5085184"/>
            <a:ext cx="2857520" cy="857256"/>
          </a:xfrm>
        </p:spPr>
        <p:txBody>
          <a:bodyPr/>
          <a:lstStyle/>
          <a:p>
            <a:r>
              <a:rPr lang="ru-RU" sz="28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Развитие межличностных отношений</a:t>
            </a:r>
            <a:endParaRPr lang="en-US" sz="28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5013176"/>
            <a:ext cx="2895600" cy="79057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Особенности построения урока в 1 классе</a:t>
            </a:r>
            <a:endParaRPr lang="en-US" sz="28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714348" y="1500174"/>
            <a:ext cx="8053388" cy="4710112"/>
            <a:chOff x="495" y="873"/>
            <a:chExt cx="5073" cy="2967"/>
          </a:xfrm>
        </p:grpSpPr>
        <p:sp>
          <p:nvSpPr>
            <p:cNvPr id="96260" name="Oval 4"/>
            <p:cNvSpPr>
              <a:spLocks noChangeArrowheads="1"/>
            </p:cNvSpPr>
            <p:nvPr/>
          </p:nvSpPr>
          <p:spPr bwMode="auto">
            <a:xfrm>
              <a:off x="1632" y="1350"/>
              <a:ext cx="2553" cy="2490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96261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96262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74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6263" name="Freeform 7"/>
              <p:cNvSpPr>
                <a:spLocks/>
              </p:cNvSpPr>
              <p:nvPr/>
            </p:nvSpPr>
            <p:spPr bwMode="gray">
              <a:xfrm rot="10800000">
                <a:off x="2183" y="3026"/>
                <a:ext cx="1296" cy="281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96264" name="Text Box 8"/>
            <p:cNvSpPr txBox="1">
              <a:spLocks noChangeArrowheads="1"/>
            </p:cNvSpPr>
            <p:nvPr/>
          </p:nvSpPr>
          <p:spPr bwMode="gray">
            <a:xfrm>
              <a:off x="2307" y="2268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Интересно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и нетрудно</a:t>
              </a:r>
              <a:endPara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265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96266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6267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96268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269" name="Text Box 13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26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6270" name="Group 14"/>
            <p:cNvGrpSpPr>
              <a:grpSpLocks/>
            </p:cNvGrpSpPr>
            <p:nvPr/>
          </p:nvGrpSpPr>
          <p:grpSpPr bwMode="auto">
            <a:xfrm>
              <a:off x="2066" y="3051"/>
              <a:ext cx="196" cy="93"/>
              <a:chOff x="2066" y="3051"/>
              <a:chExt cx="196" cy="93"/>
            </a:xfrm>
          </p:grpSpPr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 rot="18227093">
                <a:off x="2123" y="3058"/>
                <a:ext cx="29" cy="143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6272" name="Oval 16"/>
              <p:cNvSpPr>
                <a:spLocks noChangeArrowheads="1"/>
              </p:cNvSpPr>
              <p:nvPr/>
            </p:nvSpPr>
            <p:spPr bwMode="gray">
              <a:xfrm rot="18227093">
                <a:off x="2178" y="304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96273" name="Group 17"/>
            <p:cNvGrpSpPr>
              <a:grpSpLocks/>
            </p:cNvGrpSpPr>
            <p:nvPr/>
          </p:nvGrpSpPr>
          <p:grpSpPr bwMode="auto">
            <a:xfrm>
              <a:off x="1620" y="3033"/>
              <a:ext cx="432" cy="432"/>
              <a:chOff x="1620" y="3033"/>
              <a:chExt cx="432" cy="432"/>
            </a:xfrm>
          </p:grpSpPr>
          <p:grpSp>
            <p:nvGrpSpPr>
              <p:cNvPr id="96274" name="Group 18"/>
              <p:cNvGrpSpPr>
                <a:grpSpLocks/>
              </p:cNvGrpSpPr>
              <p:nvPr/>
            </p:nvGrpSpPr>
            <p:grpSpPr bwMode="auto">
              <a:xfrm>
                <a:off x="1620" y="3033"/>
                <a:ext cx="432" cy="432"/>
                <a:chOff x="1223" y="660"/>
                <a:chExt cx="1680" cy="1680"/>
              </a:xfrm>
            </p:grpSpPr>
            <p:sp>
              <p:nvSpPr>
                <p:cNvPr id="96275" name="Oval 19"/>
                <p:cNvSpPr>
                  <a:spLocks noChangeArrowheads="1"/>
                </p:cNvSpPr>
                <p:nvPr/>
              </p:nvSpPr>
              <p:spPr bwMode="gray">
                <a:xfrm>
                  <a:off x="1223" y="66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96276" name="Freeform 20"/>
                <p:cNvSpPr>
                  <a:spLocks/>
                </p:cNvSpPr>
                <p:nvPr/>
              </p:nvSpPr>
              <p:spPr bwMode="gray">
                <a:xfrm>
                  <a:off x="1398" y="660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277" name="Text Box 21"/>
              <p:cNvSpPr txBox="1">
                <a:spLocks noChangeArrowheads="1"/>
              </p:cNvSpPr>
              <p:nvPr/>
            </p:nvSpPr>
            <p:spPr bwMode="gray">
              <a:xfrm>
                <a:off x="1710" y="3078"/>
                <a:ext cx="24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96278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96279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6280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6281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282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25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96283" name="Group 27"/>
            <p:cNvGrpSpPr>
              <a:grpSpLocks/>
            </p:cNvGrpSpPr>
            <p:nvPr/>
          </p:nvGrpSpPr>
          <p:grpSpPr bwMode="auto">
            <a:xfrm>
              <a:off x="3780" y="2988"/>
              <a:ext cx="412" cy="392"/>
              <a:chOff x="3780" y="2967"/>
              <a:chExt cx="412" cy="392"/>
            </a:xfrm>
          </p:grpSpPr>
          <p:grpSp>
            <p:nvGrpSpPr>
              <p:cNvPr id="96284" name="Group 28"/>
              <p:cNvGrpSpPr>
                <a:grpSpLocks/>
              </p:cNvGrpSpPr>
              <p:nvPr/>
            </p:nvGrpSpPr>
            <p:grpSpPr bwMode="auto">
              <a:xfrm>
                <a:off x="3780" y="2967"/>
                <a:ext cx="412" cy="392"/>
                <a:chOff x="2946" y="326"/>
                <a:chExt cx="1680" cy="1680"/>
              </a:xfrm>
            </p:grpSpPr>
            <p:sp>
              <p:nvSpPr>
                <p:cNvPr id="96285" name="Oval 29"/>
                <p:cNvSpPr>
                  <a:spLocks noChangeArrowheads="1"/>
                </p:cNvSpPr>
                <p:nvPr/>
              </p:nvSpPr>
              <p:spPr bwMode="gray">
                <a:xfrm>
                  <a:off x="2946" y="326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96286" name="Freeform 30"/>
                <p:cNvSpPr>
                  <a:spLocks/>
                </p:cNvSpPr>
                <p:nvPr/>
              </p:nvSpPr>
              <p:spPr bwMode="gray">
                <a:xfrm>
                  <a:off x="3130" y="326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287" name="Text Box 31"/>
              <p:cNvSpPr txBox="1">
                <a:spLocks noChangeArrowheads="1"/>
              </p:cNvSpPr>
              <p:nvPr/>
            </p:nvSpPr>
            <p:spPr bwMode="gray">
              <a:xfrm>
                <a:off x="3870" y="3012"/>
                <a:ext cx="27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96288" name="Group 32"/>
            <p:cNvGrpSpPr>
              <a:grpSpLocks/>
            </p:cNvGrpSpPr>
            <p:nvPr/>
          </p:nvGrpSpPr>
          <p:grpSpPr bwMode="auto">
            <a:xfrm>
              <a:off x="1575" y="1683"/>
              <a:ext cx="432" cy="432"/>
              <a:chOff x="1575" y="1683"/>
              <a:chExt cx="432" cy="432"/>
            </a:xfrm>
          </p:grpSpPr>
          <p:grpSp>
            <p:nvGrpSpPr>
              <p:cNvPr id="96289" name="Group 33"/>
              <p:cNvGrpSpPr>
                <a:grpSpLocks/>
              </p:cNvGrpSpPr>
              <p:nvPr/>
            </p:nvGrpSpPr>
            <p:grpSpPr bwMode="auto">
              <a:xfrm>
                <a:off x="1575" y="1683"/>
                <a:ext cx="432" cy="432"/>
                <a:chOff x="2354" y="812"/>
                <a:chExt cx="1680" cy="1680"/>
              </a:xfrm>
            </p:grpSpPr>
            <p:sp>
              <p:nvSpPr>
                <p:cNvPr id="96290" name="Oval 34"/>
                <p:cNvSpPr>
                  <a:spLocks noChangeArrowheads="1"/>
                </p:cNvSpPr>
                <p:nvPr/>
              </p:nvSpPr>
              <p:spPr bwMode="gray">
                <a:xfrm>
                  <a:off x="2354" y="812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96291" name="Freeform 35"/>
                <p:cNvSpPr>
                  <a:spLocks/>
                </p:cNvSpPr>
                <p:nvPr/>
              </p:nvSpPr>
              <p:spPr bwMode="gray">
                <a:xfrm>
                  <a:off x="2527" y="812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292" name="Text Box 36"/>
              <p:cNvSpPr txBox="1">
                <a:spLocks noChangeArrowheads="1"/>
              </p:cNvSpPr>
              <p:nvPr/>
            </p:nvSpPr>
            <p:spPr bwMode="gray">
              <a:xfrm>
                <a:off x="1665" y="1728"/>
                <a:ext cx="26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96293" name="Oval 37"/>
            <p:cNvSpPr>
              <a:spLocks noChangeArrowheads="1"/>
            </p:cNvSpPr>
            <p:nvPr/>
          </p:nvSpPr>
          <p:spPr bwMode="gray">
            <a:xfrm rot="18227093">
              <a:off x="3646" y="3076"/>
              <a:ext cx="87" cy="5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294" name="Oval 38"/>
            <p:cNvSpPr>
              <a:spLocks noChangeArrowheads="1"/>
            </p:cNvSpPr>
            <p:nvPr/>
          </p:nvSpPr>
          <p:spPr bwMode="gray">
            <a:xfrm rot="18227093">
              <a:off x="3483" y="3003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96295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96298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629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630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96301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302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495" y="1395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6304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6305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6306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6307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916832"/>
            <a:ext cx="38576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«Ступенчатый режим» постепенного наращивания </a:t>
            </a:r>
          </a:p>
          <a:p>
            <a:pPr algn="l"/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</a:p>
          <a:p>
            <a:pPr algn="l"/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процесса</a:t>
            </a:r>
            <a:endParaRPr lang="ru-RU" sz="2800" b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5852" y="1000108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Облегченный день в середине учебной недели</a:t>
            </a:r>
            <a:endParaRPr lang="ru-RU" sz="2000" b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28184" y="2357430"/>
            <a:ext cx="2701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Максимальная двигательная активность детей</a:t>
            </a:r>
            <a:endParaRPr lang="ru-RU" sz="2800" b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632" y="0"/>
            <a:ext cx="8229600" cy="64291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Кружковая деятельность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950" y="1125537"/>
            <a:ext cx="7891465" cy="5459414"/>
            <a:chOff x="-154" y="464"/>
            <a:chExt cx="4971" cy="3439"/>
          </a:xfrm>
        </p:grpSpPr>
        <p:sp>
          <p:nvSpPr>
            <p:cNvPr id="68617" name="Oval 9"/>
            <p:cNvSpPr>
              <a:spLocks noChangeArrowheads="1"/>
            </p:cNvSpPr>
            <p:nvPr/>
          </p:nvSpPr>
          <p:spPr bwMode="gray">
            <a:xfrm rot="-1543677">
              <a:off x="1248" y="2523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gray">
            <a:xfrm>
              <a:off x="-108" y="645"/>
              <a:ext cx="1627" cy="81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gray">
            <a:xfrm>
              <a:off x="-153" y="1597"/>
              <a:ext cx="1890" cy="10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gray">
            <a:xfrm>
              <a:off x="-17" y="2958"/>
              <a:ext cx="1576" cy="705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gray">
            <a:xfrm>
              <a:off x="2477" y="3140"/>
              <a:ext cx="2340" cy="763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1570" y="464"/>
              <a:ext cx="1406" cy="130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gray">
            <a:xfrm>
              <a:off x="-154" y="1734"/>
              <a:ext cx="171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8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Удивительное и</a:t>
              </a:r>
            </a:p>
            <a:p>
              <a:pPr eaLnBrk="0" hangingPunct="0"/>
              <a:r>
                <a:rPr lang="ru-RU" sz="28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невероятное</a:t>
              </a:r>
              <a:endPara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gray">
            <a:xfrm>
              <a:off x="-154" y="872"/>
              <a:ext cx="148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32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Мир чудес</a:t>
              </a:r>
              <a:endPara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gray">
            <a:xfrm>
              <a:off x="1842" y="645"/>
              <a:ext cx="96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i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 живу                   среди </a:t>
              </a:r>
            </a:p>
            <a:p>
              <a:pPr algn="ctr" eaLnBrk="0" hangingPunct="0"/>
              <a:r>
                <a:rPr lang="ru-RU" sz="2800" b="1" i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людей</a:t>
              </a:r>
              <a:endPara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gray">
            <a:xfrm>
              <a:off x="1570" y="3230"/>
              <a:ext cx="31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latin typeface="Verdana" pitchFamily="34" charset="0"/>
                </a:rPr>
                <a:t>                   </a:t>
              </a:r>
              <a:r>
                <a:rPr lang="ru-RU" sz="28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Люби и знай</a:t>
              </a:r>
            </a:p>
            <a:p>
              <a:pPr eaLnBrk="0" hangingPunct="0"/>
              <a:r>
                <a:rPr lang="ru-RU" sz="28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свой край родной</a:t>
              </a:r>
              <a:endPara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gray">
            <a:xfrm>
              <a:off x="218" y="3140"/>
              <a:ext cx="11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600" b="1" i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Истоки</a:t>
              </a:r>
              <a:endParaRPr lang="en-US" sz="36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gray">
            <a:xfrm>
              <a:off x="1893" y="2005"/>
              <a:ext cx="1611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МОДУЛИ</a:t>
              </a:r>
              <a:endParaRPr 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6" name="Oval 10"/>
          <p:cNvSpPr>
            <a:spLocks noChangeArrowheads="1"/>
          </p:cNvSpPr>
          <p:nvPr/>
        </p:nvSpPr>
        <p:spPr bwMode="gray">
          <a:xfrm>
            <a:off x="3203848" y="4365104"/>
            <a:ext cx="2582864" cy="99842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gray">
          <a:xfrm>
            <a:off x="6012160" y="4005064"/>
            <a:ext cx="3131840" cy="11430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Спортландия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gray">
          <a:xfrm>
            <a:off x="5652120" y="2348880"/>
            <a:ext cx="2736304" cy="122413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дизайн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gray">
          <a:xfrm>
            <a:off x="5364088" y="1052736"/>
            <a:ext cx="2582864" cy="1214433"/>
          </a:xfrm>
          <a:prstGeom prst="ellipse">
            <a:avLst/>
          </a:prstGeom>
          <a:solidFill>
            <a:srgbClr val="7400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красок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9115460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 – распределенная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76816" name="Group 16"/>
          <p:cNvGrpSpPr>
            <a:grpSpLocks/>
          </p:cNvGrpSpPr>
          <p:nvPr/>
        </p:nvGrpSpPr>
        <p:grpSpPr bwMode="auto">
          <a:xfrm>
            <a:off x="214310" y="1071546"/>
            <a:ext cx="8929690" cy="5237774"/>
            <a:chOff x="197" y="1007"/>
            <a:chExt cx="5625" cy="3117"/>
          </a:xfrm>
        </p:grpSpPr>
        <p:sp>
          <p:nvSpPr>
            <p:cNvPr id="76817" name="Freeform 17"/>
            <p:cNvSpPr>
              <a:spLocks/>
            </p:cNvSpPr>
            <p:nvPr/>
          </p:nvSpPr>
          <p:spPr bwMode="gray">
            <a:xfrm>
              <a:off x="4817" y="1051"/>
              <a:ext cx="330" cy="928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gray">
            <a:xfrm>
              <a:off x="1097" y="1007"/>
              <a:ext cx="4725" cy="7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gray">
            <a:xfrm>
              <a:off x="557" y="1973"/>
              <a:ext cx="4320" cy="703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hlink">
                    <a:shade val="30000"/>
                    <a:satMod val="115000"/>
                  </a:schemeClr>
                </a:gs>
                <a:gs pos="50000">
                  <a:schemeClr val="hlink">
                    <a:shade val="67500"/>
                    <a:satMod val="115000"/>
                  </a:schemeClr>
                </a:gs>
                <a:gs pos="100000">
                  <a:schemeClr val="hlink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gray">
            <a:xfrm>
              <a:off x="242" y="1358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gray">
            <a:xfrm>
              <a:off x="1142" y="1753"/>
              <a:ext cx="3870" cy="22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gray">
            <a:xfrm>
              <a:off x="512" y="2676"/>
              <a:ext cx="3645" cy="351"/>
            </a:xfrm>
            <a:prstGeom prst="rect">
              <a:avLst/>
            </a:prstGeom>
            <a:gradFill flip="none"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 этап – октябрь</a:t>
              </a:r>
              <a:endPara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gray">
            <a:xfrm>
              <a:off x="197" y="3027"/>
              <a:ext cx="3735" cy="826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28" name="Rectangle 28"/>
            <p:cNvSpPr>
              <a:spLocks noChangeArrowheads="1"/>
            </p:cNvSpPr>
            <p:nvPr/>
          </p:nvSpPr>
          <p:spPr bwMode="gray">
            <a:xfrm>
              <a:off x="197" y="3861"/>
              <a:ext cx="3150" cy="2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этап - сентябрь</a:t>
              </a:r>
              <a:endPara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614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87824" y="1050651"/>
            <a:ext cx="52275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оллектив функционирует как субъект воспитания, механизм традиций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1720" y="2780928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актива класса,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распределение поручений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4653136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 и нужные общие дела и мероприятия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01080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адаптационный период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340768"/>
          <a:ext cx="6336704" cy="4919214"/>
        </p:xfrm>
        <a:graphic>
          <a:graphicData uri="http://schemas.openxmlformats.org/drawingml/2006/table">
            <a:tbl>
              <a:tblPr/>
              <a:tblGrid>
                <a:gridCol w="3949509"/>
                <a:gridCol w="2387195"/>
              </a:tblGrid>
              <a:tr h="1071571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Родительское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собрание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май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(до школы)</a:t>
                      </a:r>
                      <a:endParaRPr lang="ru-RU" sz="1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сентябрь                      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4409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Посещение семей </a:t>
                      </a: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до школы  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индивидуально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6059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Тренинг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 родителями </a:t>
                      </a: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сентябрь</a:t>
                      </a: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527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Педконсилиум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родителями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октябрь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527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Родительский 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час</a:t>
                      </a: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0807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Открыты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урок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76451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Переписка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родителями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индивидуально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85" marR="38485" marT="38485" marB="384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елена\Pictures\все  фото\PC22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5" y="5085184"/>
            <a:ext cx="2099725" cy="15747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401080" cy="358797"/>
          </a:xfrm>
        </p:spPr>
        <p:txBody>
          <a:bodyPr/>
          <a:lstStyle/>
          <a:p>
            <a:pPr lvl="0"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 учащихся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i="1" dirty="0">
              <a:solidFill>
                <a:schemeClr val="accent4">
                  <a:lumMod val="50000"/>
                </a:schemeClr>
              </a:solidFill>
              <a:latin typeface="Modern No. 20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56" y="1127184"/>
          <a:ext cx="5357850" cy="548620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04781"/>
                <a:gridCol w="1153069"/>
              </a:tblGrid>
              <a:tr h="272331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детей: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61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61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Посещали детский сад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</a:t>
                      </a: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 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0050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осведомленность о мире: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Хорошая 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Плохая –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0050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развития мелкой моторики (готовности к письму):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 –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58 %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61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Гиперактивные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61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Медлительные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00508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Здоровье: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Имели хронические заболевания -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 болели -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Леворукие - 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5209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 успешности обучения: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Благоприятный -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Неблагоприятный -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94" marR="17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6" name="Rectangle 2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8229600" cy="100010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индивидуальной готовности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школьному обучению (%)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95536" y="980728"/>
          <a:ext cx="84249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9072626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школьной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первоклассников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609861" y="1662123"/>
            <a:ext cx="4824413" cy="43957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1873281" y="2517766"/>
            <a:ext cx="4032250" cy="271464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267744" y="4653136"/>
            <a:ext cx="6120680" cy="93662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003300"/>
                </a:solidFill>
              </a:rPr>
              <a:t>  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Увеличилось число </a:t>
            </a:r>
          </a:p>
          <a:p>
            <a:pPr algn="ctr" eaLnBrk="0" hangingPunct="0"/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дезадаптированных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первоклассников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1979712" y="5733256"/>
            <a:ext cx="5328592" cy="79375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Усложнились учебные требования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267744" y="2564904"/>
            <a:ext cx="6286544" cy="82391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Ухудшилось состояние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195736" y="3573016"/>
            <a:ext cx="6696744" cy="79375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907704" y="1124744"/>
            <a:ext cx="5976664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1000100" y="1785926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1571604" y="2714620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23" name="Group 67"/>
          <p:cNvGrpSpPr>
            <a:grpSpLocks/>
          </p:cNvGrpSpPr>
          <p:nvPr/>
        </p:nvGrpSpPr>
        <p:grpSpPr bwMode="auto">
          <a:xfrm>
            <a:off x="1785918" y="3857628"/>
            <a:ext cx="381000" cy="381000"/>
            <a:chOff x="2078" y="1680"/>
            <a:chExt cx="1615" cy="1615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1571604" y="4786322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7" name="Group 81"/>
          <p:cNvGrpSpPr>
            <a:grpSpLocks/>
          </p:cNvGrpSpPr>
          <p:nvPr/>
        </p:nvGrpSpPr>
        <p:grpSpPr bwMode="auto">
          <a:xfrm>
            <a:off x="857224" y="5715016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475656" y="11967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Увеличилось число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первоклассников,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не посещающих дошкольные образовательные учреждения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8401080" cy="563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Отслеживание эмоционального                     состояния первоклассников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8" y="980728"/>
          <a:ext cx="5544616" cy="5977645"/>
        </p:xfrm>
        <a:graphic>
          <a:graphicData uri="http://schemas.openxmlformats.org/drawingml/2006/table">
            <a:tbl>
              <a:tblPr/>
              <a:tblGrid>
                <a:gridCol w="790188"/>
                <a:gridCol w="505956"/>
                <a:gridCol w="576064"/>
                <a:gridCol w="648072"/>
                <a:gridCol w="576064"/>
                <a:gridCol w="648072"/>
                <a:gridCol w="648072"/>
                <a:gridCol w="576064"/>
                <a:gridCol w="576064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latin typeface="Calibri"/>
                          <a:ea typeface="Times New Roman"/>
                          <a:cs typeface="Times New Roman"/>
                        </a:rPr>
                        <a:t>месяц/неделя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indent="228600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34">
                <a:tc>
                  <a:txBody>
                    <a:bodyPr/>
                    <a:lstStyle/>
                    <a:p>
                      <a:pPr marL="914400" indent="228600" algn="l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44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1.Эмил  </a:t>
                      </a: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2. Анастасия А.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3.Андрей Г.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4.  Даниил Д.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5 . Даниил Д.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6. Олеся Е.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7. Владимир Ж.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8. Полина К.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9. Полина К.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10. Екатерина К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11. Ярослав К.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12. Даниил Л.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13. Артем Л.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14. </a:t>
                      </a:r>
                      <a:r>
                        <a:rPr lang="ru-RU" sz="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Екатерина М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15.Даниил М.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16. Наташа П.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17. Миша Р.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18. Анастасия Р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latin typeface="Times New Roman"/>
                          <a:ea typeface="Times New Roman"/>
                          <a:cs typeface="Times New Roman"/>
                        </a:rPr>
                        <a:t>19. Вераника С.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20. Анастасия С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21. Екатерина Т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22 . Максим У.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23. Никита Ф.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24.Ильяс Х.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32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25. </a:t>
                      </a:r>
                      <a:r>
                        <a:rPr lang="ru-RU" sz="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Абдулкерим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8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latin typeface="Times New Roman"/>
                          <a:ea typeface="Times New Roman"/>
                          <a:cs typeface="Times New Roman"/>
                        </a:rPr>
                        <a:t>26. Алина Ш.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13" marR="2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1" y="1000108"/>
          <a:ext cx="7672938" cy="577500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60040"/>
                <a:gridCol w="812040"/>
                <a:gridCol w="428628"/>
                <a:gridCol w="214314"/>
                <a:gridCol w="357190"/>
                <a:gridCol w="500066"/>
                <a:gridCol w="571504"/>
                <a:gridCol w="571504"/>
                <a:gridCol w="785818"/>
                <a:gridCol w="428628"/>
                <a:gridCol w="500066"/>
                <a:gridCol w="950923"/>
                <a:gridCol w="1192217"/>
              </a:tblGrid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НГШ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НС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ГС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НП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НМ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АС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НИД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Коэф-т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дезадаптации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Алиев Э.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Андрианова А. </a:t>
                      </a:r>
                      <a:endParaRPr lang="ru-RU" sz="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Головкин 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Девятов Д.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Елисеев Д.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Еремина О.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3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Жолудев 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lain" startAt="41"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43   44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б.  -  22.9 %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Казанская П.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Кузнецова Е.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Куликов Я.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6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Лебедев Д.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Люскин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Малявкина Е.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Митенков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Петрова Н.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6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Родионов М.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б.  -  16 %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0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Рыбина 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r>
                        <a:rPr lang="ru-RU" sz="1100" b="1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б.  -  46 %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Смирнова В.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Сокова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Тулякова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6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Углев М.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  <a:r>
                        <a:rPr lang="ru-RU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б.  -  17 %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Фадеев Н.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Хайруллин И.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1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Чатаев 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Шутова А.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Ковыркина</a:t>
                      </a:r>
                      <a:r>
                        <a:rPr lang="ru-RU" sz="6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П.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36" y="-61555"/>
            <a:ext cx="5320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особенностей адаптации</a:t>
            </a:r>
          </a:p>
          <a:p>
            <a:pPr lvl="0" algn="ctr" eaLnBrk="0" hangingPunct="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первоклассников в сентябре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первичной адаптации ребенка в школе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Дата 3"/>
          <p:cNvSpPr>
            <a:spLocks noGrp="1"/>
          </p:cNvSpPr>
          <p:nvPr>
            <p:ph type="dt" sz="half" idx="10"/>
          </p:nvPr>
        </p:nvSpPr>
        <p:spPr>
          <a:xfrm>
            <a:off x="0" y="2420888"/>
            <a:ext cx="3059832" cy="44371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3d extrusionH="57150">
              <a:bevelT w="38100" h="38100"/>
            </a:sp3d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Пространство класса</a:t>
            </a:r>
          </a:p>
          <a:p>
            <a:pPr algn="ctr"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Стиль общения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</a:p>
          <a:p>
            <a:pPr algn="ctr"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Учебно-познавательная деятельность</a:t>
            </a:r>
          </a:p>
          <a:p>
            <a:pPr algn="ctr"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Внеклассная деятельность</a:t>
            </a:r>
          </a:p>
          <a:p>
            <a:pPr algn="ctr"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Консультативная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просветительская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29388" y="4143380"/>
            <a:ext cx="2500298" cy="2428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занятия с учителем, логопедом, дефектологом и психологом школы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gray">
          <a:xfrm>
            <a:off x="3275856" y="1340768"/>
            <a:ext cx="2786082" cy="9286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Эмпирические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6429388" y="4143380"/>
            <a:ext cx="2500298" cy="2428891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gray">
          <a:xfrm>
            <a:off x="6357950" y="2071678"/>
            <a:ext cx="2643174" cy="207170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247" name="Group 15"/>
          <p:cNvGrpSpPr>
            <a:grpSpLocks/>
          </p:cNvGrpSpPr>
          <p:nvPr/>
        </p:nvGrpSpPr>
        <p:grpSpPr bwMode="auto">
          <a:xfrm>
            <a:off x="251520" y="1124744"/>
            <a:ext cx="2808312" cy="5733256"/>
            <a:chOff x="225" y="1466"/>
            <a:chExt cx="1744" cy="4054"/>
          </a:xfrm>
        </p:grpSpPr>
        <p:sp>
          <p:nvSpPr>
            <p:cNvPr id="95248" name="AutoShape 16"/>
            <p:cNvSpPr>
              <a:spLocks noChangeArrowheads="1"/>
            </p:cNvSpPr>
            <p:nvPr/>
          </p:nvSpPr>
          <p:spPr bwMode="auto">
            <a:xfrm>
              <a:off x="225" y="2368"/>
              <a:ext cx="1673" cy="3152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9" name="AutoShape 17"/>
            <p:cNvSpPr>
              <a:spLocks noChangeArrowheads="1"/>
            </p:cNvSpPr>
            <p:nvPr/>
          </p:nvSpPr>
          <p:spPr bwMode="gray">
            <a:xfrm>
              <a:off x="225" y="1466"/>
              <a:ext cx="1744" cy="8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0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1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2" name="Text Box 20"/>
            <p:cNvSpPr txBox="1">
              <a:spLocks noChangeArrowheads="1"/>
            </p:cNvSpPr>
            <p:nvPr/>
          </p:nvSpPr>
          <p:spPr bwMode="gray">
            <a:xfrm>
              <a:off x="882" y="1836"/>
              <a:ext cx="116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5253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dirty="0" smtClean="0">
                  <a:solidFill>
                    <a:srgbClr val="000000"/>
                  </a:solidFill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0" y="1052736"/>
            <a:ext cx="3000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воспитательная работа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652120" y="2204864"/>
            <a:ext cx="3312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педагогическая</a:t>
            </a: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детям, испытывающим трудности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2420888"/>
            <a:ext cx="3024336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Опрделение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 индивидуальной готовности </a:t>
            </a:r>
          </a:p>
          <a:p>
            <a:pPr algn="ctr"/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мониторингов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и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тренингов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Рассказ родителей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о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ребенке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Определение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Отслеживание эмоционального    комфорта,  успеваемости детей </a:t>
            </a:r>
          </a:p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7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4318492"/>
                <a:gridCol w="2341740"/>
              </a:tblGrid>
              <a:tr h="26964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Работа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 с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документами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Работа с детьми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Работа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родителями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62976">
                <a:tc gridSpan="3"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latin typeface="Times New Roman"/>
                          <a:ea typeface="Times New Roman"/>
                          <a:cs typeface="Calibri"/>
                        </a:rPr>
                        <a:t>Подготовительный этап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151">
                <a:tc>
                  <a:txBody>
                    <a:bodyPr/>
                    <a:lstStyle/>
                    <a:p>
                      <a:pPr indent="228600" algn="ctr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Изучение представлений психолога, логопеда и воспитателя ДОУ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Диагностика с целью определения уровня актуального развития,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прогноз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школьных трудностей (психолог)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Консультации  по результатам диагностики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1822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Посещение учителем занятий в ДОУ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Родительское собрание            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“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Скоро в школу”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1716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Подготовка детей к школе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посещающих ДОУ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Анкетирование родителей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Адаптационные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занятия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в школе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Посещение семьи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4151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Встречи учителя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с детьми и их родителями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Рекомендации специалистов (логопед, невролог)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2688">
                <a:tc gridSpan="3"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latin typeface="Times New Roman"/>
                          <a:ea typeface="Times New Roman"/>
                          <a:cs typeface="Calibri"/>
                        </a:rPr>
                        <a:t>Этап первичной адаптации ребенка в школе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07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Изучение медицинских документов, состояния здоровья детей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Диагностика с целью определения типа индивидуальной готовности к школе, уровня тревожности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Консультации родителям по протеканию адаптации, индивидуальные рекомендации</a:t>
                      </a:r>
                      <a:endParaRPr lang="ru-RU" sz="1200" b="1" dirty="0" smtClean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489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Анализ анкет  родителей, заключений логопеда и психолога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Организация 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Calibri"/>
                        </a:rPr>
                        <a:t>тренинговых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занятий по программе сопровождения адаптации (психолог)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0" marR="0" indent="2286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alibri"/>
                        </a:rPr>
                        <a:t>Посещение семей</a:t>
                      </a:r>
                    </a:p>
                  </a:txBody>
                  <a:tcPr marL="68580" marR="68580" marT="0" marB="0"/>
                </a:tc>
              </a:tr>
              <a:tr h="24064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Сбор анамнеза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Логопедическое обследование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Родительские  собрания 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5523">
                <a:tc>
                  <a:txBody>
                    <a:bodyPr/>
                    <a:lstStyle/>
                    <a:p>
                      <a:pPr indent="228600" algn="ctr"/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Учет динамики успеваемости и  поведения детей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Отслеживание эмоционального комфорта детей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0" marB="0"/>
                </a:tc>
              </a:tr>
              <a:tr h="430852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Отслеживание уровня адаптации у первоклассников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Занятия с логопедом, дефектологом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0" marB="0"/>
                </a:tc>
              </a:tr>
              <a:tr h="634151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Анализ диагностической работы метапредметной готовности</a:t>
                      </a:r>
                      <a:endParaRPr lang="ru-RU" sz="12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Начало формирования детского коллектива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0" marB="0"/>
                </a:tc>
              </a:tr>
              <a:tr h="41822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Диагностика определения уровня школьной адаптации учащихся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0" marB="0"/>
                </a:tc>
              </a:tr>
              <a:tr h="44821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Calibri"/>
                        </a:rPr>
                        <a:t>Корреционно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– развивающие занятия с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Calibri"/>
                        </a:rPr>
                        <a:t>дезадаптированными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Calibri"/>
                        </a:rPr>
                        <a:t>первокласниками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412776"/>
          <a:ext cx="8352929" cy="4982320"/>
        </p:xfrm>
        <a:graphic>
          <a:graphicData uri="http://schemas.openxmlformats.org/drawingml/2006/table">
            <a:tbl>
              <a:tblPr/>
              <a:tblGrid>
                <a:gridCol w="1845437"/>
                <a:gridCol w="1433296"/>
                <a:gridCol w="1442487"/>
                <a:gridCol w="1511852"/>
                <a:gridCol w="2119857"/>
              </a:tblGrid>
              <a:tr h="1008112">
                <a:tc>
                  <a:txBody>
                    <a:bodyPr/>
                    <a:lstStyle/>
                    <a:p>
                      <a:pPr indent="2286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</a:t>
                      </a:r>
                      <a:r>
                        <a:rPr lang="ru-RU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</a:t>
                      </a:r>
                      <a:r>
                        <a:rPr lang="ru-RU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Дезадаптация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тяжелой форме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"А"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"Б"</a:t>
                      </a:r>
                      <a:endParaRPr lang="ru-RU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"В"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3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"Г"</a:t>
                      </a:r>
                      <a:endParaRPr lang="ru-RU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"Д"</a:t>
                      </a:r>
                      <a:endParaRPr lang="ru-RU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13327" y="76943"/>
            <a:ext cx="728648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6788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психолого-педагогического обследования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6788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уровня адаптации учащихся в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 1 четверти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67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678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67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28" y="214290"/>
            <a:ext cx="910217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2" action="ppaction://hlinkfile"/>
          </p:cNvPr>
          <p:cNvSpPr/>
          <p:nvPr/>
        </p:nvSpPr>
        <p:spPr bwMode="auto">
          <a:xfrm>
            <a:off x="3851920" y="5786454"/>
            <a:ext cx="1728192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dobe Kaiti Std R" pitchFamily="18" charset="-128"/>
              <a:ea typeface="Adobe Kaiti Std R" pitchFamily="18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401080" cy="563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71546"/>
            <a:ext cx="8496944" cy="5786454"/>
          </a:xfrm>
          <a:noFill/>
          <a:ln cmpd="sng"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800" b="1" dirty="0">
              <a:solidFill>
                <a:schemeClr val="tx2">
                  <a:lumMod val="95000"/>
                  <a:lumOff val="5000"/>
                </a:schemeClr>
              </a:solidFill>
              <a:latin typeface="Modern No. 20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32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систему деятельности учителя начальных классов по созданию психолого-педагогических условий, обеспечивающих благоприятное течение адаптации первоклассников к школьному обучению.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en-US" sz="4000" b="1" dirty="0">
              <a:solidFill>
                <a:schemeClr val="tx2">
                  <a:lumMod val="95000"/>
                  <a:lumOff val="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8229600" cy="563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оптимизации адаптации                                   первоклассников к школе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4716016" y="2132856"/>
            <a:ext cx="4427984" cy="4536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0" y="2132856"/>
            <a:ext cx="4572000" cy="44644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 rot="18542676">
            <a:off x="8543449" y="2188533"/>
            <a:ext cx="785805" cy="95907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rot="2025523" flipH="1">
            <a:off x="76916" y="1616806"/>
            <a:ext cx="547558" cy="109270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23528" y="1124744"/>
            <a:ext cx="42484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4895528" y="2060848"/>
            <a:ext cx="424847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2" algn="l" eaLnBrk="0" hangingPunct="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воспитательной работы</a:t>
            </a: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Консультативная работа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2" algn="l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родителями </a:t>
            </a: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Эмпирические исследования</a:t>
            </a:r>
          </a:p>
          <a:p>
            <a:pPr marL="0" lvl="2" algn="l" eaLnBrk="0" hangingPunct="0">
              <a:buFont typeface="Wingdings" pitchFamily="2" charset="2"/>
              <a:buChar char="§"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l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Психолого-педагогическая   </a:t>
            </a:r>
          </a:p>
          <a:p>
            <a:pPr marL="0" lvl="2" algn="l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 детям, испытывающим трудности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1400" dirty="0" smtClean="0"/>
          </a:p>
          <a:p>
            <a:pPr algn="l" eaLnBrk="0" hangingPunct="0"/>
            <a:endParaRPr lang="ru-RU" sz="1400" dirty="0" smtClean="0"/>
          </a:p>
          <a:p>
            <a:pPr algn="l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1124744"/>
            <a:ext cx="41044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первичной адаптации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в школе</a:t>
            </a:r>
            <a:endParaRPr lang="ru-RU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132856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групповых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индивидуальных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консультаций  родителям</a:t>
            </a:r>
          </a:p>
          <a:p>
            <a:pPr algn="l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занятиях ДОУ,        изучение представлений </a:t>
            </a:r>
          </a:p>
          <a:p>
            <a:pPr algn="l">
              <a:buFont typeface="Wingdings" pitchFamily="2" charset="2"/>
              <a:buChar char="§"/>
            </a:pPr>
            <a:endParaRPr lang="ru-RU" sz="24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посещающих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</a:p>
          <a:p>
            <a:pPr algn="l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Адаптационные </a:t>
            </a: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– </a:t>
            </a: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l"/>
            <a:r>
              <a:rPr lang="ru-RU" b="1" i="1" dirty="0" smtClean="0"/>
              <a:t> </a:t>
            </a:r>
          </a:p>
          <a:p>
            <a:pPr algn="l"/>
            <a:endParaRPr lang="ru-RU" i="1" dirty="0" smtClean="0"/>
          </a:p>
          <a:p>
            <a:pPr algn="l"/>
            <a:endParaRPr lang="ru-RU" i="1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8401080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будущего первоклассника»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908720"/>
            <a:ext cx="7128792" cy="5949280"/>
          </a:xfr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личности ребенка;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разносторонняя подготовка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инициативности и самостоятельности;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адекватной самооценки;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правилами и нормами школьной жизни.</a:t>
            </a: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                                          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      Занятия: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«Введение в школьную жизнь»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руки»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«Художественный труд»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«Первые шаги в математике»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«Ритмика»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чем рассказывает сказка»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«Таинственный и манящий мир природы»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«Волшебный мир звуков»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психических процессов» </a:t>
            </a:r>
          </a:p>
          <a:p>
            <a:pPr>
              <a:lnSpc>
                <a:spcPct val="80000"/>
              </a:lnSpc>
              <a:buNone/>
            </a:pPr>
            <a:endParaRPr lang="en-US" sz="1800" b="1" dirty="0">
              <a:solidFill>
                <a:schemeClr val="tx2">
                  <a:lumMod val="95000"/>
                  <a:lumOff val="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6" name="Picture 2" descr="C:\Users\елена\Documents\Для оформления\1681daf8cc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76" y="5013176"/>
            <a:ext cx="1844824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20" y="0"/>
            <a:ext cx="8401080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908720"/>
          <a:ext cx="750099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996953"/>
            <a:ext cx="7500990" cy="36625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83230"/>
                </a:solidFill>
                <a:latin typeface="Times New Roman" pitchFamily="18" charset="0"/>
                <a:cs typeface="Times New Roman" pitchFamily="18" charset="0"/>
              </a:rPr>
              <a:t> Изучение представлений воспитателя и дошкольных специалистов</a:t>
            </a:r>
          </a:p>
          <a:p>
            <a:pPr algn="ctr">
              <a:buFont typeface="Wingdings" pitchFamily="2" charset="2"/>
              <a:buChar char="§"/>
            </a:pPr>
            <a:endParaRPr lang="ru-RU" sz="2400" b="1" dirty="0" smtClean="0">
              <a:solidFill>
                <a:srgbClr val="0832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83230"/>
                </a:solidFill>
                <a:latin typeface="Times New Roman" pitchFamily="18" charset="0"/>
                <a:cs typeface="Times New Roman" pitchFamily="18" charset="0"/>
              </a:rPr>
              <a:t> Участие учителя в занятиях ДОУ</a:t>
            </a:r>
          </a:p>
          <a:p>
            <a:pPr algn="ctr">
              <a:buFont typeface="Wingdings" pitchFamily="2" charset="2"/>
              <a:buChar char="§"/>
            </a:pPr>
            <a:endParaRPr lang="ru-RU" sz="2400" b="1" dirty="0" smtClean="0">
              <a:solidFill>
                <a:srgbClr val="0832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83230"/>
                </a:solidFill>
                <a:latin typeface="Times New Roman" pitchFamily="18" charset="0"/>
                <a:cs typeface="Times New Roman" pitchFamily="18" charset="0"/>
              </a:rPr>
              <a:t> Посещение воспитателями уроков в школе</a:t>
            </a:r>
          </a:p>
          <a:p>
            <a:pPr algn="ctr">
              <a:buFont typeface="Wingdings" pitchFamily="2" charset="2"/>
              <a:buChar char="§"/>
            </a:pPr>
            <a:endParaRPr lang="ru-RU" sz="2400" b="1" dirty="0" smtClean="0">
              <a:solidFill>
                <a:srgbClr val="0832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83230"/>
                </a:solidFill>
                <a:latin typeface="Times New Roman" pitchFamily="18" charset="0"/>
                <a:cs typeface="Times New Roman" pitchFamily="18" charset="0"/>
              </a:rPr>
              <a:t> Педагогические консилиумы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01080" cy="563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607330" cy="5526376"/>
          </a:xfr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2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положительной мотивации учения. Создание ситуации успеха для каждого ученика.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основными школьными правилами.                             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работать в группе (в сотрудничестве); учить принимать с уважением мнение другого человека, учить сочувствию.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готовности к школьному обучению.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Занятия: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«Введение в школьную жизнь» – 10 занятий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руки» – 5 занятий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5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5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22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психических процессов» – 5 занятий</a:t>
            </a:r>
            <a:endParaRPr lang="en-US" sz="22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ocuments\Для оформления\1681daf8cc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13176"/>
            <a:ext cx="1844824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8001024" cy="563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групповых и индивидуальных консультаций родителям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412776"/>
          <a:ext cx="853532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01080" cy="5635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посещение семьи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01122" cy="576064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  <a:ea typeface="Adobe Gothic Std B" pitchFamily="34" charset="-128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Adobe Gothic Std B" pitchFamily="34" charset="-128"/>
              </a:rPr>
              <a:t>Обследование условий жизни и воспитания ребенка:</a:t>
            </a:r>
            <a:endParaRPr lang="ru-RU" sz="1800" b="1" dirty="0" smtClean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у ученика учебного места;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ли все учебные принадлежности;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выполняется ли режим дня;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чтение;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обязанности в семье выполняет ребенок, как помогает родителям по дому и по хозяйству;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любит заниматься дома, какие кружки и секции он посещает;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и как поощряют ученика родители, какая система наказаний есть в семье;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единство требований матери и отца к ребенку;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кем общается ребенок;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формы совместного отдыха практикуют в семье: прогулки, рыбалки, экскурсии, поездки.</a:t>
            </a:r>
          </a:p>
          <a:p>
            <a:pPr>
              <a:lnSpc>
                <a:spcPct val="80000"/>
              </a:lnSpc>
              <a:buNone/>
            </a:pPr>
            <a:endParaRPr lang="en-US" sz="1800" b="1" dirty="0">
              <a:solidFill>
                <a:schemeClr val="tx2">
                  <a:lumMod val="95000"/>
                  <a:lumOff val="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1495</Words>
  <Application>Microsoft Office PowerPoint</Application>
  <PresentationFormat>Экран (4:3)</PresentationFormat>
  <Paragraphs>550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синие разводы</vt:lpstr>
      <vt:lpstr>Image</vt:lpstr>
      <vt:lpstr>Система психолого–педагогической деятельности учителя                      по созданию благоприятных условий                                   адаптации первоклассников к школьному обучению</vt:lpstr>
      <vt:lpstr>Факторы школьной дезадаптации  первоклассников </vt:lpstr>
      <vt:lpstr>Цель:</vt:lpstr>
      <vt:lpstr>Этапы оптимизации адаптации                                   первоклассников к школе</vt:lpstr>
      <vt:lpstr>«Школа будущего первоклассника»</vt:lpstr>
      <vt:lpstr>Преемственность</vt:lpstr>
      <vt:lpstr>«АБВГДейка»</vt:lpstr>
      <vt:lpstr>Проведение групповых и индивидуальных консультаций родителям</vt:lpstr>
      <vt:lpstr>    Первое посещение семьи</vt:lpstr>
      <vt:lpstr>Этап первичной адаптации  ребенка в школе </vt:lpstr>
      <vt:lpstr>Слайд 11</vt:lpstr>
      <vt:lpstr>Слайд 12</vt:lpstr>
      <vt:lpstr>Слайд 13</vt:lpstr>
      <vt:lpstr>Особенности учебно-воспитательной работы в 1 классе</vt:lpstr>
      <vt:lpstr>Кружковая деятельность</vt:lpstr>
      <vt:lpstr>Коллективно – распределенная  деятельность</vt:lpstr>
      <vt:lpstr>Работа с родителями  в адаптационный период</vt:lpstr>
      <vt:lpstr>                       Результаты обследования учащихся          </vt:lpstr>
      <vt:lpstr> Тип индивидуальной готовности  к школьному обучению (%)</vt:lpstr>
      <vt:lpstr>Отслеживание эмоционального                     состояния первоклассников</vt:lpstr>
      <vt:lpstr>Слайд 21</vt:lpstr>
      <vt:lpstr>           Этап первичной адаптации ребенка в школе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 к условиям школьной жизни</dc:title>
  <dc:creator>елена</dc:creator>
  <cp:lastModifiedBy>елена</cp:lastModifiedBy>
  <cp:revision>318</cp:revision>
  <dcterms:created xsi:type="dcterms:W3CDTF">2011-01-23T11:44:27Z</dcterms:created>
  <dcterms:modified xsi:type="dcterms:W3CDTF">2015-02-22T07:42:26Z</dcterms:modified>
</cp:coreProperties>
</file>