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2" r:id="rId3"/>
    <p:sldId id="315" r:id="rId4"/>
    <p:sldId id="314" r:id="rId5"/>
    <p:sldId id="313" r:id="rId6"/>
    <p:sldId id="272" r:id="rId7"/>
    <p:sldId id="273" r:id="rId8"/>
    <p:sldId id="274" r:id="rId9"/>
    <p:sldId id="275" r:id="rId10"/>
    <p:sldId id="278" r:id="rId11"/>
    <p:sldId id="280" r:id="rId12"/>
    <p:sldId id="282" r:id="rId13"/>
    <p:sldId id="283" r:id="rId14"/>
    <p:sldId id="286" r:id="rId15"/>
    <p:sldId id="311" r:id="rId16"/>
    <p:sldId id="291" r:id="rId17"/>
    <p:sldId id="308" r:id="rId18"/>
    <p:sldId id="293" r:id="rId19"/>
    <p:sldId id="299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CCFF99"/>
    <a:srgbClr val="FFFF99"/>
    <a:srgbClr val="CCCC00"/>
    <a:srgbClr val="0099FF"/>
    <a:srgbClr val="000099"/>
    <a:srgbClr val="009900"/>
    <a:srgbClr val="00FFFF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1729" autoAdjust="0"/>
  </p:normalViewPr>
  <p:slideViewPr>
    <p:cSldViewPr>
      <p:cViewPr>
        <p:scale>
          <a:sx n="100" d="100"/>
          <a:sy n="100" d="100"/>
        </p:scale>
        <p:origin x="-21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4BBAE-B0BB-47AF-A253-48B685A86634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E476B1F-CFF2-42EC-BBE4-A270E7C8584A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</a:rPr>
            <a:t>Мотивация</a:t>
          </a:r>
          <a:endParaRPr lang="ru-RU" sz="2800" b="1" dirty="0">
            <a:solidFill>
              <a:schemeClr val="tx1"/>
            </a:solidFill>
          </a:endParaRPr>
        </a:p>
      </dgm:t>
    </dgm:pt>
    <dgm:pt modelId="{42C2A9EA-D65B-4533-919D-DDCA03B4857B}" type="parTrans" cxnId="{CAF5EA37-B52A-46FD-9A8A-A718E03736CE}">
      <dgm:prSet/>
      <dgm:spPr/>
      <dgm:t>
        <a:bodyPr/>
        <a:lstStyle/>
        <a:p>
          <a:pPr algn="ctr"/>
          <a:endParaRPr lang="ru-RU"/>
        </a:p>
      </dgm:t>
    </dgm:pt>
    <dgm:pt modelId="{D9F570E8-C223-4AE8-9163-6CEC337216E4}" type="sibTrans" cxnId="{CAF5EA37-B52A-46FD-9A8A-A718E03736CE}">
      <dgm:prSet/>
      <dgm:spPr/>
      <dgm:t>
        <a:bodyPr/>
        <a:lstStyle/>
        <a:p>
          <a:pPr algn="ctr"/>
          <a:endParaRPr lang="ru-RU"/>
        </a:p>
      </dgm:t>
    </dgm:pt>
    <dgm:pt modelId="{6B17D7EB-7769-44EF-A8C7-F0C4A0E5FD5C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b="1" dirty="0" smtClean="0"/>
            <a:t>Проблемные ситуации</a:t>
          </a:r>
          <a:endParaRPr lang="ru-RU" b="1" dirty="0"/>
        </a:p>
      </dgm:t>
    </dgm:pt>
    <dgm:pt modelId="{950C9B05-448B-4484-8890-B499E3ABB70B}" type="parTrans" cxnId="{B2B39F33-240A-4A48-AC72-5C56B35C8AB3}">
      <dgm:prSet/>
      <dgm:spPr>
        <a:ln>
          <a:solidFill>
            <a:srgbClr val="FF0000"/>
          </a:solidFill>
        </a:ln>
      </dgm:spPr>
      <dgm:t>
        <a:bodyPr/>
        <a:lstStyle/>
        <a:p>
          <a:pPr algn="ctr"/>
          <a:endParaRPr lang="ru-RU"/>
        </a:p>
      </dgm:t>
    </dgm:pt>
    <dgm:pt modelId="{F2CB5330-71DE-46F3-A3ED-C440DF863DDD}" type="sibTrans" cxnId="{B2B39F33-240A-4A48-AC72-5C56B35C8AB3}">
      <dgm:prSet/>
      <dgm:spPr/>
      <dgm:t>
        <a:bodyPr/>
        <a:lstStyle/>
        <a:p>
          <a:pPr algn="ctr"/>
          <a:endParaRPr lang="ru-RU"/>
        </a:p>
      </dgm:t>
    </dgm:pt>
    <dgm:pt modelId="{58C122BF-CA37-4179-A97E-D7753B95AB9D}">
      <dgm:prSet phldrT="[Текст]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b="1" dirty="0" smtClean="0"/>
            <a:t>Участие в конкурсах, интернет -проектах</a:t>
          </a:r>
          <a:endParaRPr lang="ru-RU" b="1" dirty="0"/>
        </a:p>
      </dgm:t>
    </dgm:pt>
    <dgm:pt modelId="{481720F1-ECFA-4D65-AA99-DB9DA1219511}" type="parTrans" cxnId="{D1004FFD-7A1B-425B-AE22-D5B0BFC595E7}">
      <dgm:prSet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endParaRPr lang="ru-RU"/>
        </a:p>
      </dgm:t>
    </dgm:pt>
    <dgm:pt modelId="{DB2A14D1-F406-42F4-9DF0-42419B449BAA}" type="sibTrans" cxnId="{D1004FFD-7A1B-425B-AE22-D5B0BFC595E7}">
      <dgm:prSet/>
      <dgm:spPr/>
      <dgm:t>
        <a:bodyPr/>
        <a:lstStyle/>
        <a:p>
          <a:pPr algn="ctr"/>
          <a:endParaRPr lang="ru-RU"/>
        </a:p>
      </dgm:t>
    </dgm:pt>
    <dgm:pt modelId="{D17DC1A3-B526-4DA2-BC6C-EBFFF67F074F}">
      <dgm:prSet phldrT="[Текст]"/>
      <dgm:spPr>
        <a:solidFill>
          <a:srgbClr val="00FFFF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b="1" dirty="0" smtClean="0"/>
            <a:t>Игровые</a:t>
          </a:r>
          <a:r>
            <a:rPr lang="ru-RU" b="1" baseline="0" dirty="0" smtClean="0"/>
            <a:t> задания</a:t>
          </a:r>
          <a:endParaRPr lang="ru-RU" b="1" dirty="0"/>
        </a:p>
      </dgm:t>
    </dgm:pt>
    <dgm:pt modelId="{05EB7C1D-7F41-4DAE-BA05-D21B73274469}" type="parTrans" cxnId="{0254ADC8-F154-4F09-B24E-C55F1B7AC12E}">
      <dgm:prSet/>
      <dgm:spPr>
        <a:solidFill>
          <a:srgbClr val="00FFFF"/>
        </a:solidFill>
        <a:ln>
          <a:solidFill>
            <a:srgbClr val="FF0000"/>
          </a:solidFill>
        </a:ln>
      </dgm:spPr>
      <dgm:t>
        <a:bodyPr/>
        <a:lstStyle/>
        <a:p>
          <a:pPr algn="ctr"/>
          <a:endParaRPr lang="ru-RU"/>
        </a:p>
      </dgm:t>
    </dgm:pt>
    <dgm:pt modelId="{3AC3A6F9-5383-4603-8455-53AC7A3363B2}" type="sibTrans" cxnId="{0254ADC8-F154-4F09-B24E-C55F1B7AC12E}">
      <dgm:prSet/>
      <dgm:spPr/>
      <dgm:t>
        <a:bodyPr/>
        <a:lstStyle/>
        <a:p>
          <a:pPr algn="ctr"/>
          <a:endParaRPr lang="ru-RU"/>
        </a:p>
      </dgm:t>
    </dgm:pt>
    <dgm:pt modelId="{2F259909-1FE7-4EFA-A80F-1E9C88EC5912}">
      <dgm:prSet phldrT="[Текст]"/>
      <dgm:spPr/>
      <dgm:t>
        <a:bodyPr/>
        <a:lstStyle/>
        <a:p>
          <a:endParaRPr lang="ru-RU" dirty="0"/>
        </a:p>
      </dgm:t>
    </dgm:pt>
    <dgm:pt modelId="{0C576B63-8210-4BAD-BAFC-7FD0E877E8D8}" type="parTrans" cxnId="{84A102E6-6CFF-4DFE-B711-A9EE0717E2DA}">
      <dgm:prSet/>
      <dgm:spPr/>
      <dgm:t>
        <a:bodyPr/>
        <a:lstStyle/>
        <a:p>
          <a:pPr algn="ctr"/>
          <a:endParaRPr lang="ru-RU"/>
        </a:p>
      </dgm:t>
    </dgm:pt>
    <dgm:pt modelId="{DA102A16-B6C7-4D1D-8F67-E4FEFB73D10A}" type="sibTrans" cxnId="{84A102E6-6CFF-4DFE-B711-A9EE0717E2DA}">
      <dgm:prSet/>
      <dgm:spPr/>
      <dgm:t>
        <a:bodyPr/>
        <a:lstStyle/>
        <a:p>
          <a:pPr algn="ctr"/>
          <a:endParaRPr lang="ru-RU"/>
        </a:p>
      </dgm:t>
    </dgm:pt>
    <dgm:pt modelId="{39047455-A4EA-4274-8784-BDF6FA8720C6}">
      <dgm:prSet phldrT="[Текст]" custRadScaleRad="100707" custRadScaleInc="-48378"/>
      <dgm:spPr/>
      <dgm:t>
        <a:bodyPr/>
        <a:lstStyle/>
        <a:p>
          <a:endParaRPr lang="ru-RU" dirty="0"/>
        </a:p>
      </dgm:t>
    </dgm:pt>
    <dgm:pt modelId="{ED9C0805-FFC4-4420-AC38-C3859D2C1C28}" type="parTrans" cxnId="{7118CA72-3BBD-4299-9C47-A18CA06BE035}">
      <dgm:prSet/>
      <dgm:spPr/>
      <dgm:t>
        <a:bodyPr/>
        <a:lstStyle/>
        <a:p>
          <a:pPr algn="ctr"/>
          <a:endParaRPr lang="ru-RU"/>
        </a:p>
      </dgm:t>
    </dgm:pt>
    <dgm:pt modelId="{C68B017C-40E0-43EC-9BC7-326C80618AF7}" type="sibTrans" cxnId="{7118CA72-3BBD-4299-9C47-A18CA06BE035}">
      <dgm:prSet/>
      <dgm:spPr/>
      <dgm:t>
        <a:bodyPr/>
        <a:lstStyle/>
        <a:p>
          <a:pPr algn="ctr"/>
          <a:endParaRPr lang="ru-RU"/>
        </a:p>
      </dgm:t>
    </dgm:pt>
    <dgm:pt modelId="{37E0ECB0-40D4-42BB-83B3-B4926CEC8AB5}">
      <dgm:prSet/>
      <dgm:spPr>
        <a:solidFill>
          <a:srgbClr val="FFCCFF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b="1" dirty="0" smtClean="0"/>
            <a:t>Участие в олимпиадах, конференциях</a:t>
          </a:r>
          <a:endParaRPr lang="ru-RU" b="1" dirty="0"/>
        </a:p>
      </dgm:t>
    </dgm:pt>
    <dgm:pt modelId="{1EFF59BD-4D0F-4673-8DC3-F281C89B06E6}" type="parTrans" cxnId="{A0E2A6D0-DAF1-405B-85BD-127F71626B79}">
      <dgm:prSet/>
      <dgm:spPr>
        <a:solidFill>
          <a:srgbClr val="FFCCFF"/>
        </a:solidFill>
        <a:ln>
          <a:solidFill>
            <a:srgbClr val="FF0000"/>
          </a:solidFill>
        </a:ln>
      </dgm:spPr>
      <dgm:t>
        <a:bodyPr/>
        <a:lstStyle/>
        <a:p>
          <a:pPr algn="ctr"/>
          <a:endParaRPr lang="ru-RU"/>
        </a:p>
      </dgm:t>
    </dgm:pt>
    <dgm:pt modelId="{7EB1E367-6170-4AE2-8EB6-C818075D4BFA}" type="sibTrans" cxnId="{A0E2A6D0-DAF1-405B-85BD-127F71626B79}">
      <dgm:prSet/>
      <dgm:spPr/>
      <dgm:t>
        <a:bodyPr/>
        <a:lstStyle/>
        <a:p>
          <a:pPr algn="ctr"/>
          <a:endParaRPr lang="ru-RU"/>
        </a:p>
      </dgm:t>
    </dgm:pt>
    <dgm:pt modelId="{ABF35673-1CDF-4789-B0E6-D9C83B535E40}">
      <dgm:prSet phldrT="[Текст]"/>
      <dgm:spPr>
        <a:solidFill>
          <a:srgbClr val="00FF0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DA02DF13-C334-43A3-9090-78E487C728BB}" type="parTrans" cxnId="{3B7922F2-76AB-4CF9-9732-0DFDD8C805D1}">
      <dgm:prSet/>
      <dgm:spPr/>
      <dgm:t>
        <a:bodyPr/>
        <a:lstStyle/>
        <a:p>
          <a:endParaRPr lang="ru-RU"/>
        </a:p>
      </dgm:t>
    </dgm:pt>
    <dgm:pt modelId="{ED941AD0-4843-4418-855A-20B8C8C6B6AF}" type="sibTrans" cxnId="{3B7922F2-76AB-4CF9-9732-0DFDD8C805D1}">
      <dgm:prSet/>
      <dgm:spPr/>
      <dgm:t>
        <a:bodyPr/>
        <a:lstStyle/>
        <a:p>
          <a:endParaRPr lang="ru-RU"/>
        </a:p>
      </dgm:t>
    </dgm:pt>
    <dgm:pt modelId="{EA47E4BC-2C97-4ACA-ABAD-C4B573DA0711}" type="pres">
      <dgm:prSet presAssocID="{F354BBAE-B0BB-47AF-A253-48B685A866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8222E-3764-4EE2-8DB0-B641A6BC29DF}" type="pres">
      <dgm:prSet presAssocID="{5E476B1F-CFF2-42EC-BBE4-A270E7C8584A}" presName="centerShape" presStyleLbl="node0" presStyleIdx="0" presStyleCnt="1" custScaleX="117702" custLinFactNeighborX="2853" custLinFactNeighborY="-13886"/>
      <dgm:spPr/>
      <dgm:t>
        <a:bodyPr/>
        <a:lstStyle/>
        <a:p>
          <a:endParaRPr lang="ru-RU"/>
        </a:p>
      </dgm:t>
    </dgm:pt>
    <dgm:pt modelId="{45E616EB-047E-4B33-89FA-16363695508A}" type="pres">
      <dgm:prSet presAssocID="{950C9B05-448B-4484-8890-B499E3ABB70B}" presName="parTrans" presStyleLbl="bgSibTrans2D1" presStyleIdx="0" presStyleCnt="4" custAng="20765851" custScaleX="77848" custLinFactNeighborX="-6594" custLinFactNeighborY="90998"/>
      <dgm:spPr/>
      <dgm:t>
        <a:bodyPr/>
        <a:lstStyle/>
        <a:p>
          <a:endParaRPr lang="ru-RU"/>
        </a:p>
      </dgm:t>
    </dgm:pt>
    <dgm:pt modelId="{D9706568-6639-4581-A89C-948985C78B80}" type="pres">
      <dgm:prSet presAssocID="{6B17D7EB-7769-44EF-A8C7-F0C4A0E5FD5C}" presName="node" presStyleLbl="node1" presStyleIdx="0" presStyleCnt="4" custScaleX="113559" custScaleY="83049" custRadScaleRad="109456" custRadScaleInc="279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330EA-4B60-4FD2-81F1-095A0F680D20}" type="pres">
      <dgm:prSet presAssocID="{481720F1-ECFA-4D65-AA99-DB9DA1219511}" presName="parTrans" presStyleLbl="bgSibTrans2D1" presStyleIdx="1" presStyleCnt="4" custLinFactNeighborX="-19945" custLinFactNeighborY="34361"/>
      <dgm:spPr/>
      <dgm:t>
        <a:bodyPr/>
        <a:lstStyle/>
        <a:p>
          <a:endParaRPr lang="ru-RU"/>
        </a:p>
      </dgm:t>
    </dgm:pt>
    <dgm:pt modelId="{A8123F0A-39D7-40C4-A588-25835C3F5DA3}" type="pres">
      <dgm:prSet presAssocID="{58C122BF-CA37-4179-A97E-D7753B95AB9D}" presName="node" presStyleLbl="node1" presStyleIdx="1" presStyleCnt="4" custScaleX="107049" custScaleY="95749" custRadScaleRad="91129" custRadScaleInc="280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DB879-5F5E-4784-91BE-85010554D183}" type="pres">
      <dgm:prSet presAssocID="{05EB7C1D-7F41-4DAE-BA05-D21B73274469}" presName="parTrans" presStyleLbl="bgSibTrans2D1" presStyleIdx="2" presStyleCnt="4" custLinFactNeighborX="1736" custLinFactNeighborY="-8846"/>
      <dgm:spPr/>
      <dgm:t>
        <a:bodyPr/>
        <a:lstStyle/>
        <a:p>
          <a:endParaRPr lang="ru-RU"/>
        </a:p>
      </dgm:t>
    </dgm:pt>
    <dgm:pt modelId="{67B91120-A218-419F-BBC2-98A5D661C249}" type="pres">
      <dgm:prSet presAssocID="{D17DC1A3-B526-4DA2-BC6C-EBFFF67F074F}" presName="node" presStyleLbl="node1" presStyleIdx="2" presStyleCnt="4" custScaleX="100000" custScaleY="78015" custRadScaleRad="94422" custRadScaleInc="-224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ABF4-1AC8-41C7-AA35-8442CB635077}" type="pres">
      <dgm:prSet presAssocID="{1EFF59BD-4D0F-4673-8DC3-F281C89B06E6}" presName="parTrans" presStyleLbl="bgSibTrans2D1" presStyleIdx="3" presStyleCnt="4" custScaleX="61947" custLinFactNeighborX="43230" custLinFactNeighborY="-6640"/>
      <dgm:spPr/>
      <dgm:t>
        <a:bodyPr/>
        <a:lstStyle/>
        <a:p>
          <a:endParaRPr lang="ru-RU"/>
        </a:p>
      </dgm:t>
    </dgm:pt>
    <dgm:pt modelId="{D931101A-31D3-42CA-9D26-A3279517650E}" type="pres">
      <dgm:prSet presAssocID="{37E0ECB0-40D4-42BB-83B3-B4926CEC8AB5}" presName="node" presStyleLbl="node1" presStyleIdx="3" presStyleCnt="4" custScaleX="103407" custScaleY="74573" custRadScaleRad="67721" custRadScaleInc="376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31EDB-DCC3-454F-8E68-FE374D28D19D}" type="presOf" srcId="{37E0ECB0-40D4-42BB-83B3-B4926CEC8AB5}" destId="{D931101A-31D3-42CA-9D26-A3279517650E}" srcOrd="0" destOrd="0" presId="urn:microsoft.com/office/officeart/2005/8/layout/radial4"/>
    <dgm:cxn modelId="{15EC6D28-764D-4688-A11A-C9EE433FACEA}" type="presOf" srcId="{F354BBAE-B0BB-47AF-A253-48B685A86634}" destId="{EA47E4BC-2C97-4ACA-ABAD-C4B573DA0711}" srcOrd="0" destOrd="0" presId="urn:microsoft.com/office/officeart/2005/8/layout/radial4"/>
    <dgm:cxn modelId="{B2B39F33-240A-4A48-AC72-5C56B35C8AB3}" srcId="{5E476B1F-CFF2-42EC-BBE4-A270E7C8584A}" destId="{6B17D7EB-7769-44EF-A8C7-F0C4A0E5FD5C}" srcOrd="0" destOrd="0" parTransId="{950C9B05-448B-4484-8890-B499E3ABB70B}" sibTransId="{F2CB5330-71DE-46F3-A3ED-C440DF863DDD}"/>
    <dgm:cxn modelId="{3B7922F2-76AB-4CF9-9732-0DFDD8C805D1}" srcId="{F354BBAE-B0BB-47AF-A253-48B685A86634}" destId="{ABF35673-1CDF-4789-B0E6-D9C83B535E40}" srcOrd="3" destOrd="0" parTransId="{DA02DF13-C334-43A3-9090-78E487C728BB}" sibTransId="{ED941AD0-4843-4418-855A-20B8C8C6B6AF}"/>
    <dgm:cxn modelId="{5FD6ACD7-AF1D-4E94-8F28-48B763544814}" type="presOf" srcId="{05EB7C1D-7F41-4DAE-BA05-D21B73274469}" destId="{085DB879-5F5E-4784-91BE-85010554D183}" srcOrd="0" destOrd="0" presId="urn:microsoft.com/office/officeart/2005/8/layout/radial4"/>
    <dgm:cxn modelId="{7118CA72-3BBD-4299-9C47-A18CA06BE035}" srcId="{F354BBAE-B0BB-47AF-A253-48B685A86634}" destId="{39047455-A4EA-4274-8784-BDF6FA8720C6}" srcOrd="2" destOrd="0" parTransId="{ED9C0805-FFC4-4420-AC38-C3859D2C1C28}" sibTransId="{C68B017C-40E0-43EC-9BC7-326C80618AF7}"/>
    <dgm:cxn modelId="{0254ADC8-F154-4F09-B24E-C55F1B7AC12E}" srcId="{5E476B1F-CFF2-42EC-BBE4-A270E7C8584A}" destId="{D17DC1A3-B526-4DA2-BC6C-EBFFF67F074F}" srcOrd="2" destOrd="0" parTransId="{05EB7C1D-7F41-4DAE-BA05-D21B73274469}" sibTransId="{3AC3A6F9-5383-4603-8455-53AC7A3363B2}"/>
    <dgm:cxn modelId="{CAF5EA37-B52A-46FD-9A8A-A718E03736CE}" srcId="{F354BBAE-B0BB-47AF-A253-48B685A86634}" destId="{5E476B1F-CFF2-42EC-BBE4-A270E7C8584A}" srcOrd="0" destOrd="0" parTransId="{42C2A9EA-D65B-4533-919D-DDCA03B4857B}" sibTransId="{D9F570E8-C223-4AE8-9163-6CEC337216E4}"/>
    <dgm:cxn modelId="{BFF79120-2463-4802-9106-E99FA9BF99F3}" type="presOf" srcId="{481720F1-ECFA-4D65-AA99-DB9DA1219511}" destId="{A34330EA-4B60-4FD2-81F1-095A0F680D20}" srcOrd="0" destOrd="0" presId="urn:microsoft.com/office/officeart/2005/8/layout/radial4"/>
    <dgm:cxn modelId="{A0E2A6D0-DAF1-405B-85BD-127F71626B79}" srcId="{5E476B1F-CFF2-42EC-BBE4-A270E7C8584A}" destId="{37E0ECB0-40D4-42BB-83B3-B4926CEC8AB5}" srcOrd="3" destOrd="0" parTransId="{1EFF59BD-4D0F-4673-8DC3-F281C89B06E6}" sibTransId="{7EB1E367-6170-4AE2-8EB6-C818075D4BFA}"/>
    <dgm:cxn modelId="{A6A93087-08B3-4645-863E-0B0AAD9DAAA2}" type="presOf" srcId="{D17DC1A3-B526-4DA2-BC6C-EBFFF67F074F}" destId="{67B91120-A218-419F-BBC2-98A5D661C249}" srcOrd="0" destOrd="0" presId="urn:microsoft.com/office/officeart/2005/8/layout/radial4"/>
    <dgm:cxn modelId="{84A102E6-6CFF-4DFE-B711-A9EE0717E2DA}" srcId="{F354BBAE-B0BB-47AF-A253-48B685A86634}" destId="{2F259909-1FE7-4EFA-A80F-1E9C88EC5912}" srcOrd="1" destOrd="0" parTransId="{0C576B63-8210-4BAD-BAFC-7FD0E877E8D8}" sibTransId="{DA102A16-B6C7-4D1D-8F67-E4FEFB73D10A}"/>
    <dgm:cxn modelId="{E2604D48-1DE6-4D93-9ADA-983EB90A0EB1}" type="presOf" srcId="{6B17D7EB-7769-44EF-A8C7-F0C4A0E5FD5C}" destId="{D9706568-6639-4581-A89C-948985C78B80}" srcOrd="0" destOrd="0" presId="urn:microsoft.com/office/officeart/2005/8/layout/radial4"/>
    <dgm:cxn modelId="{6DC23122-E982-4F31-AC24-64C8CDF5DA86}" type="presOf" srcId="{5E476B1F-CFF2-42EC-BBE4-A270E7C8584A}" destId="{62E8222E-3764-4EE2-8DB0-B641A6BC29DF}" srcOrd="0" destOrd="0" presId="urn:microsoft.com/office/officeart/2005/8/layout/radial4"/>
    <dgm:cxn modelId="{D1004FFD-7A1B-425B-AE22-D5B0BFC595E7}" srcId="{5E476B1F-CFF2-42EC-BBE4-A270E7C8584A}" destId="{58C122BF-CA37-4179-A97E-D7753B95AB9D}" srcOrd="1" destOrd="0" parTransId="{481720F1-ECFA-4D65-AA99-DB9DA1219511}" sibTransId="{DB2A14D1-F406-42F4-9DF0-42419B449BAA}"/>
    <dgm:cxn modelId="{A19E1CF3-C645-4E4C-A0A6-75F78821378A}" type="presOf" srcId="{950C9B05-448B-4484-8890-B499E3ABB70B}" destId="{45E616EB-047E-4B33-89FA-16363695508A}" srcOrd="0" destOrd="0" presId="urn:microsoft.com/office/officeart/2005/8/layout/radial4"/>
    <dgm:cxn modelId="{FD8E40F5-3335-44E3-A6FB-DF2746A73D5E}" type="presOf" srcId="{58C122BF-CA37-4179-A97E-D7753B95AB9D}" destId="{A8123F0A-39D7-40C4-A588-25835C3F5DA3}" srcOrd="0" destOrd="0" presId="urn:microsoft.com/office/officeart/2005/8/layout/radial4"/>
    <dgm:cxn modelId="{4C169924-89A3-45A7-B30F-24316D4F0966}" type="presOf" srcId="{1EFF59BD-4D0F-4673-8DC3-F281C89B06E6}" destId="{CF4AABF4-1AC8-41C7-AA35-8442CB635077}" srcOrd="0" destOrd="0" presId="urn:microsoft.com/office/officeart/2005/8/layout/radial4"/>
    <dgm:cxn modelId="{7CA61493-DC5E-4EA0-B6D8-AAF0AF4A3A0D}" type="presParOf" srcId="{EA47E4BC-2C97-4ACA-ABAD-C4B573DA0711}" destId="{62E8222E-3764-4EE2-8DB0-B641A6BC29DF}" srcOrd="0" destOrd="0" presId="urn:microsoft.com/office/officeart/2005/8/layout/radial4"/>
    <dgm:cxn modelId="{0A600331-2E5F-4D25-AC2A-14D8E6BC0B9D}" type="presParOf" srcId="{EA47E4BC-2C97-4ACA-ABAD-C4B573DA0711}" destId="{45E616EB-047E-4B33-89FA-16363695508A}" srcOrd="1" destOrd="0" presId="urn:microsoft.com/office/officeart/2005/8/layout/radial4"/>
    <dgm:cxn modelId="{C987319E-1511-4702-A9C3-AE303C30BB89}" type="presParOf" srcId="{EA47E4BC-2C97-4ACA-ABAD-C4B573DA0711}" destId="{D9706568-6639-4581-A89C-948985C78B80}" srcOrd="2" destOrd="0" presId="urn:microsoft.com/office/officeart/2005/8/layout/radial4"/>
    <dgm:cxn modelId="{5E46B4A0-1855-494B-880D-A02B86FE5096}" type="presParOf" srcId="{EA47E4BC-2C97-4ACA-ABAD-C4B573DA0711}" destId="{A34330EA-4B60-4FD2-81F1-095A0F680D20}" srcOrd="3" destOrd="0" presId="urn:microsoft.com/office/officeart/2005/8/layout/radial4"/>
    <dgm:cxn modelId="{AC8F2E96-0607-48F0-B31A-47B1A6E554D0}" type="presParOf" srcId="{EA47E4BC-2C97-4ACA-ABAD-C4B573DA0711}" destId="{A8123F0A-39D7-40C4-A588-25835C3F5DA3}" srcOrd="4" destOrd="0" presId="urn:microsoft.com/office/officeart/2005/8/layout/radial4"/>
    <dgm:cxn modelId="{0093725F-4705-4259-B727-CE34E237C97C}" type="presParOf" srcId="{EA47E4BC-2C97-4ACA-ABAD-C4B573DA0711}" destId="{085DB879-5F5E-4784-91BE-85010554D183}" srcOrd="5" destOrd="0" presId="urn:microsoft.com/office/officeart/2005/8/layout/radial4"/>
    <dgm:cxn modelId="{33F2B707-F6DD-4946-9127-4878C98EBE3E}" type="presParOf" srcId="{EA47E4BC-2C97-4ACA-ABAD-C4B573DA0711}" destId="{67B91120-A218-419F-BBC2-98A5D661C249}" srcOrd="6" destOrd="0" presId="urn:microsoft.com/office/officeart/2005/8/layout/radial4"/>
    <dgm:cxn modelId="{5A19CC4E-EE2B-4086-8CC2-9BE10BBAD5C1}" type="presParOf" srcId="{EA47E4BC-2C97-4ACA-ABAD-C4B573DA0711}" destId="{CF4AABF4-1AC8-41C7-AA35-8442CB635077}" srcOrd="7" destOrd="0" presId="urn:microsoft.com/office/officeart/2005/8/layout/radial4"/>
    <dgm:cxn modelId="{490F8AED-DC34-4CC6-825E-FBDC9B3AB721}" type="presParOf" srcId="{EA47E4BC-2C97-4ACA-ABAD-C4B573DA0711}" destId="{D931101A-31D3-42CA-9D26-A3279517650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8222E-3764-4EE2-8DB0-B641A6BC29DF}">
      <dsp:nvSpPr>
        <dsp:cNvPr id="0" name=""/>
        <dsp:cNvSpPr/>
      </dsp:nvSpPr>
      <dsp:spPr>
        <a:xfrm>
          <a:off x="3036072" y="2044704"/>
          <a:ext cx="2610788" cy="2218134"/>
        </a:xfrm>
        <a:prstGeom prst="ellipse">
          <a:avLst/>
        </a:prstGeom>
        <a:solidFill>
          <a:srgbClr val="FFFF00"/>
        </a:soli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Мотивация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418413" y="2369542"/>
        <a:ext cx="1846106" cy="1568458"/>
      </dsp:txXfrm>
    </dsp:sp>
    <dsp:sp modelId="{45E616EB-047E-4B33-89FA-16363695508A}">
      <dsp:nvSpPr>
        <dsp:cNvPr id="0" name=""/>
        <dsp:cNvSpPr/>
      </dsp:nvSpPr>
      <dsp:spPr>
        <a:xfrm rot="19104975">
          <a:off x="5510145" y="2446209"/>
          <a:ext cx="1152981" cy="6321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706568-6639-4581-A89C-948985C78B80}">
      <dsp:nvSpPr>
        <dsp:cNvPr id="0" name=""/>
        <dsp:cNvSpPr/>
      </dsp:nvSpPr>
      <dsp:spPr>
        <a:xfrm>
          <a:off x="5643600" y="1143003"/>
          <a:ext cx="2392946" cy="1400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Проблемные ситуации</a:t>
          </a:r>
          <a:endParaRPr lang="ru-RU" sz="2400" b="1" kern="1200" dirty="0"/>
        </a:p>
      </dsp:txBody>
      <dsp:txXfrm>
        <a:off x="5684605" y="1184008"/>
        <a:ext cx="2310936" cy="1318015"/>
      </dsp:txXfrm>
    </dsp:sp>
    <dsp:sp modelId="{A34330EA-4B60-4FD2-81F1-095A0F680D20}">
      <dsp:nvSpPr>
        <dsp:cNvPr id="0" name=""/>
        <dsp:cNvSpPr/>
      </dsp:nvSpPr>
      <dsp:spPr>
        <a:xfrm rot="1713749">
          <a:off x="5092816" y="4096952"/>
          <a:ext cx="1662560" cy="63216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123F0A-39D7-40C4-A588-25835C3F5DA3}">
      <dsp:nvSpPr>
        <dsp:cNvPr id="0" name=""/>
        <dsp:cNvSpPr/>
      </dsp:nvSpPr>
      <dsp:spPr>
        <a:xfrm>
          <a:off x="5857921" y="3786206"/>
          <a:ext cx="2255765" cy="161411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Участие в конкурсах, интернет -проектах</a:t>
          </a:r>
          <a:endParaRPr lang="ru-RU" sz="2400" b="1" kern="1200" dirty="0"/>
        </a:p>
      </dsp:txBody>
      <dsp:txXfrm>
        <a:off x="5905197" y="3833482"/>
        <a:ext cx="2161213" cy="1519567"/>
      </dsp:txXfrm>
    </dsp:sp>
    <dsp:sp modelId="{085DB879-5F5E-4784-91BE-85010554D183}">
      <dsp:nvSpPr>
        <dsp:cNvPr id="0" name=""/>
        <dsp:cNvSpPr/>
      </dsp:nvSpPr>
      <dsp:spPr>
        <a:xfrm rot="10635710">
          <a:off x="1296034" y="2888759"/>
          <a:ext cx="1674769" cy="632168"/>
        </a:xfrm>
        <a:prstGeom prst="lef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B91120-A218-419F-BBC2-98A5D661C249}">
      <dsp:nvSpPr>
        <dsp:cNvPr id="0" name=""/>
        <dsp:cNvSpPr/>
      </dsp:nvSpPr>
      <dsp:spPr>
        <a:xfrm>
          <a:off x="214303" y="2643187"/>
          <a:ext cx="2107227" cy="1315162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Игровые</a:t>
          </a:r>
          <a:r>
            <a:rPr lang="ru-RU" sz="2400" b="1" kern="1200" baseline="0" dirty="0" smtClean="0"/>
            <a:t> задания</a:t>
          </a:r>
          <a:endParaRPr lang="ru-RU" sz="2400" b="1" kern="1200" dirty="0"/>
        </a:p>
      </dsp:txBody>
      <dsp:txXfrm>
        <a:off x="252823" y="2681707"/>
        <a:ext cx="2030187" cy="1238122"/>
      </dsp:txXfrm>
    </dsp:sp>
    <dsp:sp modelId="{CF4AABF4-1AC8-41C7-AA35-8442CB635077}">
      <dsp:nvSpPr>
        <dsp:cNvPr id="0" name=""/>
        <dsp:cNvSpPr/>
      </dsp:nvSpPr>
      <dsp:spPr>
        <a:xfrm rot="8449658">
          <a:off x="2958135" y="4064854"/>
          <a:ext cx="881074" cy="632168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31101A-31D3-42CA-9D26-A3279517650E}">
      <dsp:nvSpPr>
        <dsp:cNvPr id="0" name=""/>
        <dsp:cNvSpPr/>
      </dsp:nvSpPr>
      <dsp:spPr>
        <a:xfrm>
          <a:off x="1142980" y="4243548"/>
          <a:ext cx="2179020" cy="1257138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Участие в олимпиадах, конференциях</a:t>
          </a:r>
          <a:endParaRPr lang="ru-RU" sz="2400" b="1" kern="1200" dirty="0"/>
        </a:p>
      </dsp:txBody>
      <dsp:txXfrm>
        <a:off x="1179800" y="4280368"/>
        <a:ext cx="2105380" cy="1183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9791E-EBDD-468D-8A70-788AC6398272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C5FD-76E7-4185-8EED-3A43A6A7E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8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67de4_4b1f99b5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84430" cy="3645024"/>
          </a:xfrm>
          <a:prstGeom prst="rect">
            <a:avLst/>
          </a:prstGeom>
        </p:spPr>
      </p:pic>
      <p:pic>
        <p:nvPicPr>
          <p:cNvPr id="8" name="Рисунок 7" descr="0_938ac_db164483_X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5912" y="4365104"/>
            <a:ext cx="2668088" cy="226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534291">
            <a:off x="2486902" y="1529653"/>
            <a:ext cx="4095309" cy="20613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0A9-E750-4475-B464-228D58C8EF70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73FE-88D6-4669-AC9E-A24FC3F0D94D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9015-4896-4178-9681-413312325AA4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alphaModFix amt="39000"/>
            <a:lum/>
          </a:blip>
          <a:srcRect/>
          <a:stretch>
            <a:fillRect t="-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7de4_4b1f99b5_X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" y="0"/>
            <a:ext cx="3174925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20C-54AB-437C-9093-F316E866F6EF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4A5-4618-45B5-B2FA-7F38E7911A00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4B2D-1E10-46DB-AA46-4CE205331523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A84A-B19B-4FD0-A9E5-428EB1FF38B9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997-3F22-4C01-94C8-5C0BA71A7E0D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F50F-3284-4DD9-B24F-067D3DB485EC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3B79-2AD5-4379-9A18-836443653626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801C-3F3D-4D4F-AAC9-08656607A5CD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65A8-F75E-4CEC-BC5A-F1096D732E4E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1598-62CC-4210-8FC8-083E2D94B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wmf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285728"/>
            <a:ext cx="65722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Областной этап </a:t>
            </a:r>
          </a:p>
          <a:p>
            <a:pPr algn="ctr"/>
            <a:r>
              <a:rPr lang="ru-RU" sz="2400" dirty="0" smtClean="0">
                <a:cs typeface="Arial" pitchFamily="34" charset="0"/>
              </a:rPr>
              <a:t>Всероссийского конкурса «Учитель года России»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6" name="Заголовок 8"/>
          <p:cNvSpPr txBox="1">
            <a:spLocks noGrp="1"/>
          </p:cNvSpPr>
          <p:nvPr>
            <p:ph type="ctrTitle"/>
          </p:nvPr>
        </p:nvSpPr>
        <p:spPr>
          <a:xfrm>
            <a:off x="1500166" y="1857364"/>
            <a:ext cx="6643734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Творческая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 презентация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</a:endParaRPr>
          </a:p>
        </p:txBody>
      </p:sp>
      <p:sp>
        <p:nvSpPr>
          <p:cNvPr id="7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57224" y="4000504"/>
            <a:ext cx="64008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cs typeface="Arial" pitchFamily="34" charset="0"/>
              </a:rPr>
              <a:t>Тихова</a:t>
            </a: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cs typeface="Arial" pitchFamily="34" charset="0"/>
              </a:rPr>
              <a:t>Татьяна Алексеевна</a:t>
            </a:r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учитель истории и обществознания, 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МОУ </a:t>
            </a:r>
            <a:r>
              <a:rPr lang="ru-RU" sz="2400" dirty="0" err="1" smtClean="0">
                <a:solidFill>
                  <a:schemeClr val="tx1"/>
                </a:solidFill>
                <a:cs typeface="Arial" pitchFamily="34" charset="0"/>
              </a:rPr>
              <a:t>Вощиковская</a:t>
            </a:r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cs typeface="Arial" pitchFamily="34" charset="0"/>
              </a:rPr>
              <a:t>оош</a:t>
            </a:r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им. А.И.Королёва,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Пошехонский МР</a:t>
            </a:r>
            <a:endParaRPr lang="ru-RU" sz="24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429256" y="5643578"/>
            <a:ext cx="1928826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66" y="5643578"/>
            <a:ext cx="2071702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4500570"/>
            <a:ext cx="257176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4214818"/>
            <a:ext cx="2286016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500570"/>
            <a:ext cx="264320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2" y="2857496"/>
            <a:ext cx="8086725" cy="11430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Виды самостоятельных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285729"/>
            <a:ext cx="8229600" cy="24288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«Нужно, чтобы дети, по возможности, учились самостоятельно, а учитель руководил этим самостоятельным процессом и давал для него материал».</a:t>
            </a:r>
          </a:p>
          <a:p>
            <a:pPr algn="ctr">
              <a:buNone/>
            </a:pPr>
            <a:r>
              <a:rPr lang="ru-RU" dirty="0" smtClean="0"/>
              <a:t>						</a:t>
            </a:r>
            <a:r>
              <a:rPr lang="ru-RU" sz="2800" dirty="0" smtClean="0"/>
              <a:t>К.Д. Ушинский.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643446"/>
            <a:ext cx="278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По  дидактической  цели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4357694"/>
            <a:ext cx="2492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По уровню </a:t>
            </a:r>
          </a:p>
          <a:p>
            <a:pPr algn="ctr"/>
            <a:r>
              <a:rPr lang="ru-RU" b="1" i="1" dirty="0" smtClean="0"/>
              <a:t>самостоятельности  </a:t>
            </a:r>
          </a:p>
          <a:p>
            <a:pPr algn="ctr"/>
            <a:r>
              <a:rPr lang="ru-RU" b="1" i="1" dirty="0" smtClean="0"/>
              <a:t>учащихся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4572008"/>
            <a:ext cx="1620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По  форме </a:t>
            </a:r>
          </a:p>
          <a:p>
            <a:pPr algn="ctr"/>
            <a:r>
              <a:rPr lang="ru-RU" sz="2000" b="1" i="1" dirty="0" smtClean="0"/>
              <a:t> выполнения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5715016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По  источнику </a:t>
            </a:r>
          </a:p>
          <a:p>
            <a:pPr algn="ctr"/>
            <a:r>
              <a:rPr lang="ru-RU" sz="2000" b="1" i="1" dirty="0" smtClean="0"/>
              <a:t> знаний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5715016"/>
            <a:ext cx="1584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По  способу  </a:t>
            </a:r>
          </a:p>
          <a:p>
            <a:pPr algn="ctr"/>
            <a:r>
              <a:rPr lang="ru-RU" sz="2000" b="1" i="1" dirty="0" smtClean="0"/>
              <a:t>выполнения</a:t>
            </a:r>
            <a:endParaRPr lang="ru-RU" sz="20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643042" y="4000504"/>
            <a:ext cx="357190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72330" y="4000504"/>
            <a:ext cx="331471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9124" y="4000504"/>
            <a:ext cx="285752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Соединительная линия уступом 20"/>
          <p:cNvCxnSpPr>
            <a:stCxn id="4" idx="3"/>
            <a:endCxn id="8" idx="3"/>
          </p:cNvCxnSpPr>
          <p:nvPr/>
        </p:nvCxnSpPr>
        <p:spPr>
          <a:xfrm flipH="1">
            <a:off x="7381337" y="3428996"/>
            <a:ext cx="1276860" cy="2639963"/>
          </a:xfrm>
          <a:prstGeom prst="bentConnector3">
            <a:avLst>
              <a:gd name="adj1" fmla="val -17903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4" idx="1"/>
            <a:endCxn id="13" idx="1"/>
          </p:cNvCxnSpPr>
          <p:nvPr/>
        </p:nvCxnSpPr>
        <p:spPr>
          <a:xfrm rot="10800000" flipH="1" flipV="1">
            <a:off x="571472" y="3428996"/>
            <a:ext cx="928694" cy="2671782"/>
          </a:xfrm>
          <a:prstGeom prst="bentConnector3">
            <a:avLst>
              <a:gd name="adj1" fmla="val -24615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34" y="1000108"/>
          <a:ext cx="8215312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F:\конкурсы 2014-2015\учитель года\область учитель года\фото\ТТА\IMG_43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8604"/>
            <a:ext cx="4324311" cy="3214710"/>
          </a:xfrm>
          <a:prstGeom prst="flowChartDocument">
            <a:avLst/>
          </a:prstGeom>
          <a:noFill/>
          <a:ln>
            <a:solidFill>
              <a:srgbClr val="C00000"/>
            </a:solidFill>
          </a:ln>
        </p:spPr>
      </p:pic>
      <p:grpSp>
        <p:nvGrpSpPr>
          <p:cNvPr id="8" name="Группа 7"/>
          <p:cNvGrpSpPr/>
          <p:nvPr/>
        </p:nvGrpSpPr>
        <p:grpSpPr>
          <a:xfrm>
            <a:off x="5214942" y="500042"/>
            <a:ext cx="3357586" cy="1214446"/>
            <a:chOff x="980464" y="-2049996"/>
            <a:chExt cx="2549482" cy="181038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80464" y="-2049996"/>
              <a:ext cx="2549482" cy="1810385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88953" y="-1943503"/>
              <a:ext cx="2372730" cy="1633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b="1" kern="1200" dirty="0" smtClean="0">
                  <a:solidFill>
                    <a:schemeClr val="tx1"/>
                  </a:solidFill>
                </a:rPr>
                <a:t>Увлечь!</a:t>
              </a:r>
              <a:endParaRPr lang="ru-RU" sz="45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:\конкурсы 2014-2015\учитель года\район учитель года\к уроку\картинки успех\DisplayMi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377083" cy="2357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проблемных ситуаций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000108"/>
            <a:ext cx="535786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История</a:t>
            </a:r>
          </a:p>
          <a:p>
            <a:pPr algn="ctr"/>
            <a:r>
              <a:rPr lang="ru-RU" sz="2400" dirty="0" smtClean="0"/>
              <a:t>Тема  «Средневековый город» вопрос: </a:t>
            </a:r>
          </a:p>
          <a:p>
            <a:pPr algn="ctr"/>
            <a:r>
              <a:rPr lang="ru-RU" sz="2400" dirty="0" smtClean="0"/>
              <a:t>«Где интереснее жить: в городе или в деревне?»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857496"/>
            <a:ext cx="4929190" cy="1938992"/>
          </a:xfrm>
          <a:prstGeom prst="rect">
            <a:avLst/>
          </a:prstGeom>
          <a:solidFill>
            <a:srgbClr val="FFFF99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Обществознание</a:t>
            </a:r>
          </a:p>
          <a:p>
            <a:pPr algn="ctr"/>
            <a:r>
              <a:rPr lang="ru-RU" sz="2400" dirty="0" smtClean="0"/>
              <a:t>Всегда ли правы взрослые? Сколько денег нужно человеку? Зачем человек учится?   Зачем человеку семья?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636"/>
            <a:ext cx="8501122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Тема  «Способности  человека» факт: «Юлий Цезарь мог заниматься одновременно несколькими делами – и читал, и писал, и слушал, и разговаривал».  Способны ли вы на такое?  О каких возможностях Цезаря говорит данный пример?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4876" y="357166"/>
          <a:ext cx="3386140" cy="3084576"/>
        </p:xfrm>
        <a:graphic>
          <a:graphicData uri="http://schemas.openxmlformats.org/drawingml/2006/table">
            <a:tbl>
              <a:tblPr/>
              <a:tblGrid>
                <a:gridCol w="439785"/>
                <a:gridCol w="405903"/>
                <a:gridCol w="395739"/>
                <a:gridCol w="439785"/>
                <a:gridCol w="405903"/>
                <a:gridCol w="487219"/>
                <a:gridCol w="405903"/>
                <a:gridCol w="405903"/>
              </a:tblGrid>
              <a:tr h="375050">
                <a:tc>
                  <a:txBody>
                    <a:bodyPr/>
                    <a:lstStyle/>
                    <a:p>
                      <a:pPr marL="39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3714752"/>
          <a:ext cx="8001056" cy="2786080"/>
        </p:xfrm>
        <a:graphic>
          <a:graphicData uri="http://schemas.openxmlformats.org/drawingml/2006/table">
            <a:tbl>
              <a:tblPr/>
              <a:tblGrid>
                <a:gridCol w="527775"/>
                <a:gridCol w="506664"/>
                <a:gridCol w="490830"/>
                <a:gridCol w="506664"/>
                <a:gridCol w="548885"/>
                <a:gridCol w="548885"/>
                <a:gridCol w="506664"/>
                <a:gridCol w="464440"/>
                <a:gridCol w="464440"/>
                <a:gridCol w="485552"/>
                <a:gridCol w="485552"/>
                <a:gridCol w="464440"/>
                <a:gridCol w="490830"/>
                <a:gridCol w="490830"/>
                <a:gridCol w="490830"/>
                <a:gridCol w="527775"/>
              </a:tblGrid>
              <a:tr h="557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   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721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721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21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216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Х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38576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857232"/>
          <a:ext cx="4048130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626"/>
                <a:gridCol w="809626"/>
                <a:gridCol w="809626"/>
                <a:gridCol w="809626"/>
                <a:gridCol w="809626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14414" y="285728"/>
            <a:ext cx="278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Кроссворд - загадка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1857364"/>
            <a:ext cx="3123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Венгерский кроссворд</a:t>
            </a:r>
          </a:p>
          <a:p>
            <a:pPr algn="ctr"/>
            <a:r>
              <a:rPr lang="ru-RU" sz="2000" dirty="0" smtClean="0"/>
              <a:t>(размещён на сайте </a:t>
            </a:r>
          </a:p>
          <a:p>
            <a:pPr algn="ctr"/>
            <a:r>
              <a:rPr lang="ru-RU" sz="2000" dirty="0" smtClean="0"/>
              <a:t>«Подросток и закон»)</a:t>
            </a:r>
            <a:endParaRPr lang="ru-RU" sz="20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786182" y="2071678"/>
            <a:ext cx="714380" cy="500066"/>
          </a:xfrm>
          <a:prstGeom prst="rightArrow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71538" y="3143248"/>
            <a:ext cx="3131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Кроссворд - пирамида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F:\картинки\Мои рисунки\школа\uchi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929" y="714356"/>
            <a:ext cx="2449475" cy="1952959"/>
          </a:xfrm>
          <a:prstGeom prst="rect">
            <a:avLst/>
          </a:prstGeom>
          <a:noFill/>
        </p:spPr>
      </p:pic>
      <p:pic>
        <p:nvPicPr>
          <p:cNvPr id="4" name="Picture 2" descr="F:\картинки\Мои рисунки\школа\2(24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00306"/>
            <a:ext cx="1928826" cy="2586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1934" y="214290"/>
            <a:ext cx="3286148" cy="868346"/>
          </a:xfrm>
          <a:ln w="190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/>
              <a:t>Приёмы работы</a:t>
            </a:r>
            <a:br>
              <a:rPr lang="ru-RU" sz="3200" dirty="0" smtClean="0"/>
            </a:br>
            <a:r>
              <a:rPr lang="ru-RU" sz="3200" dirty="0" smtClean="0"/>
              <a:t> с текстом</a:t>
            </a:r>
            <a:endParaRPr lang="ru-RU" sz="3200" dirty="0"/>
          </a:p>
        </p:txBody>
      </p:sp>
      <p:pic>
        <p:nvPicPr>
          <p:cNvPr id="28674" name="Picture 2" descr="F:\картинки\Мои рисунки\школа\task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429264"/>
            <a:ext cx="3053618" cy="1038230"/>
          </a:xfrm>
          <a:prstGeom prst="rect">
            <a:avLst/>
          </a:prstGeom>
          <a:noFill/>
        </p:spPr>
      </p:pic>
      <p:pic>
        <p:nvPicPr>
          <p:cNvPr id="28676" name="Picture 4" descr="F:\картинки\Мои рисунки\школа\J029211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2105956" cy="2087565"/>
          </a:xfrm>
          <a:prstGeom prst="rect">
            <a:avLst/>
          </a:prstGeom>
          <a:noFill/>
        </p:spPr>
      </p:pic>
      <p:pic>
        <p:nvPicPr>
          <p:cNvPr id="28677" name="Picture 5" descr="F:\картинки\Мои рисунки\школа\картинки школа\school2107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214818"/>
            <a:ext cx="2008146" cy="22383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643314"/>
            <a:ext cx="2417201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Комментированное </a:t>
            </a:r>
          </a:p>
          <a:p>
            <a:pPr algn="ctr"/>
            <a:r>
              <a:rPr lang="ru-RU" sz="2000" dirty="0" smtClean="0"/>
              <a:t>чтение текста.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5500702"/>
            <a:ext cx="3000396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Составление простого, сложного, цитатного</a:t>
            </a:r>
          </a:p>
          <a:p>
            <a:pPr algn="ctr"/>
            <a:r>
              <a:rPr lang="ru-RU" sz="2000" dirty="0" smtClean="0"/>
              <a:t> и тезисного плана.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1285860"/>
            <a:ext cx="3286148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Составление вопросов, кроссвордов, тестов, </a:t>
            </a:r>
          </a:p>
          <a:p>
            <a:pPr algn="ctr"/>
            <a:r>
              <a:rPr lang="ru-RU" sz="2000" dirty="0" smtClean="0"/>
              <a:t>на основе текста учебника.</a:t>
            </a:r>
            <a:endParaRPr lang="ru-RU" sz="2000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715008" y="2643182"/>
            <a:ext cx="3071834" cy="1015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Подбор фактов, подтверждающих или опровергающих гипотезу.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857884" y="4071942"/>
            <a:ext cx="1714512" cy="1015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Составление синквейна,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кластера.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643174" y="2643182"/>
            <a:ext cx="1571636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Составление таблиц.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7" y="285728"/>
            <a:ext cx="2714643" cy="1071570"/>
            <a:chOff x="2981886" y="1857384"/>
            <a:chExt cx="2549482" cy="181038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981886" y="1857384"/>
              <a:ext cx="2549482" cy="181038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066868" y="1857384"/>
              <a:ext cx="2372728" cy="1633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chemeClr val="tx1"/>
                  </a:solidFill>
                </a:rPr>
                <a:t>Научить!</a:t>
              </a:r>
              <a:endParaRPr lang="ru-RU" sz="3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285852" y="4572008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4643446"/>
            <a:ext cx="219585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Составление схемы,</a:t>
            </a:r>
            <a:r>
              <a:rPr lang="ru-RU" baseline="30000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ru-RU" baseline="30000" dirty="0" smtClean="0" bmk=""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диаграммы.</a:t>
            </a: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57356" y="285728"/>
            <a:ext cx="53880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Приём  работы с текстом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«Продолжи рассказ по картинке»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4035" name="Picture 3" descr="G:\конкурсы 2014-2015\учитель года\область учитель года\работа\2015-02-18\документ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6165" t="49004" r="8871" b="24003"/>
          <a:stretch>
            <a:fillRect/>
          </a:stretch>
        </p:blipFill>
        <p:spPr bwMode="auto">
          <a:xfrm>
            <a:off x="1857356" y="2928934"/>
            <a:ext cx="5229682" cy="36287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28586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«В усадьбе московского дворянина 15 века»  «В конце ноября Фёдор Соколов вернулся с государевой службы. Жена Настасья встречала его со слезами и жалобами на крестьян…» Продолжите рассказ о дворянине Фёдоре Соколове.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785794"/>
            <a:ext cx="542925" cy="5214938"/>
          </a:xfrm>
          <a:ln>
            <a:solidFill>
              <a:srgbClr val="FF0000"/>
            </a:solidFill>
          </a:ln>
        </p:spPr>
        <p:txBody>
          <a:bodyPr vert="wordArtVert"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развить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00100" y="3143248"/>
            <a:ext cx="1428760" cy="571504"/>
          </a:xfrm>
          <a:prstGeom prst="rightArrow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106395" y="3249611"/>
            <a:ext cx="50720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2428860" y="714356"/>
            <a:ext cx="64294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5357826"/>
            <a:ext cx="64294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428860" y="4500570"/>
            <a:ext cx="64294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428860" y="3571876"/>
            <a:ext cx="64294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428860" y="2643182"/>
            <a:ext cx="64294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28860" y="1571612"/>
            <a:ext cx="642942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43240" y="571480"/>
            <a:ext cx="19129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Конкурсы, </a:t>
            </a:r>
          </a:p>
          <a:p>
            <a:r>
              <a:rPr lang="ru-RU" sz="2800" b="1" dirty="0" smtClean="0"/>
              <a:t>викторины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1500174"/>
            <a:ext cx="236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Конференции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43240" y="2071678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Предметные </a:t>
            </a:r>
          </a:p>
          <a:p>
            <a:r>
              <a:rPr lang="ru-RU" sz="2800" b="1" dirty="0" smtClean="0"/>
              <a:t>олимпиады, </a:t>
            </a:r>
          </a:p>
          <a:p>
            <a:r>
              <a:rPr lang="ru-RU" sz="2800" b="1" dirty="0" smtClean="0"/>
              <a:t>чемпионаты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3429000"/>
            <a:ext cx="3231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Интеллектуальные </a:t>
            </a:r>
          </a:p>
          <a:p>
            <a:r>
              <a:rPr lang="ru-RU" sz="2800" b="1" dirty="0" smtClean="0"/>
              <a:t>игры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43240" y="4357694"/>
            <a:ext cx="2645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Краеведческие </a:t>
            </a:r>
          </a:p>
          <a:p>
            <a:r>
              <a:rPr lang="ru-RU" sz="2800" b="1" dirty="0" smtClean="0"/>
              <a:t>чтения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1" y="5286388"/>
            <a:ext cx="2286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Интернет - проекты</a:t>
            </a:r>
            <a:endParaRPr lang="ru-RU" sz="2800" b="1" dirty="0"/>
          </a:p>
        </p:txBody>
      </p:sp>
      <p:pic>
        <p:nvPicPr>
          <p:cNvPr id="28674" name="Picture 2" descr="F:\картинки\ксюша шибалова и класс\исторический турнир\Фото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28"/>
            <a:ext cx="3071834" cy="23574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8676" name="Picture 4" descr="F:\картинки\ксюша шибалова и класс\IMG_6700.jpg"/>
          <p:cNvPicPr>
            <a:picLocks noChangeAspect="1" noChangeArrowheads="1"/>
          </p:cNvPicPr>
          <p:nvPr/>
        </p:nvPicPr>
        <p:blipFill>
          <a:blip r:embed="rId3" cstate="print"/>
          <a:srcRect r="22659"/>
          <a:stretch>
            <a:fillRect/>
          </a:stretch>
        </p:blipFill>
        <p:spPr bwMode="auto">
          <a:xfrm>
            <a:off x="5786446" y="3929066"/>
            <a:ext cx="2928958" cy="26321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071538" y="2786058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Через 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74" y="2714620"/>
            <a:ext cx="253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Исторический турнир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000892" y="3214686"/>
            <a:ext cx="1727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Школьная </a:t>
            </a:r>
          </a:p>
          <a:p>
            <a:pPr algn="ctr"/>
            <a:r>
              <a:rPr lang="ru-RU" sz="2000" dirty="0" smtClean="0"/>
              <a:t>конференция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зное\ученик года 2012\Бойко\30032011303.JPG"/>
          <p:cNvPicPr>
            <a:picLocks noChangeAspect="1" noChangeArrowheads="1"/>
          </p:cNvPicPr>
          <p:nvPr/>
        </p:nvPicPr>
        <p:blipFill>
          <a:blip r:embed="rId2" cstate="email"/>
          <a:srcRect b="11126"/>
          <a:stretch>
            <a:fillRect/>
          </a:stretch>
        </p:blipFill>
        <p:spPr bwMode="auto">
          <a:xfrm>
            <a:off x="642910" y="642918"/>
            <a:ext cx="2286016" cy="326573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41433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Бойко Анна  11 класс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214678" y="357166"/>
            <a:ext cx="5643562" cy="18716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Bookman Old Style" pitchFamily="18" charset="0"/>
              </a:rPr>
              <a:t>Самостоятельная работа ученика превращается в самообучение, саморазвитие, </a:t>
            </a:r>
          </a:p>
          <a:p>
            <a:pPr algn="ctr">
              <a:buNone/>
            </a:pPr>
            <a:r>
              <a:rPr lang="ru-RU" sz="2000" b="1" dirty="0" smtClean="0">
                <a:latin typeface="Bookman Old Style" pitchFamily="18" charset="0"/>
              </a:rPr>
              <a:t>   самореализацию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9" name="Содержимое 7" descr="P12307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3521953" y="2693097"/>
            <a:ext cx="2957350" cy="2143140"/>
          </a:xfrm>
          <a:prstGeom prst="rect">
            <a:avLst/>
          </a:prstGeom>
          <a:ln>
            <a:solidFill>
              <a:srgbClr val="800000"/>
            </a:solidFill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86182" y="550070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Никифоров Александр </a:t>
            </a:r>
          </a:p>
          <a:p>
            <a:pPr algn="ctr"/>
            <a:r>
              <a:rPr lang="ru-RU" b="1" dirty="0" smtClean="0"/>
              <a:t>10 класс</a:t>
            </a:r>
            <a:endParaRPr lang="ru-RU" b="1" dirty="0"/>
          </a:p>
        </p:txBody>
      </p:sp>
      <p:pic>
        <p:nvPicPr>
          <p:cNvPr id="3074" name="Picture 2" descr="F:\картинки\люба шугина, миша\малые баловские чтения 2014 люба шугина 5 клас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285992"/>
            <a:ext cx="2071702" cy="300039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715140" y="5500702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Шугина</a:t>
            </a:r>
            <a:r>
              <a:rPr lang="ru-RU" b="1" dirty="0" smtClean="0"/>
              <a:t> Любовь  </a:t>
            </a:r>
          </a:p>
          <a:p>
            <a:pPr algn="ctr"/>
            <a:r>
              <a:rPr lang="ru-RU" b="1" dirty="0" smtClean="0"/>
              <a:t>5 класс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5000636"/>
            <a:ext cx="3530133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Bookman Old Style" pitchFamily="18" charset="0"/>
              </a:rPr>
              <a:t>Призёры 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Bookman Old Style" pitchFamily="18" charset="0"/>
              </a:rPr>
              <a:t>районной конференции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Bookman Old Style" pitchFamily="18" charset="0"/>
              </a:rPr>
              <a:t> «Первые шаги»</a:t>
            </a:r>
            <a:endParaRPr lang="ru-RU" sz="20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00034" y="357166"/>
            <a:ext cx="8229600" cy="24003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3500" dirty="0" smtClean="0"/>
              <a:t>«Задача учителя не в том, чтобы дать ученикам максимум знаний, а в том, чтобы привить им интерес к самостоятельному поиску знаний, научить добывать знания и пользоваться ими»</a:t>
            </a:r>
          </a:p>
          <a:p>
            <a:pPr algn="r">
              <a:buNone/>
            </a:pPr>
            <a:r>
              <a:rPr lang="ru-RU" smtClean="0"/>
              <a:t> </a:t>
            </a:r>
            <a:r>
              <a:rPr lang="ru-RU" sz="2600" smtClean="0"/>
              <a:t>К. </a:t>
            </a:r>
            <a:r>
              <a:rPr lang="ru-RU" sz="2600" dirty="0" smtClean="0"/>
              <a:t>Кушнер. </a:t>
            </a:r>
            <a:endParaRPr lang="ru-RU" sz="2600" dirty="0"/>
          </a:p>
        </p:txBody>
      </p:sp>
      <p:pic>
        <p:nvPicPr>
          <p:cNvPr id="31747" name="Picture 3" descr="F:\картинки\фото класса\P101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28868"/>
            <a:ext cx="5000660" cy="40005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9058" y="1285860"/>
            <a:ext cx="5214942" cy="50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Сведения об образовании: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Ярославский государственный педагогический  институт, год окончания – 1989.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Специальность, квалификация по диплому: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учитель истории ,     обществоведения, советского государства и права.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Педагогический стаж: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25 лет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Квалификационная категория: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высшая (от 27.11.2009 г.)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6" name="Picture 2" descr="C:\Users\Тимошина\Downloads\sit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84" cy="959534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11880" r="7617"/>
          <a:stretch/>
        </p:blipFill>
        <p:spPr>
          <a:xfrm>
            <a:off x="539552" y="1497884"/>
            <a:ext cx="3159601" cy="4447503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428596" y="0"/>
            <a:ext cx="8229600" cy="1500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 чем смысл жизни?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Служить другим и делать добро.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Аристотель.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s\Мои рисунки\фото разное\P100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8225">
            <a:off x="81875" y="2113601"/>
            <a:ext cx="3527552" cy="3035335"/>
          </a:xfrm>
          <a:prstGeom prst="flowChartPreparation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2" descr="F:\конкурсы 2014-2015\учитель года\область учитель года\фото\ТТА\IMG_6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418748"/>
            <a:ext cx="2726614" cy="3635116"/>
          </a:xfrm>
          <a:prstGeom prst="flowChartDocumen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1" descr="F:\конкурсы 2014-2015\учитель года\область учитель года\фото\ТТА\IMG_6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3322639" cy="2530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3004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Призёры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интернет - конкурсов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1500174"/>
            <a:ext cx="8229600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Создать  каждому ребенку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ситуацию успеха.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285728"/>
            <a:ext cx="697232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Мои  педагогические принципы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9" name="Picture 2" descr="C:\Users\Тимошина\Downloads\sit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84" cy="959534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1417" r="14323"/>
          <a:stretch/>
        </p:blipFill>
        <p:spPr>
          <a:xfrm>
            <a:off x="602678" y="2708920"/>
            <a:ext cx="3366612" cy="26577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7" descr="F:\картинки\9 мая\DSCN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3552592" cy="2857520"/>
          </a:xfrm>
          <a:prstGeom prst="flowChartManualInpu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00232" y="6286520"/>
            <a:ext cx="522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Патриотические акции и мероприятия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71604" y="1857364"/>
            <a:ext cx="7072362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Детей надо учить тому,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что пригодится им,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когда  они вырастут.</a:t>
            </a:r>
            <a:endParaRPr lang="ru-RU" sz="20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Bookman Old Style" pitchFamily="18" charset="0"/>
              </a:rPr>
              <a:t>А. Киренский.</a:t>
            </a:r>
            <a:br>
              <a:rPr lang="ru-RU" sz="16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br>
              <a:rPr kumimoji="0" lang="ru-RU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85728"/>
            <a:ext cx="697232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Мои  педагогические принципы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9" name="Picture 2" descr="C:\Users\Тимошина\Downloads\sit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84" cy="959534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конкурсы 2014-2015\учитель года\область учитель года\фото\ТТА\DSCN0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3" y="2780928"/>
            <a:ext cx="3727072" cy="2848471"/>
          </a:xfrm>
          <a:prstGeom prst="flowChartPreparation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Учитель.SERVER\Рабочий стол\2015-02-18\документы.JPG"/>
          <p:cNvPicPr>
            <a:picLocks noChangeAspect="1" noChangeArrowheads="1"/>
          </p:cNvPicPr>
          <p:nvPr/>
        </p:nvPicPr>
        <p:blipFill>
          <a:blip r:embed="rId2" cstate="print"/>
          <a:srcRect l="8542" t="809" r="7" b="53452"/>
          <a:stretch>
            <a:fillRect/>
          </a:stretch>
        </p:blipFill>
        <p:spPr bwMode="auto">
          <a:xfrm rot="1077415">
            <a:off x="5305206" y="2634475"/>
            <a:ext cx="3551939" cy="2510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285728"/>
            <a:ext cx="697232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Мои  педагогические принципы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28794" y="1428736"/>
            <a:ext cx="6715172" cy="1143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«Сколько б ты ни жил,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всю жизнь следует учиться».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Сенека.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Picture 2" descr="F:\конкурсы 2014-2015\учитель года\область учитель года\фото\ТТА\Победитель Учитель года 2015.jpg"/>
          <p:cNvPicPr>
            <a:picLocks noChangeAspect="1" noChangeArrowheads="1"/>
          </p:cNvPicPr>
          <p:nvPr/>
        </p:nvPicPr>
        <p:blipFill>
          <a:blip r:embed="rId3" cstate="print"/>
          <a:srcRect r="-937" b="4500"/>
          <a:stretch>
            <a:fillRect/>
          </a:stretch>
        </p:blipFill>
        <p:spPr bwMode="auto">
          <a:xfrm rot="857781">
            <a:off x="6638599" y="3288468"/>
            <a:ext cx="2161324" cy="3057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D:\docs\Мои документы\Рабочий стол\работа\пеликан\диплом об окончании ЯГПУ.JPG"/>
          <p:cNvPicPr>
            <a:picLocks noChangeAspect="1" noChangeArrowheads="1"/>
          </p:cNvPicPr>
          <p:nvPr/>
        </p:nvPicPr>
        <p:blipFill>
          <a:blip r:embed="rId4" cstate="print"/>
          <a:srcRect l="24315" t="18548" r="2910" b="8871"/>
          <a:stretch>
            <a:fillRect/>
          </a:stretch>
        </p:blipFill>
        <p:spPr bwMode="auto">
          <a:xfrm>
            <a:off x="2627784" y="2564904"/>
            <a:ext cx="3036114" cy="2143140"/>
          </a:xfrm>
          <a:prstGeom prst="rect">
            <a:avLst/>
          </a:prstGeom>
          <a:noFill/>
        </p:spPr>
      </p:pic>
      <p:pic>
        <p:nvPicPr>
          <p:cNvPr id="11" name="Picture 1" descr="C:\Documents and Settings\Admin\Мои документы\пеликан\matematika-35-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9887">
            <a:off x="938846" y="1912082"/>
            <a:ext cx="2181219" cy="3015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31239">
            <a:off x="845573" y="2527940"/>
            <a:ext cx="3070215" cy="21724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1" descr="F:\конкурсы 2014-2015\учитель года\область учитель года\фото\ТТА\HWScan00089 - копия.bmp"/>
          <p:cNvPicPr>
            <a:picLocks noChangeAspect="1" noChangeArrowheads="1"/>
          </p:cNvPicPr>
          <p:nvPr/>
        </p:nvPicPr>
        <p:blipFill>
          <a:blip r:embed="rId7" cstate="print"/>
          <a:srcRect l="8481" t="1986"/>
          <a:stretch>
            <a:fillRect/>
          </a:stretch>
        </p:blipFill>
        <p:spPr bwMode="auto">
          <a:xfrm rot="20749434">
            <a:off x="599169" y="3325688"/>
            <a:ext cx="2171479" cy="3009158"/>
          </a:xfrm>
          <a:prstGeom prst="rect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F:\конкурсы 2014-2015\учитель года\область учитель года\сайт\будущий сайт\грамоты и благодарности\инте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4071942"/>
            <a:ext cx="3595695" cy="2423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2" descr="C:\Users\Тимошина\Downloads\site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84" cy="959534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мошина\Downloads\sit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928826" cy="14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71736" y="500042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Областной этап Всероссийского конкурса «Учитель года России 2015»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ctrTitle" idx="4294967295"/>
          </p:nvPr>
        </p:nvSpPr>
        <p:spPr>
          <a:xfrm>
            <a:off x="1371600" y="25003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«Самостоятельная   деятельность обучающихся как средство развития метапредметных  результатов в рамках предметов «История» и </a:t>
            </a:r>
            <a:endParaRPr lang="ru-RU" sz="36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«Обществознание»</a:t>
            </a:r>
            <a:endParaRPr lang="ru-RU" sz="36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i="1" dirty="0">
              <a:solidFill>
                <a:srgbClr val="7030A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subTitle" idx="4294967295"/>
          </p:nvPr>
        </p:nvSpPr>
        <p:spPr>
          <a:xfrm>
            <a:off x="1428728" y="4429132"/>
            <a:ext cx="6400800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	</a:t>
            </a:r>
            <a:r>
              <a:rPr lang="ru-RU" sz="2800" b="1" dirty="0" err="1" smtClean="0">
                <a:solidFill>
                  <a:schemeClr val="tx1"/>
                </a:solidFill>
              </a:rPr>
              <a:t>Тихова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Татьяна  Алексеевна,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учитель  истории  и  обществознания,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МОУ  Вощиковская ООШ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имени А.И.Королёва, Пошехонский МР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Умение  учиться  самостоятельно –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требования ФГОС и современной  жизни</a:t>
            </a:r>
            <a:r>
              <a:rPr lang="ru-RU" sz="3600" b="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/>
            </a:r>
            <a:br>
              <a:rPr lang="ru-RU" sz="3600" b="0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sz="3200" dirty="0" smtClean="0">
                <a:solidFill>
                  <a:srgbClr val="5F110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85720" y="5072074"/>
            <a:ext cx="8572560" cy="1357322"/>
          </a:xfrm>
          <a:ln w="19050">
            <a:solidFill>
              <a:srgbClr val="80000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5F1109"/>
                </a:solidFill>
              </a:rPr>
              <a:t>	</a:t>
            </a:r>
            <a:r>
              <a:rPr lang="ru-RU" sz="3400" dirty="0" smtClean="0">
                <a:solidFill>
                  <a:srgbClr val="5F1109"/>
                </a:solidFill>
              </a:rPr>
              <a:t>Возникает </a:t>
            </a:r>
            <a:r>
              <a:rPr lang="ru-RU" sz="3400" b="1" dirty="0" smtClean="0">
                <a:solidFill>
                  <a:srgbClr val="5F1109"/>
                </a:solidFill>
              </a:rPr>
              <a:t>противоречие</a:t>
            </a:r>
            <a:r>
              <a:rPr lang="ru-RU" sz="3400" dirty="0" smtClean="0">
                <a:solidFill>
                  <a:srgbClr val="5F1109"/>
                </a:solidFill>
              </a:rPr>
              <a:t> между необходимостью воспитать человека,  готового к самостоятельности и самообразованию,  и неумением современных школьников организовывать свою познавательную деятельность.</a:t>
            </a:r>
          </a:p>
          <a:p>
            <a:endParaRPr lang="ru-RU" dirty="0" smtClean="0">
              <a:solidFill>
                <a:srgbClr val="3C0B06"/>
              </a:solidFill>
            </a:endParaRPr>
          </a:p>
          <a:p>
            <a:endParaRPr lang="ru-RU" dirty="0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786314" y="1357299"/>
            <a:ext cx="40116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Современное  развитие  общества   требует </a:t>
            </a:r>
            <a:endParaRPr lang="ru-RU" sz="2000" dirty="0"/>
          </a:p>
          <a:p>
            <a:pPr algn="ctr"/>
            <a:r>
              <a:rPr lang="ru-RU" sz="2000" dirty="0" smtClean="0"/>
              <a:t>формирования личности способной постоянно пополнять свой запас знаний и умений. На практике  мы</a:t>
            </a:r>
            <a:endParaRPr lang="ru-RU" sz="2000" dirty="0"/>
          </a:p>
          <a:p>
            <a:pPr algn="ctr"/>
            <a:r>
              <a:rPr lang="ru-RU" sz="2000" dirty="0" smtClean="0"/>
              <a:t>сталкиваемся с  неумением детей самостоятельно ставить цели своего обучения  и  определять  интересы своей познавательной деятельности. </a:t>
            </a:r>
          </a:p>
          <a:p>
            <a:endParaRPr lang="ru-RU" sz="2000" dirty="0"/>
          </a:p>
        </p:txBody>
      </p:sp>
      <p:pic>
        <p:nvPicPr>
          <p:cNvPr id="8" name="Picture 2" descr="F:\картинки\ксюша шибалова и класс\P101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000528" cy="304741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643314"/>
            <a:ext cx="221456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«Цель обучения ребенка состоит в том, чтобы сделать его способным развиваться без помощи учителя». </a:t>
            </a:r>
            <a:br>
              <a:rPr lang="ru-RU" sz="2800" b="1" dirty="0" smtClean="0"/>
            </a:br>
            <a:r>
              <a:rPr lang="ru-RU" sz="2800" b="1" dirty="0" smtClean="0"/>
              <a:t>						Э.  Хаббард.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9256" y="2571744"/>
            <a:ext cx="3286148" cy="38576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3375019"/>
            <a:ext cx="3543296" cy="348298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5F1109"/>
                </a:solidFill>
              </a:rPr>
              <a:t> на основе анализа  нормативных документов, научно-методической, педагогической литературы изучить состояние проблемы организации самостоятельной деятельности учащихся с точки зрения ФГОС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271462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500174"/>
            <a:ext cx="7429552" cy="1200329"/>
          </a:xfrm>
          <a:prstGeom prst="rect">
            <a:avLst/>
          </a:prstGeom>
          <a:ln w="19050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Цель  моей работы: научить детей работать самостоятельно, способствуя развитию метапредметных  результатов.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143248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5F1109"/>
                </a:solidFill>
              </a:rPr>
              <a:t>реализовать на практике самостоятельную  работу учащихся на уроках и во внеурочной деятельности, способствующую развитию метапредметных результатов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92867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 descr="http://upload.wikimedia.org/wikipedia/ru/thumb/1/1f/%D0%9F%D0%B0%D0%B2%D0%B5%D0%BB_%D0%98%D0%B2%D0%B0%D0%BD%D0%BE%D0%B2%D0%B8%D1%87_%D0%9F%D0%B8%D0%B4%D0%BA%D0%B0%D1%81%D0%B8%D1%81%D1%82%D1%8B%D0%B9.jpg/250px-%D0%9F%D0%B0%D0%B2%D0%B5%D0%BB_%D0%98%D0%B2%D0%B0%D0%BD%D0%BE%D0%B2%D0%B8%D1%87_%D0%9F%D0%B8%D0%B4%D0%BA%D0%B0%D1%81%D0%B8%D1%81%D1%82%D1%8B%D0%B9.jpg"/>
          <p:cNvPicPr>
            <a:picLocks noChangeAspect="1" noChangeArrowheads="1"/>
          </p:cNvPicPr>
          <p:nvPr/>
        </p:nvPicPr>
        <p:blipFill>
          <a:blip r:embed="rId3" cstate="print"/>
          <a:srcRect l="6329" t="5882" r="5059"/>
          <a:stretch>
            <a:fillRect/>
          </a:stretch>
        </p:blipFill>
        <p:spPr bwMode="auto">
          <a:xfrm>
            <a:off x="428596" y="428604"/>
            <a:ext cx="1062640" cy="121444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785918" y="857232"/>
            <a:ext cx="2000264" cy="1143008"/>
          </a:xfrm>
          <a:prstGeom prst="wedgeRoundRectCallout">
            <a:avLst>
              <a:gd name="adj1" fmla="val -76312"/>
              <a:gd name="adj2" fmla="val -322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8" name="Picture 10" descr="http://naukarao.narod.ru/babanskiy1.jpg"/>
          <p:cNvPicPr>
            <a:picLocks noChangeAspect="1" noChangeArrowheads="1"/>
          </p:cNvPicPr>
          <p:nvPr/>
        </p:nvPicPr>
        <p:blipFill>
          <a:blip r:embed="rId4" cstate="print"/>
          <a:srcRect l="5824" t="4000" r="1000" b="4000"/>
          <a:stretch>
            <a:fillRect/>
          </a:stretch>
        </p:blipFill>
        <p:spPr bwMode="auto">
          <a:xfrm>
            <a:off x="428596" y="2937864"/>
            <a:ext cx="1186492" cy="170558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27" name="Скругленная прямоугольная выноска 26"/>
          <p:cNvSpPr/>
          <p:nvPr/>
        </p:nvSpPr>
        <p:spPr>
          <a:xfrm>
            <a:off x="2714612" y="3857628"/>
            <a:ext cx="2071702" cy="1357322"/>
          </a:xfrm>
          <a:prstGeom prst="wedgeRoundRectCallout">
            <a:avLst>
              <a:gd name="adj1" fmla="val -115408"/>
              <a:gd name="adj2" fmla="val -4920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6572264" y="4000504"/>
            <a:ext cx="2071702" cy="1285884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857356" y="2357430"/>
            <a:ext cx="2000264" cy="1143008"/>
          </a:xfrm>
          <a:prstGeom prst="wedgeRoundRectCallout">
            <a:avLst>
              <a:gd name="adj1" fmla="val 74495"/>
              <a:gd name="adj2" fmla="val -7347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http://vp-ch.ru/sites/default/files/Ushinskii/Ushinskii%20Dmitr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3" y="642918"/>
            <a:ext cx="1002132" cy="150019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5429256" y="928670"/>
            <a:ext cx="1928826" cy="928694"/>
          </a:xfrm>
          <a:prstGeom prst="wedgeRoundRectCallout">
            <a:avLst>
              <a:gd name="adj1" fmla="val 64354"/>
              <a:gd name="adj2" fmla="val 933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71600" y="142875"/>
            <a:ext cx="7258000" cy="6429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Теоретическая основа опыта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571605" y="928670"/>
            <a:ext cx="2143140" cy="107157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2400" dirty="0" smtClean="0"/>
              <a:t>         «Ученики за время обучения в школе должны не только усвоить определенную сумму научных знаний,  но и научиться самостоятельно их приобретать».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2500306"/>
            <a:ext cx="15892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Платон (Аристокл)</a:t>
            </a:r>
          </a:p>
          <a:p>
            <a:pPr algn="ctr"/>
            <a:r>
              <a:rPr lang="ru-RU" sz="1400" dirty="0" smtClean="0"/>
              <a:t>древнегреческий </a:t>
            </a:r>
          </a:p>
          <a:p>
            <a:pPr algn="ctr"/>
            <a:r>
              <a:rPr lang="ru-RU" sz="1400" dirty="0" smtClean="0"/>
              <a:t>Философ.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2214554"/>
            <a:ext cx="1643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К. Д. Ушинский </a:t>
            </a:r>
          </a:p>
          <a:p>
            <a:pPr algn="r"/>
            <a:r>
              <a:rPr lang="ru-RU" sz="1200" dirty="0" smtClean="0"/>
              <a:t>русский педагог 19 в., основоположник научной педагогики в России.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928670"/>
            <a:ext cx="2143140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 smtClean="0"/>
              <a:t> </a:t>
            </a:r>
            <a:r>
              <a:rPr lang="ru-RU" sz="1200" dirty="0" smtClean="0"/>
              <a:t>«Учитель идет в класс </a:t>
            </a:r>
          </a:p>
          <a:p>
            <a:pPr algn="ctr">
              <a:buNone/>
            </a:pPr>
            <a:r>
              <a:rPr lang="ru-RU" sz="1200" dirty="0" smtClean="0"/>
              <a:t>не учить </a:t>
            </a:r>
          </a:p>
          <a:p>
            <a:pPr algn="ctr">
              <a:buNone/>
            </a:pPr>
            <a:r>
              <a:rPr lang="ru-RU" sz="1200" dirty="0" smtClean="0"/>
              <a:t>детей, а побуждать их </a:t>
            </a:r>
          </a:p>
          <a:p>
            <a:pPr algn="ctr">
              <a:buNone/>
            </a:pPr>
            <a:r>
              <a:rPr lang="ru-RU" sz="1200" dirty="0" smtClean="0"/>
              <a:t>к учению».</a:t>
            </a:r>
          </a:p>
        </p:txBody>
      </p:sp>
      <p:sp>
        <p:nvSpPr>
          <p:cNvPr id="7173" name="AutoShape 5" descr="&amp;Kcy;&amp;acy;&amp;rcy;&amp;tcy;&amp;icy;&amp;ncy;&amp;kcy;&amp;icy; &amp;pcy;&amp;ocy; &amp;zcy;&amp;acy;&amp;pcy;&amp;rcy;&amp;ocy;&amp;scy;&amp;ucy; &amp;Pcy;&amp;icy;&amp;dcy;&amp;kcy;&amp;acy;&amp;scy;&amp;icy;&amp;scy;&amp;tcy;&amp;ycy;&amp;jcy; &amp;Pcy;.&amp;Icy;."/>
          <p:cNvSpPr>
            <a:spLocks noChangeAspect="1" noChangeArrowheads="1"/>
          </p:cNvSpPr>
          <p:nvPr/>
        </p:nvSpPr>
        <p:spPr bwMode="auto">
          <a:xfrm>
            <a:off x="155575" y="-441325"/>
            <a:ext cx="876300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AutoShape 7" descr="&amp;Kcy;&amp;acy;&amp;rcy;&amp;tcy;&amp;icy;&amp;ncy;&amp;kcy;&amp;icy; &amp;pcy;&amp;ocy; &amp;zcy;&amp;acy;&amp;pcy;&amp;rcy;&amp;ocy;&amp;scy;&amp;ucy; &amp;Pcy;&amp;icy;&amp;dcy;&amp;kcy;&amp;acy;&amp;scy;&amp;icy;&amp;scy;&amp;tcy;&amp;ycy;&amp;jcy; &amp;Pcy;.&amp;Icy;."/>
          <p:cNvSpPr>
            <a:spLocks noChangeAspect="1" noChangeArrowheads="1"/>
          </p:cNvSpPr>
          <p:nvPr/>
        </p:nvSpPr>
        <p:spPr bwMode="auto">
          <a:xfrm>
            <a:off x="155575" y="-441325"/>
            <a:ext cx="876300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7" name="AutoShape 9" descr="&amp;Kcy;&amp;acy;&amp;rcy;&amp;tcy;&amp;icy;&amp;ncy;&amp;kcy;&amp;icy; &amp;pcy;&amp;ocy; &amp;zcy;&amp;acy;&amp;pcy;&amp;rcy;&amp;ocy;&amp;scy;&amp;ucy; &amp;Pcy;&amp;icy;&amp;dcy;&amp;kcy;&amp;acy;&amp;scy;&amp;icy;&amp;scy;&amp;tcy;&amp;ycy;&amp;jcy; &amp;Pcy;.&amp;Icy;."/>
          <p:cNvSpPr>
            <a:spLocks noChangeAspect="1" noChangeArrowheads="1"/>
          </p:cNvSpPr>
          <p:nvPr/>
        </p:nvSpPr>
        <p:spPr bwMode="auto">
          <a:xfrm>
            <a:off x="155575" y="-441325"/>
            <a:ext cx="876300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406" y="1714488"/>
            <a:ext cx="16430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П.И. </a:t>
            </a:r>
            <a:r>
              <a:rPr lang="ru-RU" sz="1400" dirty="0" err="1" smtClean="0"/>
              <a:t>Пидкасистый</a:t>
            </a:r>
            <a:endParaRPr lang="ru-RU" sz="1400" dirty="0" smtClean="0"/>
          </a:p>
          <a:p>
            <a:pPr algn="ctr"/>
            <a:r>
              <a:rPr lang="ru-RU" sz="1100" dirty="0" smtClean="0"/>
              <a:t>доктор</a:t>
            </a:r>
          </a:p>
          <a:p>
            <a:pPr algn="ctr"/>
            <a:r>
              <a:rPr lang="ru-RU" sz="1100" dirty="0" smtClean="0"/>
              <a:t> педагогических наук, </a:t>
            </a:r>
          </a:p>
          <a:p>
            <a:pPr algn="ctr"/>
            <a:r>
              <a:rPr lang="ru-RU" sz="1100" dirty="0" smtClean="0"/>
              <a:t>профессор.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2428868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Цель обучения - достижение умственной самодеятельности. </a:t>
            </a:r>
            <a:endParaRPr lang="ru-RU" sz="1400" dirty="0"/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4125514" y="1518031"/>
            <a:ext cx="821536" cy="8072496"/>
          </a:xfrm>
          <a:prstGeom prst="leftBrac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72066" y="4143380"/>
            <a:ext cx="1357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Б. П. Есипов</a:t>
            </a:r>
            <a:r>
              <a:rPr lang="ru-RU" sz="1600" dirty="0" smtClean="0"/>
              <a:t> </a:t>
            </a:r>
            <a:r>
              <a:rPr lang="ru-RU" sz="1200" dirty="0" smtClean="0"/>
              <a:t>доктор педагогических наук, профессор.</a:t>
            </a:r>
          </a:p>
          <a:p>
            <a:endParaRPr lang="ru-RU" sz="1400" dirty="0" smtClean="0"/>
          </a:p>
        </p:txBody>
      </p:sp>
      <p:pic>
        <p:nvPicPr>
          <p:cNvPr id="7170" name="Picture 2" descr="http://elib.gnpbu.ru/textpage/image/?bookhl=&amp;z=0&amp;h=475&amp;w=&amp;book=esipov_samostoyatelnaya-rabota_1961&amp;page=0000"/>
          <p:cNvPicPr>
            <a:picLocks noChangeAspect="1" noChangeArrowheads="1"/>
          </p:cNvPicPr>
          <p:nvPr/>
        </p:nvPicPr>
        <p:blipFill>
          <a:blip r:embed="rId6" cstate="print"/>
          <a:srcRect l="19231" t="42466" r="7692" b="788"/>
          <a:stretch>
            <a:fillRect/>
          </a:stretch>
        </p:blipFill>
        <p:spPr bwMode="auto">
          <a:xfrm>
            <a:off x="5786446" y="2428868"/>
            <a:ext cx="1187657" cy="150019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6500826" y="4214818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Без самостоятельной работы учащихся </a:t>
            </a:r>
          </a:p>
          <a:p>
            <a:pPr algn="ctr"/>
            <a:r>
              <a:rPr lang="ru-RU" sz="1200" dirty="0" smtClean="0"/>
              <a:t>нельзя выработать у них никаких умений и навыков.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3929066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Путем использования разнообразных видов самостоятельной работы </a:t>
            </a:r>
          </a:p>
          <a:p>
            <a:pPr algn="ctr"/>
            <a:r>
              <a:rPr lang="ru-RU" sz="1200" dirty="0" smtClean="0"/>
              <a:t>у учеников вырабатываются приемы ее рациональной организации. 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4348" y="4714884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Ю. К. </a:t>
            </a:r>
            <a:r>
              <a:rPr lang="ru-RU" sz="1200" dirty="0" err="1" smtClean="0"/>
              <a:t>Бабанский</a:t>
            </a:r>
            <a:endParaRPr lang="ru-RU" sz="1200" dirty="0" smtClean="0"/>
          </a:p>
          <a:p>
            <a:pPr algn="ctr"/>
            <a:r>
              <a:rPr lang="ru-RU" sz="1200" dirty="0" smtClean="0"/>
              <a:t>доктор педагогических наук, профессор. 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578645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Показать  возможности использования самостоятельной  работы как  средства  формирования метапредметных результатов школьников.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b439f6533a73e4b99b7f9227a225431aef4b81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813</Words>
  <Application>Microsoft Office PowerPoint</Application>
  <PresentationFormat>Экран (4:3)</PresentationFormat>
  <Paragraphs>269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Творческая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«Самостоятельная   деятельность обучающихся как средство развития метапредметных  результатов в рамках предметов «История» и  «Обществознание» </vt:lpstr>
      <vt:lpstr>Умение  учиться  самостоятельно – требования ФГОС и современной  жизни  </vt:lpstr>
      <vt:lpstr>«Цель обучения ребенка состоит в том, чтобы сделать его способным развиваться без помощи учителя».        Э.  Хаббард.</vt:lpstr>
      <vt:lpstr>Теоретическая основа опыта</vt:lpstr>
      <vt:lpstr>Виды самостоятельных работ</vt:lpstr>
      <vt:lpstr>Презентация PowerPoint</vt:lpstr>
      <vt:lpstr>Примеры проблемных ситуаций</vt:lpstr>
      <vt:lpstr>Презентация PowerPoint</vt:lpstr>
      <vt:lpstr>Приёмы работы  с текстом</vt:lpstr>
      <vt:lpstr>Презентация PowerPoint</vt:lpstr>
      <vt:lpstr>развить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1</cp:lastModifiedBy>
  <cp:revision>181</cp:revision>
  <dcterms:created xsi:type="dcterms:W3CDTF">2012-07-03T13:33:47Z</dcterms:created>
  <dcterms:modified xsi:type="dcterms:W3CDTF">2015-02-20T07:48:31Z</dcterms:modified>
</cp:coreProperties>
</file>