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69" r:id="rId3"/>
    <p:sldId id="256" r:id="rId4"/>
    <p:sldId id="257" r:id="rId5"/>
    <p:sldId id="258" r:id="rId6"/>
    <p:sldId id="259" r:id="rId7"/>
    <p:sldId id="260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66"/>
    <a:srgbClr val="6600CC"/>
    <a:srgbClr val="9966FF"/>
    <a:srgbClr val="CC00CC"/>
    <a:srgbClr val="9933FF"/>
    <a:srgbClr val="CC00FF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75743-590A-4B2F-A068-84C1DB29ACE7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45849-33F0-4CE7-BBE2-AD0FB52893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EDDCE-9664-4EAB-BAB0-ED2F9E37A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55A59-DE0B-4591-B83F-BC00768B7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CAAFC-CDD8-4AE9-A413-A72308042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D599-CE77-46AD-97E4-1D610E35E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593CC-827A-4677-AA2E-0F5DD62F4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2ED14-ACCB-4097-8FE1-5C41D0191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BE8D6-8219-4802-A2DE-A597E283A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5ED17-973D-474C-AA36-2D5CCA363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D9ABB-B8F4-44EF-8183-0742459A9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801B5-95DB-4488-8537-0D07640C0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DC999-DC04-445D-B115-08D459E1F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3BF5DAB-42EC-4FD6-AF1A-FEC99EFF1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hyperlink" Target="&#1042;&#1080;&#1079;&#1080;&#1090;&#1082;&#1072;%20&#1040;.&#1057;.&#1047;&#1072;&#1081;&#1094;&#1077;&#1074;&#1072;.avi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2%20&#1055;&#1083;&#1072;&#1089;&#1090;&#1080;&#1095;&#1077;&#1089;&#1082;&#1086;&#1077;%20&#1080;&#1085;&#1090;&#1086;&#1085;&#1080;&#1088;&#1086;&#1074;&#1072;&#1085;&#1080;&#1077;.av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&#1047;&#1074;&#1091;&#1082;&#1086;&#1074;&#1072;&#1103;%20&#1082;&#1072;&#1088;&#1090;&#1080;&#1085;&#1072;.avi" TargetMode="External"/><Relationship Id="rId5" Type="http://schemas.openxmlformats.org/officeDocument/2006/relationships/hyperlink" Target="1%20C&#1083;&#1091;&#1096;&#1072;&#1085;&#1080;&#1077;%20&#1084;&#1091;&#1079;&#1099;&#1082;&#1080;.avi" TargetMode="External"/><Relationship Id="rId4" Type="http://schemas.openxmlformats.org/officeDocument/2006/relationships/hyperlink" Target="3%20&#1044;&#1099;&#1093;&#1072;&#1085;&#1080;&#1077;.av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1%20&#1072;%20&#1073;.do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91680" y="40466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Областной этап Всероссийского конкурса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«Учитель года России – 2015»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3645024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музыки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Кузнечихинской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СШ ЯМР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Зайцева Анна Сергеевна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6381328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 Ярославль, 2015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4" descr="&amp;Dcy;&amp;ocy;&amp;lcy;&amp;gcy;&amp;ocy; &amp;dcy;&amp;icy;&amp;scy;&amp;kcy;&amp;ucy;&amp;tcy;&amp;icy;&amp;rcy;&amp;ocy;&amp;vcy;&amp;acy;&amp;lcy;&amp;scy;&amp;yacy; &amp;vcy;&amp;ocy;&amp;pcy;&amp;rcy;&amp;ocy;&amp;scy; &amp;pcy;&amp;ocy; &amp;pcy;&amp;ocy;&amp;vcy;&amp;ocy;&amp;dcy;&amp;ucy; &amp;ecy;&amp;mcy;&amp;bcy;&amp;lcy;&amp;iecy;&amp;mcy;&amp;ycy; &amp;icy; &amp;gcy;&amp;lcy;&amp;acy;&amp;vcy;&amp;ncy;&amp;ocy;&amp;gcy;&amp;ocy; &amp;pcy;&amp;rcy;&amp;icy;&amp;zcy;&amp;acy; - &amp;Kcy;&amp;acy;&amp;rcy;&amp;tcy;&amp;icy;&amp;ncy;&amp;kcy;&amp;acy; 9612/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60648"/>
            <a:ext cx="1224136" cy="974100"/>
          </a:xfrm>
          <a:prstGeom prst="rect">
            <a:avLst/>
          </a:prstGeom>
          <a:noFill/>
        </p:spPr>
      </p:pic>
      <p:pic>
        <p:nvPicPr>
          <p:cNvPr id="1026" name="Picture 2" descr="H:\Учитель года - область\Фото\1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268760"/>
            <a:ext cx="3024336" cy="4385744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3851275" y="0"/>
            <a:ext cx="52927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39553" y="980728"/>
            <a:ext cx="7970102" cy="923330"/>
          </a:xfrm>
          <a:prstGeom prst="rect">
            <a:avLst/>
          </a:prstGeom>
          <a:noFill/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3554" name="Picture 2" descr="http://cs305815.userapi.com/v305815344/102d/mY6ctvql8n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3284984"/>
            <a:ext cx="4345571" cy="3266421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91680" y="40466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Областной этап Всероссийского конкурса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«Учитель года России – 2015»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98884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«Использование музыкальных 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методов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уроках музыки»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429309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 музыки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Кузнечихинской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СШ ЯМР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Зайцева Анна Сергеевна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6381328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 Ярославль, 2015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4" descr="&amp;Dcy;&amp;ocy;&amp;lcy;&amp;gcy;&amp;ocy; &amp;dcy;&amp;icy;&amp;scy;&amp;kcy;&amp;ucy;&amp;tcy;&amp;icy;&amp;rcy;&amp;ocy;&amp;vcy;&amp;acy;&amp;lcy;&amp;scy;&amp;yacy; &amp;vcy;&amp;ocy;&amp;pcy;&amp;rcy;&amp;ocy;&amp;scy; &amp;pcy;&amp;ocy; &amp;pcy;&amp;ocy;&amp;vcy;&amp;ocy;&amp;dcy;&amp;ucy; &amp;ecy;&amp;mcy;&amp;bcy;&amp;lcy;&amp;iecy;&amp;mcy;&amp;ycy; &amp;icy; &amp;gcy;&amp;lcy;&amp;acy;&amp;vcy;&amp;ncy;&amp;ocy;&amp;gcy;&amp;ocy; &amp;pcy;&amp;rcy;&amp;icy;&amp;zcy;&amp;acy; - &amp;Kcy;&amp;acy;&amp;rcy;&amp;tcy;&amp;icy;&amp;ncy;&amp;kcy;&amp;acy; 9612/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01008"/>
            <a:ext cx="2736304" cy="217740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4211638" y="0"/>
            <a:ext cx="4932362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39552" y="2492896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Monotype Corsiva" pitchFamily="66" charset="0"/>
              </a:rPr>
              <a:t>«Забота о здоровье ребёнка – это не просто комплекс санитарно-гигиенических норм и правил и не свод требований к режиму, питанию, труду, отдыху. Это, прежде всего, забота о гармоничной полноте всех физических и духовных сил, и венцом этой гармонии является радость творчества</a:t>
            </a:r>
            <a:r>
              <a:rPr lang="ru-RU" sz="2800" dirty="0" smtClean="0">
                <a:latin typeface="Monotype Corsiva" pitchFamily="66" charset="0"/>
              </a:rPr>
              <a:t>»</a:t>
            </a:r>
            <a:endParaRPr lang="en-US" sz="2800" dirty="0" smtClean="0">
              <a:latin typeface="Monotype Corsiva" pitchFamily="66" charset="0"/>
            </a:endParaRPr>
          </a:p>
          <a:p>
            <a:pPr algn="r"/>
            <a:r>
              <a:rPr lang="en-US" sz="2800" dirty="0" smtClean="0">
                <a:latin typeface="Monotype Corsiva" pitchFamily="66" charset="0"/>
              </a:rPr>
              <a:t>(</a:t>
            </a:r>
            <a:r>
              <a:rPr lang="ru-RU" sz="2800" dirty="0" smtClean="0">
                <a:latin typeface="Monotype Corsiva" pitchFamily="66" charset="0"/>
              </a:rPr>
              <a:t>В.А.Сухомлинский)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4932363" y="0"/>
            <a:ext cx="4211637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ФГО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3305175" cy="130492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67544" y="1988840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 формирования ценности здоровья и здорового в соответствии с определением Стандарта – это комплексная программа формирования их знаний, установок, личностных ориентиров и норм поведения, обеспечивающих сохранение и укрепление физического и психологического здоровья как одного из ценностных составляющих, способствующих познавательному и эмоциональному развитию ребенка, достижению планируемых результатов освоения основной образовательной программы общего образования.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Обои цвета бороды Абдель-Керима на рабочий стол. Огромный выбор обоев для рабочего стола на сайте Wallpapers (WPapers.Ru). Стр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634224"/>
            <a:ext cx="2592288" cy="1942222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4211638" y="0"/>
            <a:ext cx="4932362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КОМПЛЕКТЫ, МУЗЫКА, СЦЕНАРИИ для руководителей ДК, СДК, клубов (Страница 518) MP3SORT.BI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400266" cy="1800200"/>
          </a:xfrm>
          <a:prstGeom prst="rect">
            <a:avLst/>
          </a:prstGeom>
          <a:noFill/>
        </p:spPr>
      </p:pic>
      <p:pic>
        <p:nvPicPr>
          <p:cNvPr id="5136" name="Picture 16" descr="Международный информационный портал Моя газета (Хмельницкий)…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643753"/>
            <a:ext cx="2088232" cy="2137175"/>
          </a:xfrm>
          <a:prstGeom prst="rect">
            <a:avLst/>
          </a:prstGeom>
          <a:noFill/>
        </p:spPr>
      </p:pic>
      <p:pic>
        <p:nvPicPr>
          <p:cNvPr id="5138" name="Picture 18" descr="Примеры экологических кризисов &quot; портал с примерами справо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4437112"/>
            <a:ext cx="2558195" cy="1704152"/>
          </a:xfrm>
          <a:prstGeom prst="rect">
            <a:avLst/>
          </a:prstGeom>
          <a:noFill/>
        </p:spPr>
      </p:pic>
      <p:pic>
        <p:nvPicPr>
          <p:cNvPr id="5140" name="Picture 20" descr="Творчество детей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852936"/>
            <a:ext cx="2592288" cy="3801128"/>
          </a:xfrm>
          <a:prstGeom prst="rect">
            <a:avLst/>
          </a:prstGeom>
          <a:noFill/>
        </p:spPr>
      </p:pic>
      <p:cxnSp>
        <p:nvCxnSpPr>
          <p:cNvPr id="21" name="Прямая со стрелкой 20"/>
          <p:cNvCxnSpPr/>
          <p:nvPr/>
        </p:nvCxnSpPr>
        <p:spPr>
          <a:xfrm flipH="1" flipV="1">
            <a:off x="2771800" y="3861048"/>
            <a:ext cx="2664296" cy="144016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771800" y="1700808"/>
            <a:ext cx="2448272" cy="158417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331640" y="2132856"/>
            <a:ext cx="360040" cy="86409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64088" y="285293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перенасыщенность звукового пространства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52120" y="6237312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экологические нарушения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99792" y="33265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школьные перегрузки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3851275" y="0"/>
            <a:ext cx="52927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63688" y="332656"/>
            <a:ext cx="6120680" cy="461665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Здоровье сберегающие значение музыки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95736" y="980728"/>
            <a:ext cx="511256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воздействие на организм через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47664" y="1628800"/>
            <a:ext cx="1872208" cy="432048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1844824"/>
            <a:ext cx="1872208" cy="432048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мышцы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00192" y="1628800"/>
            <a:ext cx="1872208" cy="432048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691680" y="2420888"/>
            <a:ext cx="61206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3068960"/>
            <a:ext cx="7056784" cy="792088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гармонизация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эмоциональной, интеллектуальной и других сфер личности, </a:t>
            </a:r>
          </a:p>
          <a:p>
            <a:pPr algn="ctr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способствование хорошему настроению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g1.liveinternet.ru/images/attach/c/0/45/62/45062282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933056"/>
            <a:ext cx="3672408" cy="274906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2" grpId="0" animBg="1"/>
      <p:bldP spid="14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3851275" y="0"/>
            <a:ext cx="52927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7092280" y="1340768"/>
            <a:ext cx="1656184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тонирование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7544" y="1340768"/>
            <a:ext cx="1512168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релаксация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64088" y="1916832"/>
            <a:ext cx="1728192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вокалотерапия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79712" y="1916832"/>
            <a:ext cx="1656184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ритмотерапия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07904" y="1340768"/>
            <a:ext cx="1728192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кинезитерапия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1259632" y="836712"/>
            <a:ext cx="1152128" cy="36004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99992" y="908720"/>
            <a:ext cx="0" cy="36004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56176" y="908720"/>
            <a:ext cx="0" cy="936104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563888" y="1844824"/>
            <a:ext cx="432048" cy="1224136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843808" y="908720"/>
            <a:ext cx="0" cy="936104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403648" y="4005064"/>
            <a:ext cx="2736304" cy="57606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 на детских музыкальных инструментах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>
            <a:hlinkClick r:id="rId3" action="ppaction://hlinkfile"/>
          </p:cNvPr>
          <p:cNvSpPr/>
          <p:nvPr/>
        </p:nvSpPr>
        <p:spPr>
          <a:xfrm>
            <a:off x="5076056" y="3212976"/>
            <a:ext cx="1728192" cy="64807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ластическое интонирование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>
            <a:hlinkClick r:id="rId4" action="ppaction://hlinkfile"/>
          </p:cNvPr>
          <p:cNvSpPr/>
          <p:nvPr/>
        </p:nvSpPr>
        <p:spPr>
          <a:xfrm>
            <a:off x="7092280" y="5085184"/>
            <a:ext cx="1800200" cy="57606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дыхательные упражнения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131840" y="3212976"/>
            <a:ext cx="1800200" cy="64807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движение под музыку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8028384" y="1844824"/>
            <a:ext cx="0" cy="2016224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876256" y="908720"/>
            <a:ext cx="1080120" cy="288032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>
            <a:hlinkClick r:id="rId5" action="ppaction://hlinkfile"/>
          </p:cNvPr>
          <p:cNvSpPr/>
          <p:nvPr/>
        </p:nvSpPr>
        <p:spPr>
          <a:xfrm>
            <a:off x="179512" y="3212976"/>
            <a:ext cx="1584176" cy="64807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слушательская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деятельность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4932040" y="1916832"/>
            <a:ext cx="504056" cy="108012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043608" y="1844824"/>
            <a:ext cx="0" cy="1152128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620717" y="2451953"/>
            <a:ext cx="1047627" cy="1409095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2771800" y="2492896"/>
            <a:ext cx="3420" cy="1353332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520" y="1772816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расслабление,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снятие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мышечного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напряжения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7704" y="2348880"/>
            <a:ext cx="177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лечение ритмом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07904" y="1700808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терапия движением, усиливающая общую реактивность организма.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92080" y="22768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лечение пением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331640" y="404664"/>
            <a:ext cx="6480720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Музыкальные </a:t>
            </a:r>
            <a:r>
              <a:rPr lang="ru-RU" sz="20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методы</a:t>
            </a:r>
            <a:endParaRPr lang="ru-RU" sz="2000" b="1" dirty="0">
              <a:solidFill>
                <a:schemeClr val="tx2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64288" y="1700808"/>
            <a:ext cx="1979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воспроизведение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пропевание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гласного или некоторых согласных звуков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>
            <a:hlinkClick r:id="rId6" action="ppaction://hlinkfile"/>
          </p:cNvPr>
          <p:cNvSpPr/>
          <p:nvPr/>
        </p:nvSpPr>
        <p:spPr>
          <a:xfrm>
            <a:off x="7092280" y="4005064"/>
            <a:ext cx="1800200" cy="57606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окально-хоровое исполнительство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 стрелкой 77"/>
          <p:cNvCxnSpPr/>
          <p:nvPr/>
        </p:nvCxnSpPr>
        <p:spPr>
          <a:xfrm>
            <a:off x="7956376" y="4653136"/>
            <a:ext cx="0" cy="36004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3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29" grpId="0" animBg="1"/>
      <p:bldP spid="36" grpId="0" animBg="1"/>
      <p:bldP spid="38" grpId="0" animBg="1"/>
      <p:bldP spid="40" grpId="0" animBg="1"/>
      <p:bldP spid="51" grpId="0" animBg="1"/>
      <p:bldP spid="25" grpId="0"/>
      <p:bldP spid="25" grpId="1"/>
      <p:bldP spid="28" grpId="0"/>
      <p:bldP spid="28" grpId="1"/>
      <p:bldP spid="33" grpId="0"/>
      <p:bldP spid="33" grpId="1"/>
      <p:bldP spid="37" grpId="0"/>
      <p:bldP spid="37" grpId="1"/>
      <p:bldP spid="30" grpId="0" animBg="1"/>
      <p:bldP spid="54" grpId="0"/>
      <p:bldP spid="54" grpId="1"/>
      <p:bldP spid="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3851275" y="0"/>
            <a:ext cx="52927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>
            <a:hlinkClick r:id="rId3" action="ppaction://hlinkfile"/>
          </p:cNvPr>
          <p:cNvSpPr/>
          <p:nvPr/>
        </p:nvSpPr>
        <p:spPr>
          <a:xfrm>
            <a:off x="3491880" y="3429000"/>
            <a:ext cx="2160240" cy="1728192"/>
          </a:xfrm>
          <a:prstGeom prst="ellips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Музыкальные здоровье-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сберегающие методы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283968" y="5301208"/>
            <a:ext cx="648072" cy="648072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47664" y="5877272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достижение эмоциональной разрядки;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переживание состояния удовольствия и удовлетворения;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снятие мышечного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напряжения.</a:t>
            </a: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5085184"/>
            <a:ext cx="1728192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ритмотерапия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4149080"/>
            <a:ext cx="1800200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кинезитерапия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9912" y="2564904"/>
            <a:ext cx="1728192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релаксация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16216" y="4149080"/>
            <a:ext cx="1800200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вокалотерапия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08304" y="5013176"/>
            <a:ext cx="1584176" cy="360040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тонирование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4572000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96136" y="436510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580112" y="4797152"/>
            <a:ext cx="151216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699792" y="436510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051720" y="4797152"/>
            <a:ext cx="144016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979712" y="188640"/>
            <a:ext cx="5256584" cy="1340768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повышает сосредоточенность, способствует концентрации  внимания, снижает импульсивность, развивает коммуникативную культуру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6012160" y="1340768"/>
            <a:ext cx="2952328" cy="2232248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развивают дыхание, увеличивают объем легких, стимулируют речевое общение, стабилизируют электрическую активность мозга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251520" y="1340768"/>
            <a:ext cx="2952328" cy="2304256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развивают координацию движений, улучшают сенсомоторную функцию, способствуют усвоению пространственно-временных </a:t>
            </a:r>
            <a:r>
              <a:rPr lang="ru-RU" sz="1400" dirty="0" smtClean="0"/>
              <a:t>соотношений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4572000" y="162880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 flipV="1">
            <a:off x="8316416" y="3573016"/>
            <a:ext cx="3600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7452320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323528" y="3501008"/>
            <a:ext cx="36004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1691680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25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крипичный"/>
          <p:cNvPicPr>
            <a:picLocks noChangeAspect="1" noChangeArrowheads="1"/>
          </p:cNvPicPr>
          <p:nvPr/>
        </p:nvPicPr>
        <p:blipFill>
          <a:blip r:embed="rId2" cstate="print">
            <a:lum bright="52000" contrast="-46000"/>
          </a:blip>
          <a:srcRect/>
          <a:stretch>
            <a:fillRect/>
          </a:stretch>
        </p:blipFill>
        <p:spPr bwMode="auto">
          <a:xfrm>
            <a:off x="3851275" y="0"/>
            <a:ext cx="52927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251520" y="2348880"/>
            <a:ext cx="2376264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музыкальная здоровье сберегающая деятельность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699792" y="1844824"/>
            <a:ext cx="2448272" cy="3168352"/>
          </a:xfrm>
          <a:prstGeom prst="rightArrow">
            <a:avLst/>
          </a:prstGeom>
          <a:solidFill>
            <a:schemeClr val="accent3">
              <a:lumMod val="8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музыкально-образовательные задачи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1340768"/>
            <a:ext cx="3600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поддержка творческой и эмоционально комфортной учебной атмосферы;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психологический комфорт;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удовлетворение потребностей в социализации,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признание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самореализациия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 личности;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снижение тревожности;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создание условий для сохранения здоровья учащихся</a:t>
            </a:r>
          </a:p>
          <a:p>
            <a:pPr>
              <a:buFont typeface="Arial" pitchFamily="34" charset="0"/>
              <a:buChar char="•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360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panzins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Борькина</dc:creator>
  <cp:lastModifiedBy>Аня</cp:lastModifiedBy>
  <cp:revision>78</cp:revision>
  <dcterms:created xsi:type="dcterms:W3CDTF">2009-10-15T17:08:25Z</dcterms:created>
  <dcterms:modified xsi:type="dcterms:W3CDTF">2015-02-25T09:17:47Z</dcterms:modified>
</cp:coreProperties>
</file>