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3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4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5.xml" ContentType="application/vnd.openxmlformats-officedocument.presentationml.tags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2" r:id="rId1"/>
  </p:sldMasterIdLst>
  <p:notesMasterIdLst>
    <p:notesMasterId r:id="rId13"/>
  </p:notesMasterIdLst>
  <p:handoutMasterIdLst>
    <p:handoutMasterId r:id="rId14"/>
  </p:handoutMasterIdLst>
  <p:sldIdLst>
    <p:sldId id="256" r:id="rId2"/>
    <p:sldId id="274" r:id="rId3"/>
    <p:sldId id="270" r:id="rId4"/>
    <p:sldId id="260" r:id="rId5"/>
    <p:sldId id="267" r:id="rId6"/>
    <p:sldId id="268" r:id="rId7"/>
    <p:sldId id="269" r:id="rId8"/>
    <p:sldId id="272" r:id="rId9"/>
    <p:sldId id="271" r:id="rId10"/>
    <p:sldId id="273" r:id="rId11"/>
    <p:sldId id="275" r:id="rId12"/>
  </p:sldIdLst>
  <p:sldSz cx="12192000" cy="6858000"/>
  <p:notesSz cx="6669088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5" autoAdjust="0"/>
    <p:restoredTop sz="80071" autoAdjust="0"/>
  </p:normalViewPr>
  <p:slideViewPr>
    <p:cSldViewPr snapToGrid="0">
      <p:cViewPr>
        <p:scale>
          <a:sx n="60" d="100"/>
          <a:sy n="60" d="100"/>
        </p:scale>
        <p:origin x="-72" y="-54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946" y="-108"/>
      </p:cViewPr>
      <p:guideLst>
        <p:guide orient="horz" pos="3126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858840-790F-48E4-953A-1C2A14FABA8F}" type="datetimeFigureOut">
              <a:rPr lang="ru-RU" smtClean="0"/>
              <a:t>10.03.2016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47CDF2-915F-4EE3-8C0C-D689A3F68A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765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949AAC-7F4B-4FFA-BC33-E4BEB62A1830}" type="datetimeFigureOut">
              <a:rPr lang="ru-RU" smtClean="0"/>
              <a:t>10.03.2016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909" y="4777958"/>
            <a:ext cx="533527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2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607" y="9430092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8DD889-3073-48ED-A336-4226C37D58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9414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8DD889-3073-48ED-A336-4226C37D582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57083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8DD889-3073-48ED-A336-4226C37D5828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57083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8DD889-3073-48ED-A336-4226C37D582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9688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8DD889-3073-48ED-A336-4226C37D5828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43857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8DD889-3073-48ED-A336-4226C37D582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49632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8DD889-3073-48ED-A336-4226C37D5828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90089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8DD889-3073-48ED-A336-4226C37D5828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06687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8DD889-3073-48ED-A336-4226C37D5828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37456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8DD889-3073-48ED-A336-4226C37D5828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03262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8DD889-3073-48ED-A336-4226C37D5828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0872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073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901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164640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9727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186543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0996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9478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379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384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102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837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921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654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3/10/2016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972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017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23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47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  <p:sldLayoutId id="2147483696" r:id="rId14"/>
    <p:sldLayoutId id="2147483697" r:id="rId15"/>
    <p:sldLayoutId id="214748369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1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im0-tub-ru.yandex.net/i?id=780e4e06a647a6cbbdc17be359f5f1ad&amp;n=24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81"/>
          <a:stretch/>
        </p:blipFill>
        <p:spPr bwMode="auto">
          <a:xfrm rot="892785">
            <a:off x="10693137" y="4623395"/>
            <a:ext cx="956529" cy="1841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19415" y="373259"/>
            <a:ext cx="10808677" cy="1371601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общеобразовательное учреждение «Санаторная школа-интернат 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6» г.Ярославль</a:t>
            </a:r>
            <a:b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C:\Users\Аракчеева\Desktop\Фото1\IMG_3967.JPG"/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302394" y="1187631"/>
            <a:ext cx="8095237" cy="4726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43196" y="5914630"/>
            <a:ext cx="9413631" cy="679938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Бормотова Ирина  Павловна</a:t>
            </a:r>
          </a:p>
          <a:p>
            <a:pPr algn="ctr"/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endParaRPr lang="ru-RU" sz="4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4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4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4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4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2761" y="1348764"/>
            <a:ext cx="207963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</a:t>
            </a:r>
          </a:p>
          <a:p>
            <a:pPr algn="ctr"/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музыки</a:t>
            </a:r>
          </a:p>
          <a:p>
            <a:pPr algn="ctr"/>
            <a:endParaRPr lang="ru-RU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392697" y="3268442"/>
            <a:ext cx="183373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П/стаж  </a:t>
            </a:r>
            <a:endParaRPr lang="ru-RU" sz="36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лет</a:t>
            </a:r>
            <a:endParaRPr lang="ru-RU" sz="3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779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12867" y="1457869"/>
            <a:ext cx="3893574" cy="5224182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b="1" cap="all" dirty="0">
                <a:solidFill>
                  <a:schemeClr val="accent4">
                    <a:lumMod val="75000"/>
                  </a:schemeClr>
                </a:solidFill>
              </a:rPr>
              <a:t>Паспорт здоровья обучающегося</a:t>
            </a:r>
          </a:p>
          <a:p>
            <a:pPr marL="0" indent="0">
              <a:buNone/>
            </a:pPr>
            <a:r>
              <a:rPr lang="ru-RU" dirty="0"/>
              <a:t> </a:t>
            </a:r>
            <a:r>
              <a:rPr lang="ru-RU" sz="2000" b="1" dirty="0" smtClean="0"/>
              <a:t>Содержание</a:t>
            </a:r>
            <a:r>
              <a:rPr lang="ru-RU" sz="2000" b="1" dirty="0"/>
              <a:t>:</a:t>
            </a:r>
          </a:p>
          <a:p>
            <a:pPr marL="0" indent="0" algn="just">
              <a:buNone/>
            </a:pPr>
            <a:r>
              <a:rPr lang="ru-RU" sz="2000" b="1" dirty="0" smtClean="0"/>
              <a:t>1.Комплексная </a:t>
            </a:r>
            <a:r>
              <a:rPr lang="ru-RU" sz="2000" b="1" dirty="0"/>
              <a:t>оценка состояния </a:t>
            </a:r>
            <a:r>
              <a:rPr lang="ru-RU" sz="2000" b="1" dirty="0" smtClean="0"/>
              <a:t>здоровья</a:t>
            </a:r>
            <a:endParaRPr lang="ru-RU" sz="2000" b="1" dirty="0"/>
          </a:p>
          <a:p>
            <a:pPr marL="0" indent="0" algn="just">
              <a:buNone/>
            </a:pPr>
            <a:r>
              <a:rPr lang="ru-RU" sz="2000" b="1" dirty="0" smtClean="0"/>
              <a:t>2.Оценка психоэмоционального состояния</a:t>
            </a:r>
            <a:endParaRPr lang="ru-RU" sz="2000" b="1" dirty="0"/>
          </a:p>
          <a:p>
            <a:pPr marL="0" indent="0" algn="just">
              <a:buNone/>
            </a:pPr>
            <a:r>
              <a:rPr lang="ru-RU" sz="2000" b="1" dirty="0" smtClean="0"/>
              <a:t>3.Оценка </a:t>
            </a:r>
            <a:r>
              <a:rPr lang="ru-RU" sz="2000" b="1" dirty="0"/>
              <a:t>физического здоровья и индекса физической </a:t>
            </a:r>
            <a:r>
              <a:rPr lang="ru-RU" sz="2000" b="1" dirty="0" smtClean="0"/>
              <a:t>подготовки</a:t>
            </a:r>
            <a:endParaRPr lang="ru-RU" sz="2000" b="1" dirty="0"/>
          </a:p>
          <a:p>
            <a:pPr marL="0" indent="0" algn="just">
              <a:buNone/>
            </a:pPr>
            <a:r>
              <a:rPr lang="ru-RU" sz="2000" b="1" dirty="0" smtClean="0"/>
              <a:t>4.Лист </a:t>
            </a:r>
            <a:r>
              <a:rPr lang="ru-RU" sz="2000" b="1" dirty="0"/>
              <a:t>самооценки состояния и </a:t>
            </a:r>
            <a:r>
              <a:rPr lang="ru-RU" sz="2000" b="1" dirty="0" smtClean="0"/>
              <a:t>самочувствия</a:t>
            </a:r>
            <a:endParaRPr lang="en-US" sz="2000" b="1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7068355" y="2157210"/>
            <a:ext cx="4326743" cy="43058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7658290" y="1457869"/>
            <a:ext cx="4326743" cy="522418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buNone/>
            </a:pPr>
            <a:r>
              <a:rPr lang="ru-RU" sz="2100" b="1" cap="all" dirty="0">
                <a:solidFill>
                  <a:schemeClr val="accent4">
                    <a:lumMod val="75000"/>
                  </a:schemeClr>
                </a:solidFill>
              </a:rPr>
              <a:t>Паспорт мониторинга эффективности </a:t>
            </a:r>
            <a:r>
              <a:rPr lang="ru-RU" sz="2100" b="1" cap="all" dirty="0" smtClean="0">
                <a:solidFill>
                  <a:schemeClr val="accent4">
                    <a:lumMod val="75000"/>
                  </a:schemeClr>
                </a:solidFill>
              </a:rPr>
              <a:t>здоровьесбережения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Font typeface="Wingdings 3" charset="2"/>
              <a:buNone/>
            </a:pPr>
            <a:r>
              <a:rPr lang="ru-RU" b="1" dirty="0" smtClean="0"/>
              <a:t> </a:t>
            </a:r>
            <a:r>
              <a:rPr lang="ru-RU" sz="2400" b="1" dirty="0" smtClean="0"/>
              <a:t>Содержание:</a:t>
            </a:r>
          </a:p>
          <a:p>
            <a:pPr marL="0" indent="0" algn="just">
              <a:buNone/>
            </a:pPr>
            <a:r>
              <a:rPr lang="ru-RU" sz="2400" b="1" dirty="0"/>
              <a:t>1. Общая </a:t>
            </a:r>
            <a:r>
              <a:rPr lang="ru-RU" sz="2400" b="1" dirty="0" smtClean="0"/>
              <a:t>характеристика</a:t>
            </a:r>
            <a:endParaRPr lang="ru-RU" sz="2400" b="1" dirty="0"/>
          </a:p>
          <a:p>
            <a:pPr marL="0" indent="0" algn="just">
              <a:buNone/>
            </a:pPr>
            <a:r>
              <a:rPr lang="ru-RU" sz="2400" b="1" dirty="0"/>
              <a:t>2. Оценка уровня физического здоровья (</a:t>
            </a:r>
            <a:r>
              <a:rPr lang="ru-RU" sz="2400" b="1" dirty="0" smtClean="0"/>
              <a:t>шкала Апанасенко)</a:t>
            </a:r>
            <a:endParaRPr lang="ru-RU" sz="2400" b="1" dirty="0"/>
          </a:p>
          <a:p>
            <a:pPr marL="0" indent="0" algn="just">
              <a:buNone/>
            </a:pPr>
            <a:r>
              <a:rPr lang="ru-RU" sz="2400" b="1" dirty="0"/>
              <a:t>3. Индекс физической </a:t>
            </a:r>
            <a:r>
              <a:rPr lang="ru-RU" sz="2400" b="1" dirty="0" smtClean="0"/>
              <a:t>подготовленности</a:t>
            </a:r>
            <a:endParaRPr lang="ru-RU" sz="2400" b="1" dirty="0"/>
          </a:p>
          <a:p>
            <a:pPr marL="0" indent="0" algn="just">
              <a:buNone/>
            </a:pPr>
            <a:r>
              <a:rPr lang="ru-RU" sz="2400" b="1" dirty="0" smtClean="0"/>
              <a:t>4.Коэффициент выносливости</a:t>
            </a:r>
            <a:endParaRPr lang="ru-RU" sz="2400" b="1" dirty="0"/>
          </a:p>
          <a:p>
            <a:pPr marL="0" indent="0" algn="just">
              <a:buNone/>
            </a:pPr>
            <a:r>
              <a:rPr lang="ru-RU" sz="2400" b="1" dirty="0"/>
              <a:t>5. Заболеваемость за учебный </a:t>
            </a:r>
            <a:r>
              <a:rPr lang="ru-RU" sz="2400" b="1" dirty="0" smtClean="0"/>
              <a:t>год</a:t>
            </a:r>
            <a:endParaRPr lang="ru-RU" sz="2400" b="1" dirty="0"/>
          </a:p>
          <a:p>
            <a:pPr marL="0" indent="0" algn="just">
              <a:buNone/>
            </a:pPr>
            <a:r>
              <a:rPr lang="ru-RU" sz="2400" b="1" dirty="0" smtClean="0"/>
              <a:t>6.Анализ </a:t>
            </a:r>
            <a:r>
              <a:rPr lang="ru-RU" sz="2400" b="1" dirty="0"/>
              <a:t>лечебно-оздоровительной работы за учебный </a:t>
            </a:r>
            <a:r>
              <a:rPr lang="ru-RU" sz="2400" b="1" dirty="0" smtClean="0"/>
              <a:t>год</a:t>
            </a:r>
            <a:endParaRPr lang="ru-RU" b="1" dirty="0"/>
          </a:p>
          <a:p>
            <a:pPr marL="0" indent="0">
              <a:buFont typeface="Wingdings 3" charset="2"/>
              <a:buNone/>
            </a:pPr>
            <a:r>
              <a:rPr lang="ru-RU" dirty="0" smtClean="0"/>
              <a:t> </a:t>
            </a:r>
          </a:p>
          <a:p>
            <a:pPr marL="0" indent="0">
              <a:buFont typeface="Wingdings 3" charset="2"/>
              <a:buNone/>
            </a:pPr>
            <a:endParaRPr lang="en-US" dirty="0"/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776562" y="369199"/>
            <a:ext cx="10046239" cy="128089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Эффективность здоровьесбережения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8" name="Picture 6" descr="http://int6-yar.edu.yar.ru/images/664px-emblema_internata_w320_h200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29853" y="1457869"/>
            <a:ext cx="1785194" cy="1607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77341"/>
          <a:stretch>
            <a:fillRect/>
          </a:stretch>
        </p:blipFill>
        <p:spPr bwMode="auto">
          <a:xfrm>
            <a:off x="5961504" y="4310128"/>
            <a:ext cx="1521892" cy="1820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r="77341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4605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im0-tub-ru.yandex.net/i?id=780e4e06a647a6cbbdc17be359f5f1ad&amp;n=24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81"/>
          <a:stretch/>
        </p:blipFill>
        <p:spPr bwMode="auto">
          <a:xfrm rot="892785">
            <a:off x="10693137" y="4623395"/>
            <a:ext cx="956529" cy="1841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19415" y="373259"/>
            <a:ext cx="10808677" cy="1371601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общеобразовательное учреждение «Санаторная школа-интернат 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6» г.Ярославль</a:t>
            </a:r>
            <a:b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C:\Users\Аракчеева\Desktop\Фото1\IMG_3967.JPG"/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302394" y="1187631"/>
            <a:ext cx="8095237" cy="4726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43196" y="5914630"/>
            <a:ext cx="9413631" cy="679938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Бормотова Ирина  Павловна</a:t>
            </a:r>
          </a:p>
          <a:p>
            <a:pPr algn="ctr"/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endParaRPr lang="ru-RU" sz="4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4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4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4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4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2761" y="1348764"/>
            <a:ext cx="207963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</a:t>
            </a:r>
          </a:p>
          <a:p>
            <a:pPr algn="ctr"/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музыки</a:t>
            </a:r>
          </a:p>
          <a:p>
            <a:pPr algn="ctr"/>
            <a:endParaRPr lang="ru-RU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392697" y="3268442"/>
            <a:ext cx="183373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П/стаж  </a:t>
            </a:r>
            <a:endParaRPr lang="ru-RU" sz="36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лет</a:t>
            </a:r>
            <a:endParaRPr lang="ru-RU" sz="3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7683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7582" y="170491"/>
            <a:ext cx="9692482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СПЕЦИАЛИЗАЦИЯ ПО ДИПЛОМУ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Музыка как средство сохранения психоэмоционального здоровья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1026" name="Picture 2" descr="C:\Users\Аракчеева\Desktop\1.jpe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743201" y="3418879"/>
            <a:ext cx="5501147" cy="330638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Аракчеева\Desktop\1.jpeg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763556" y="3418879"/>
            <a:ext cx="1696346" cy="3259394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Аракчеева\Desktop\2.jpe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75021" y="1757047"/>
            <a:ext cx="10908940" cy="1502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4567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2974" y="4777202"/>
            <a:ext cx="9985557" cy="128089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Задача: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05433" y="4777202"/>
            <a:ext cx="9286567" cy="126571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600" b="1" dirty="0" smtClean="0">
                <a:solidFill>
                  <a:schemeClr val="tx1"/>
                </a:solidFill>
              </a:rPr>
              <a:t>Реализовать музыкотерапевтические </a:t>
            </a:r>
          </a:p>
          <a:p>
            <a:pPr marL="0" indent="0" algn="ctr">
              <a:buNone/>
            </a:pPr>
            <a:r>
              <a:rPr lang="ru-RU" sz="3600" b="1" dirty="0" smtClean="0">
                <a:solidFill>
                  <a:schemeClr val="tx1"/>
                </a:solidFill>
              </a:rPr>
              <a:t>технологии на уроках музыки и во внеурочной деятельности</a:t>
            </a:r>
          </a:p>
          <a:p>
            <a:pPr marL="0" indent="0" algn="ctr">
              <a:buNone/>
            </a:pPr>
            <a:r>
              <a:rPr lang="ru-RU" sz="3600" b="1" dirty="0" smtClean="0">
                <a:solidFill>
                  <a:schemeClr val="tx1"/>
                </a:solidFill>
              </a:rPr>
              <a:t> 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109597" y="1556903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Цель:</a:t>
            </a: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461234" y="1556903"/>
            <a:ext cx="8915400" cy="2239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3" charset="2"/>
              <a:buNone/>
            </a:pPr>
            <a:r>
              <a:rPr lang="ru-RU" sz="3600" b="1" dirty="0" smtClean="0">
                <a:solidFill>
                  <a:schemeClr val="tx1"/>
                </a:solidFill>
              </a:rPr>
              <a:t>Внедрение перспективного направления здоровьесбережения - музыкотерапии</a:t>
            </a:r>
            <a:endParaRPr lang="ru-RU" sz="3600" b="1" dirty="0">
              <a:solidFill>
                <a:schemeClr val="tx1"/>
              </a:solidFill>
            </a:endParaRPr>
          </a:p>
        </p:txBody>
      </p:sp>
      <p:pic>
        <p:nvPicPr>
          <p:cNvPr id="6" name="Picture 2" descr="http://music-study.ru/wp-content/uploads/2015/01/notyi-na-stane.jpg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461234" y="3464218"/>
            <a:ext cx="9443916" cy="1312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1430008" y="-395898"/>
            <a:ext cx="10270863" cy="79179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ВОЗМОЖНОСТИ МУЗЫКИ В ЗДОРОВЬЕСБЕРЕЖЕНИИ ОБУЧАЮЩИХСЯ</a:t>
            </a: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3425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5278" y="118505"/>
            <a:ext cx="10618839" cy="864721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СРЕДСТВО ЗДОРОВЬЕСБЕРЕЖЕНИЯ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65" y="644767"/>
            <a:ext cx="10820335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b="1" dirty="0" smtClean="0">
                <a:solidFill>
                  <a:schemeClr val="bg2">
                    <a:lumMod val="25000"/>
                  </a:schemeClr>
                </a:solidFill>
              </a:rPr>
              <a:t>Музыка</a:t>
            </a:r>
            <a:r>
              <a:rPr lang="ru-RU" sz="3600" b="1" dirty="0" smtClean="0">
                <a:solidFill>
                  <a:schemeClr val="tx1"/>
                </a:solidFill>
              </a:rPr>
              <a:t> – эмоциональный вид искусства, который широко применяется в профилактических, коррекционных и реабилитационных целях</a:t>
            </a:r>
          </a:p>
        </p:txBody>
      </p:sp>
      <p:pic>
        <p:nvPicPr>
          <p:cNvPr id="2050" name="Picture 2" descr="C:\Users\Аракчеева\Desktop\Фото1\Фото0520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38195" y="3216520"/>
            <a:ext cx="4628660" cy="3471496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Аракчеева\Desktop\Фото1\SDC15916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26038" y="3216520"/>
            <a:ext cx="4628660" cy="3471496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http://im0-tub-ru.yandex.net/i?id=780e4e06a647a6cbbdc17be359f5f1ad&amp;n=24"/>
          <p:cNvPicPr>
            <a:picLocks noChangeAspect="1" noChangeArrowheads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81"/>
          <a:stretch/>
        </p:blipFill>
        <p:spPr bwMode="auto">
          <a:xfrm rot="21368109">
            <a:off x="838072" y="2249695"/>
            <a:ext cx="728564" cy="1402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3889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3907" y="-532423"/>
            <a:ext cx="10294374" cy="791796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ВОЗМОЖНОСТИ МУЗЫКИ В ЗДОРОВЬЕСБЕРЕЖЕНИИ ОБУЧАЮЩИХСЯ</a:t>
            </a:r>
            <a:endParaRPr lang="ru-RU" b="1" dirty="0">
              <a:solidFill>
                <a:srgbClr val="C00000"/>
              </a:solidFill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 flipH="1">
            <a:off x="4472352" y="1150374"/>
            <a:ext cx="1881086" cy="2681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6353438" y="1150374"/>
            <a:ext cx="1577956" cy="2563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665519" y="1406769"/>
            <a:ext cx="582027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1000"/>
              </a:spcBef>
              <a:buClr>
                <a:srgbClr val="A53010"/>
              </a:buClr>
            </a:pPr>
            <a:r>
              <a:rPr lang="ru-RU" sz="2400" b="1" dirty="0"/>
              <a:t>МУЗЫКА  И ОРГАНИЗМ ЧЕЛОВЕКА ИМЕЮТ </a:t>
            </a:r>
            <a:r>
              <a:rPr lang="ru-RU" sz="2400" b="1" dirty="0" smtClean="0"/>
              <a:t>ОБЩУЮ «РИТМИЧЕСКУЮ </a:t>
            </a:r>
            <a:r>
              <a:rPr lang="ru-RU" sz="2400" b="1" dirty="0"/>
              <a:t>ОРГАНИЗАЦИЮ»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203644" y="1329335"/>
            <a:ext cx="480054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1000"/>
              </a:spcBef>
              <a:buClr>
                <a:srgbClr val="A53010"/>
              </a:buClr>
            </a:pPr>
            <a:r>
              <a:rPr lang="ru-RU" sz="2400" b="1" dirty="0"/>
              <a:t>МУЗЫКА СПОСОБНА ПОДСТРАИВАТЬ ПОД СЕБЯ </a:t>
            </a:r>
            <a:r>
              <a:rPr lang="ru-RU" sz="2400" b="1" dirty="0" smtClean="0"/>
              <a:t>РИТМЫ ЖИЗНЕДЕЯТЕЛЬНОСТИ ЧЕЛОВЕКА</a:t>
            </a:r>
            <a:endParaRPr lang="ru-RU" sz="24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937191" y="4816416"/>
            <a:ext cx="54521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1000"/>
              </a:spcBef>
              <a:buClr>
                <a:srgbClr val="A53010"/>
              </a:buClr>
            </a:pP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ВЛИЯНИЕ 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</a:rPr>
              <a:t>НА СОСТОЯНИЕ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368807" y="5628841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/>
              <a:t>ДЫХАНИЯ</a:t>
            </a:r>
            <a:endParaRPr lang="ru-RU" sz="2400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725799" y="5628841"/>
            <a:ext cx="25362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/>
              <a:t>СЕРДЦЕБИЕНИЯ</a:t>
            </a:r>
            <a:endParaRPr lang="ru-RU" sz="2400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8062309" y="5613970"/>
            <a:ext cx="3715972" cy="14568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1000"/>
              </a:spcBef>
              <a:buClr>
                <a:srgbClr val="A53010"/>
              </a:buClr>
            </a:pPr>
            <a:r>
              <a:rPr lang="ru-RU" sz="2400" b="1" dirty="0"/>
              <a:t> </a:t>
            </a:r>
            <a:r>
              <a:rPr lang="ru-RU" sz="2400" b="1" dirty="0" smtClean="0"/>
              <a:t>ПСИХОФИЗИЧЕСКОГО</a:t>
            </a:r>
          </a:p>
          <a:p>
            <a:pPr lvl="0">
              <a:spcBef>
                <a:spcPts val="1000"/>
              </a:spcBef>
              <a:buClr>
                <a:srgbClr val="A53010"/>
              </a:buClr>
            </a:pPr>
            <a:r>
              <a:rPr lang="ru-RU" sz="2400" b="1" dirty="0" smtClean="0"/>
              <a:t>           ЗДОРОВЬЯ</a:t>
            </a:r>
            <a:endParaRPr lang="ru-RU" sz="2400" b="1" dirty="0"/>
          </a:p>
          <a:p>
            <a:pPr lvl="0">
              <a:spcBef>
                <a:spcPts val="1000"/>
              </a:spcBef>
              <a:buClr>
                <a:srgbClr val="A53010"/>
              </a:buClr>
            </a:pPr>
            <a:r>
              <a:rPr lang="ru-RU" sz="2400" b="1" dirty="0"/>
              <a:t>                                                                            </a:t>
            </a:r>
          </a:p>
        </p:txBody>
      </p:sp>
      <p:sp>
        <p:nvSpPr>
          <p:cNvPr id="4" name="AutoShape 4" descr="http://im0-tub-ru.yandex.net/i?id=c39fe41cf6fb9567ee3b3de1aeeee8db&amp;n=24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8" name="Picture 6" descr="Метроном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83793" y="2525036"/>
            <a:ext cx="3558930" cy="2220772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2" name="Прямая со стрелкой 21"/>
          <p:cNvCxnSpPr/>
          <p:nvPr/>
        </p:nvCxnSpPr>
        <p:spPr>
          <a:xfrm flipH="1">
            <a:off x="4021015" y="5401191"/>
            <a:ext cx="2209566" cy="2127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endCxn id="12" idx="0"/>
          </p:cNvCxnSpPr>
          <p:nvPr/>
        </p:nvCxnSpPr>
        <p:spPr>
          <a:xfrm>
            <a:off x="6230581" y="5401191"/>
            <a:ext cx="1" cy="2276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6230581" y="5401191"/>
            <a:ext cx="2643788" cy="2276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3872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64123" y="472483"/>
            <a:ext cx="9669116" cy="1498600"/>
          </a:xfrm>
        </p:spPr>
        <p:txBody>
          <a:bodyPr>
            <a:normAutofit/>
          </a:bodyPr>
          <a:lstStyle/>
          <a:p>
            <a:pPr marL="0" indent="0"/>
            <a:r>
              <a:rPr lang="ru-RU" b="1" dirty="0" smtClean="0">
                <a:solidFill>
                  <a:srgbClr val="C00000"/>
                </a:solidFill>
              </a:rPr>
              <a:t> МУЗЫКОТЕРАПЕВТИЧЕСКИЕ ТЕХНОЛОГИИ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86233" y="1466519"/>
            <a:ext cx="6564922" cy="4947139"/>
          </a:xfrm>
        </p:spPr>
        <p:txBody>
          <a:bodyPr>
            <a:normAutofit lnSpcReduction="10000"/>
          </a:bodyPr>
          <a:lstStyle/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chemeClr val="tx1"/>
                </a:solidFill>
              </a:rPr>
              <a:t>РИТМОТЕРАПИЯ 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chemeClr val="tx1"/>
                </a:solidFill>
              </a:rPr>
              <a:t>ВОКАЛОТЕРАПИЯ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tx1"/>
                </a:solidFill>
              </a:rPr>
              <a:t>САМОВЫРАЖЕНИЕ </a:t>
            </a:r>
            <a:endParaRPr lang="ru-RU" sz="2400" dirty="0">
              <a:solidFill>
                <a:schemeClr val="tx1"/>
              </a:solidFill>
            </a:endParaRP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chemeClr val="tx1"/>
                </a:solidFill>
              </a:rPr>
              <a:t>ТОНИРОВАНИЕ   </a:t>
            </a:r>
            <a:r>
              <a:rPr lang="ru-RU" sz="2400" dirty="0" smtClean="0">
                <a:solidFill>
                  <a:schemeClr val="tx1"/>
                </a:solidFill>
              </a:rPr>
              <a:t>                 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chemeClr val="tx1"/>
                </a:solidFill>
              </a:rPr>
              <a:t>КИНЕЗИТЕРАПИЯ</a:t>
            </a:r>
            <a:endParaRPr lang="ru-RU" sz="2400" b="1" dirty="0">
              <a:solidFill>
                <a:schemeClr val="tx1"/>
              </a:solidFill>
            </a:endParaRP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chemeClr val="tx1"/>
                </a:solidFill>
              </a:rPr>
              <a:t>ДРАМАТЕРАПИЯ</a:t>
            </a:r>
          </a:p>
        </p:txBody>
      </p:sp>
      <p:pic>
        <p:nvPicPr>
          <p:cNvPr id="4098" name="Picture 2" descr="C:\Users\Аракчеева\Desktop\Фото1\SDC15322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12445" y="1437305"/>
            <a:ext cx="6635261" cy="4976446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61012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title"/>
          </p:nvPr>
        </p:nvSpPr>
        <p:spPr>
          <a:xfrm>
            <a:off x="1934308" y="411552"/>
            <a:ext cx="8911687" cy="879837"/>
          </a:xfrm>
        </p:spPr>
        <p:txBody>
          <a:bodyPr>
            <a:normAutofit/>
          </a:bodyPr>
          <a:lstStyle/>
          <a:p>
            <a:r>
              <a:rPr lang="ru-RU" sz="48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ru-RU" sz="4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 -</a:t>
            </a:r>
            <a:endParaRPr lang="ru-RU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1617786" y="1249125"/>
            <a:ext cx="10053728" cy="2396752"/>
          </a:xfrm>
        </p:spPr>
        <p:txBody>
          <a:bodyPr>
            <a:normAutofit fontScale="97500"/>
          </a:bodyPr>
          <a:lstStyle/>
          <a:p>
            <a:pPr marL="0" indent="0" algn="ctr">
              <a:buNone/>
            </a:pPr>
            <a:r>
              <a:rPr lang="ru-RU" sz="3600" b="1" dirty="0" smtClean="0">
                <a:solidFill>
                  <a:schemeClr val="tx1"/>
                </a:solidFill>
              </a:rPr>
              <a:t>«состояние полного </a:t>
            </a:r>
            <a:r>
              <a:rPr lang="ru-RU" sz="3600" b="1" dirty="0" smtClean="0">
                <a:solidFill>
                  <a:schemeClr val="bg2">
                    <a:lumMod val="25000"/>
                  </a:schemeClr>
                </a:solidFill>
              </a:rPr>
              <a:t>физического, психического  и  социального </a:t>
            </a:r>
            <a:r>
              <a:rPr lang="ru-RU" sz="3600" b="1" dirty="0" smtClean="0">
                <a:solidFill>
                  <a:schemeClr val="tx1"/>
                </a:solidFill>
              </a:rPr>
              <a:t>благополучия, а не только отсутствие   болезней»                </a:t>
            </a:r>
            <a:endParaRPr lang="ru-RU" sz="3600" b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Аракчеева\Desktop\Я талантлив!\IMG_20150904_093927.jpg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332893" y="3288321"/>
            <a:ext cx="2883722" cy="3294185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C:\Users\Аракчеева\Desktop\Я талантлив!\IMG_20150904_093933.jpg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180510" y="3171090"/>
            <a:ext cx="3097090" cy="332573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http://im0-tub-ru.yandex.net/i?id=780e4e06a647a6cbbdc17be359f5f1ad&amp;n=24"/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81"/>
          <a:stretch/>
        </p:blipFill>
        <p:spPr bwMode="auto">
          <a:xfrm rot="323642">
            <a:off x="6106147" y="3817665"/>
            <a:ext cx="1055722" cy="2032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2338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79976" y="1441346"/>
            <a:ext cx="5185347" cy="122506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 smtClean="0">
                <a:solidFill>
                  <a:schemeClr val="accent4">
                    <a:lumMod val="75000"/>
                  </a:schemeClr>
                </a:solidFill>
              </a:rPr>
              <a:t>2012 – 2013 учебный год – 47%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chemeClr val="accent4">
                    <a:lumMod val="75000"/>
                  </a:schemeClr>
                </a:solidFill>
              </a:rPr>
              <a:t>2013 – 2014 учебный год – 54%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chemeClr val="accent4">
                    <a:lumMod val="75000"/>
                  </a:schemeClr>
                </a:solidFill>
              </a:rPr>
              <a:t>2014 – 2015 учебный год – 61%</a:t>
            </a:r>
          </a:p>
          <a:p>
            <a:pPr marL="0" indent="0">
              <a:buNone/>
            </a:pPr>
            <a:endParaRPr lang="ru-RU" sz="2400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7170" name="Picture 2" descr="C:\Users\Аракчеева\Desktop\Фото1\SDC15924.JPG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272584" y="3766163"/>
            <a:ext cx="3835828" cy="2946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C:\Users\Аракчеева\Desktop\Фото1\SDC16209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79976" y="3127054"/>
            <a:ext cx="4780855" cy="3585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604987" y="103728"/>
            <a:ext cx="8911687" cy="128089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Результаты 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здоровьесбережения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7172" name="Picture 4" descr="C:\Users\Аракчеева\Desktop\НАГРАДЫ грамоты сертификаты\2014-2015\20141210_150432.jpg"/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187818" y="3762911"/>
            <a:ext cx="2001819" cy="2949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3" name="Picture 5" descr="C:\Users\Аракчеева\Desktop\НАГРАДЫ грамоты сертификаты\2014-2015\Вокальная группа.jpeg"/>
          <p:cNvPicPr>
            <a:picLocks noChangeAspect="1" noChangeArrowheads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958389" y="70043"/>
            <a:ext cx="2628390" cy="3575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C:\Users\Аракчеева\Desktop\НАГРАДЫ грамоты сертификаты\2014-2015\Радуга здоровья\3.jpeg"/>
          <p:cNvPicPr>
            <a:picLocks noChangeAspect="1" noChangeArrowheads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9503507" y="103728"/>
            <a:ext cx="2655706" cy="3542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9752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1193" y="533729"/>
            <a:ext cx="10656278" cy="128089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Фестиваль-конкурс «Майская жара»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00093" y="1333027"/>
            <a:ext cx="10079861" cy="13247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2013 – 2014 учебный год – «Рок-фестиваль»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2014 – 2015 учебный год </a:t>
            </a:r>
            <a:r>
              <a:rPr lang="ru-RU" sz="2400" b="1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– </a:t>
            </a:r>
            <a:r>
              <a:rPr lang="ru-RU" sz="2400" b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«Ретро-музыка»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2015 – 2016 учебный год </a:t>
            </a:r>
            <a:r>
              <a:rPr lang="ru-RU" sz="2400" b="1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– </a:t>
            </a:r>
            <a:r>
              <a:rPr lang="ru-RU" sz="2400" b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«Музыкальный фольклор»</a:t>
            </a:r>
            <a:endParaRPr lang="ru-RU" sz="2400" b="1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6146" name="Picture 2" descr="C:\Users\Аракчеева\Desktop\Фото1\SDC16324.JPG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535722" y="3118340"/>
            <a:ext cx="4969701" cy="3505200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Аракчеева\Desktop\Фото1\SDC14562.JPG"/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604239" y="3118340"/>
            <a:ext cx="5467443" cy="3505200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23201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577</TotalTime>
  <Words>213</Words>
  <Application>Microsoft Office PowerPoint</Application>
  <PresentationFormat>Произвольный</PresentationFormat>
  <Paragraphs>90</Paragraphs>
  <Slides>11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Легкий дым</vt:lpstr>
      <vt:lpstr>Муниципальное общеобразовательное учреждение «Санаторная школа-интернат № 6» г.Ярославль </vt:lpstr>
      <vt:lpstr>СПЕЦИАЛИЗАЦИЯ ПО ДИПЛОМУ Музыка как средство сохранения психоэмоционального здоровья</vt:lpstr>
      <vt:lpstr>Задача: </vt:lpstr>
      <vt:lpstr>СРЕДСТВО ЗДОРОВЬЕСБЕРЕЖЕНИЯ</vt:lpstr>
      <vt:lpstr> ВОЗМОЖНОСТИ МУЗЫКИ В ЗДОРОВЬЕСБЕРЕЖЕНИИ ОБУЧАЮЩИХСЯ</vt:lpstr>
      <vt:lpstr> МУЗЫКОТЕРАПЕВТИЧЕСКИЕ ТЕХНОЛОГИИ</vt:lpstr>
      <vt:lpstr>                ЗДОРОВЬЕ -</vt:lpstr>
      <vt:lpstr>Результаты  здоровьесбережения</vt:lpstr>
      <vt:lpstr>Фестиваль-конкурс «Майская жара»</vt:lpstr>
      <vt:lpstr>Эффективность здоровьесбережения</vt:lpstr>
      <vt:lpstr>Муниципальное общеобразовательное учреждение «Санаторная школа-интернат № 6» г.Ярославль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Возможности музыки в здоровье сбережении     школьников</dc:title>
  <dc:creator>user</dc:creator>
  <cp:lastModifiedBy>Наталья Николаевна Новикова</cp:lastModifiedBy>
  <cp:revision>53</cp:revision>
  <cp:lastPrinted>2016-02-24T09:38:53Z</cp:lastPrinted>
  <dcterms:created xsi:type="dcterms:W3CDTF">2015-09-15T13:15:25Z</dcterms:created>
  <dcterms:modified xsi:type="dcterms:W3CDTF">2016-03-10T06:27:16Z</dcterms:modified>
</cp:coreProperties>
</file>